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0" r:id="rId6"/>
    <p:sldId id="264" r:id="rId7"/>
    <p:sldId id="265" r:id="rId8"/>
    <p:sldId id="266" r:id="rId9"/>
    <p:sldId id="267" r:id="rId10"/>
    <p:sldId id="272" r:id="rId11"/>
    <p:sldId id="271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523"/>
  </p:normalViewPr>
  <p:slideViewPr>
    <p:cSldViewPr snapToGrid="0">
      <p:cViewPr varScale="1">
        <p:scale>
          <a:sx n="78" d="100"/>
          <a:sy n="78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4/19/17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4/19/17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4/19/17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4/19/17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4/19/17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ME274 2016 Fall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Yuqin</a:t>
            </a:r>
            <a:r>
              <a:rPr lang="en-US" dirty="0" smtClean="0"/>
              <a:t> Sophia </a:t>
            </a:r>
            <a:r>
              <a:rPr lang="en-US" dirty="0" err="1" smtClean="0"/>
              <a:t>Duan</a:t>
            </a:r>
            <a:endParaRPr lang="en-US" dirty="0" smtClean="0"/>
          </a:p>
          <a:p>
            <a:r>
              <a:rPr lang="en-US" dirty="0" smtClean="0"/>
              <a:t>Class of 19’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199"/>
            <a:ext cx="10566400" cy="488224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Individual:</a:t>
            </a:r>
          </a:p>
          <a:p>
            <a:pPr lvl="1"/>
            <a:r>
              <a:rPr lang="en-US" sz="2400" dirty="0" smtClean="0"/>
              <a:t>Find out the correlation coefficient between students’ performance and </a:t>
            </a:r>
            <a:r>
              <a:rPr lang="en-US" sz="2400" dirty="0" smtClean="0"/>
              <a:t>statistics that describe individual </a:t>
            </a:r>
          </a:p>
          <a:p>
            <a:pPr lvl="1"/>
            <a:r>
              <a:rPr lang="en-US" sz="2400" dirty="0" smtClean="0"/>
              <a:t>Compare </a:t>
            </a:r>
          </a:p>
          <a:p>
            <a:pPr lvl="1"/>
            <a:r>
              <a:rPr lang="en-US" dirty="0" smtClean="0"/>
              <a:t>If (strong related -&gt; </a:t>
            </a:r>
            <a:r>
              <a:rPr lang="en-US" dirty="0"/>
              <a:t>a</a:t>
            </a:r>
            <a:r>
              <a:rPr lang="en-US" dirty="0" smtClean="0"/>
              <a:t>ctive &amp;&amp; good </a:t>
            </a:r>
            <a:r>
              <a:rPr lang="en-US" dirty="0"/>
              <a:t>p</a:t>
            </a:r>
            <a:r>
              <a:rPr lang="en-US" dirty="0" smtClean="0"/>
              <a:t>erformance) {</a:t>
            </a:r>
          </a:p>
          <a:p>
            <a:pPr lvl="2"/>
            <a:r>
              <a:rPr lang="en-US" dirty="0" smtClean="0"/>
              <a:t>Find a pattern 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Else {</a:t>
            </a:r>
          </a:p>
          <a:p>
            <a:pPr lvl="2"/>
            <a:r>
              <a:rPr lang="en-US" dirty="0" smtClean="0"/>
              <a:t>Try to see if participation helps improve performance</a:t>
            </a:r>
            <a:endParaRPr lang="en-US" dirty="0"/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 DATA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1600199"/>
            <a:ext cx="10911114" cy="5127171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In what DATA am I interested?</a:t>
            </a:r>
          </a:p>
          <a:p>
            <a:pPr lvl="1"/>
            <a:r>
              <a:rPr lang="en-US" sz="2400" dirty="0" smtClean="0"/>
              <a:t>The data that shows how a student is involved in blog conversation</a:t>
            </a:r>
          </a:p>
          <a:p>
            <a:pPr lvl="1"/>
            <a:r>
              <a:rPr lang="en-US" sz="2400" dirty="0" smtClean="0"/>
              <a:t>The data that shows the influence or importance of a student’s answer</a:t>
            </a:r>
          </a:p>
          <a:p>
            <a:pPr lvl="0"/>
            <a:r>
              <a:rPr lang="en-US" sz="2400" dirty="0" smtClean="0"/>
              <a:t>How to analyze?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xtract useful data from blog (Poster/commenter ID, poster/commenter time)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raw network visualization</a:t>
            </a:r>
          </a:p>
          <a:p>
            <a:pPr lvl="1"/>
            <a:r>
              <a:rPr lang="en-US" sz="2400" dirty="0" smtClean="0"/>
              <a:t>Calculate statistics</a:t>
            </a:r>
          </a:p>
          <a:p>
            <a:pPr lvl="1"/>
            <a:r>
              <a:rPr lang="en-US" sz="2400" dirty="0" smtClean="0"/>
              <a:t>Compare across semesters -&gt; Normalization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is it important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Help us to see in general how people participated in 274 blog</a:t>
            </a:r>
          </a:p>
          <a:p>
            <a:pPr lvl="1"/>
            <a:r>
              <a:rPr lang="en-US" sz="2400" dirty="0" smtClean="0"/>
              <a:t>Helps examine the social media influence</a:t>
            </a:r>
          </a:p>
          <a:p>
            <a:pPr lvl="1"/>
            <a:endParaRPr lang="en-US" sz="2400" dirty="0"/>
          </a:p>
          <a:p>
            <a:pPr lvl="0"/>
            <a:r>
              <a:rPr lang="en-US" sz="2400" dirty="0"/>
              <a:t>What is the goal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To see if participation in blog activities(social media) makes a difference in students’ performance</a:t>
            </a:r>
          </a:p>
          <a:p>
            <a:pPr lvl="1"/>
            <a:r>
              <a:rPr lang="en-US" sz="2400" dirty="0" smtClean="0"/>
              <a:t>To see how different blog statistics related to students’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63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538847"/>
            <a:ext cx="11691257" cy="1143000"/>
          </a:xfrm>
        </p:spPr>
        <p:txBody>
          <a:bodyPr/>
          <a:lstStyle/>
          <a:p>
            <a:r>
              <a:rPr lang="en-US" sz="3200" dirty="0" smtClean="0"/>
              <a:t>Background: Nodes</a:t>
            </a:r>
            <a:r>
              <a:rPr lang="en-US" sz="3200" dirty="0"/>
              <a:t> </a:t>
            </a:r>
            <a:r>
              <a:rPr lang="en-US" sz="3200" dirty="0" smtClean="0"/>
              <a:t>= students, edges = posts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Statistics: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68074290"/>
              </p:ext>
            </p:extLst>
          </p:nvPr>
        </p:nvGraphicFramePr>
        <p:xfrm>
          <a:off x="584201" y="1870537"/>
          <a:ext cx="10992756" cy="4307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66951"/>
                <a:gridCol w="4467697"/>
                <a:gridCol w="4058108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Mathematical 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Degrees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edges</a:t>
                      </a:r>
                      <a:r>
                        <a:rPr lang="en-US" baseline="0" dirty="0" smtClean="0"/>
                        <a:t> connected to a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much a person participated</a:t>
                      </a:r>
                      <a:r>
                        <a:rPr lang="en-US" baseline="0" dirty="0" smtClean="0"/>
                        <a:t> in blog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Out-degrees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number of edges pointing from a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much a person replied others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In-degrees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edges pointing to a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replies a person got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Eccentricity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distance between a node and the node that is furthest from it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size of personal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Closeness</a:t>
                      </a:r>
                      <a:r>
                        <a:rPr lang="en-US" b="1" baseline="0" dirty="0" smtClean="0"/>
                        <a:t> </a:t>
                      </a:r>
                    </a:p>
                    <a:p>
                      <a:r>
                        <a:rPr lang="en-US" b="1" baseline="0" dirty="0" smtClean="0"/>
                        <a:t>Centrality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sum of geodesic distances from node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all n – 1 nodes in the network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how a student</a:t>
                      </a:r>
                      <a:r>
                        <a:rPr lang="en-US" baseline="0" dirty="0" smtClean="0"/>
                        <a:t> connects with other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Betweenness</a:t>
                      </a:r>
                      <a:r>
                        <a:rPr lang="en-US" b="1" dirty="0" smtClean="0"/>
                        <a:t> </a:t>
                      </a:r>
                    </a:p>
                    <a:p>
                      <a:r>
                        <a:rPr lang="en-US" b="1" dirty="0" smtClean="0"/>
                        <a:t>Centrality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often a node appears on the shortest paths between nodes in the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</a:t>
                      </a:r>
                      <a:r>
                        <a:rPr lang="en-US" baseline="0" dirty="0" smtClean="0"/>
                        <a:t> how often a student was connected directly with others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Page Rank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important a point is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important a student 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4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ME274 Fall </a:t>
            </a:r>
            <a:r>
              <a:rPr lang="en-US" dirty="0" err="1" smtClean="0"/>
              <a:t>Gephi</a:t>
            </a:r>
            <a:r>
              <a:rPr lang="en-US" dirty="0" smtClean="0"/>
              <a:t> visualization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96" y="2294821"/>
            <a:ext cx="6612777" cy="428228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" y="2294821"/>
            <a:ext cx="5671457" cy="428228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982685" y="2049234"/>
            <a:ext cx="1280160" cy="702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78794" y="1943100"/>
            <a:ext cx="10667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94339" y="1538526"/>
            <a:ext cx="4803322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2015	</a:t>
            </a:r>
            <a:r>
              <a:rPr lang="en-US" sz="2400" b="1" smtClean="0"/>
              <a:t>	           </a:t>
            </a:r>
            <a:r>
              <a:rPr lang="en-US" sz="2400" b="1" dirty="0" smtClean="0"/>
              <a:t>	2016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0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Semesters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7675500"/>
              </p:ext>
            </p:extLst>
          </p:nvPr>
        </p:nvGraphicFramePr>
        <p:xfrm>
          <a:off x="1057729" y="2318656"/>
          <a:ext cx="10566399" cy="34725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2133"/>
                <a:gridCol w="3522133"/>
                <a:gridCol w="3522133"/>
              </a:tblGrid>
              <a:tr h="496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r>
                        <a:rPr lang="en-US" baseline="0" dirty="0" smtClean="0"/>
                        <a:t>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 2016</a:t>
                      </a:r>
                      <a:endParaRPr lang="en-US" dirty="0"/>
                    </a:p>
                  </a:txBody>
                  <a:tcPr/>
                </a:tc>
              </a:tr>
              <a:tr h="496078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496078">
                <a:tc>
                  <a:txBody>
                    <a:bodyPr/>
                    <a:lstStyle/>
                    <a:p>
                      <a:r>
                        <a:rPr lang="en-US" dirty="0" smtClean="0"/>
                        <a:t>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</a:tr>
              <a:tr h="496078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Degrees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3.683</a:t>
                      </a:r>
                      <a:endParaRPr lang="en-US" dirty="0"/>
                    </a:p>
                  </a:txBody>
                  <a:tcPr/>
                </a:tc>
              </a:tr>
              <a:tr h="496078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Degrees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1.841</a:t>
                      </a:r>
                      <a:endParaRPr lang="en-US" dirty="0"/>
                    </a:p>
                  </a:txBody>
                  <a:tcPr/>
                </a:tc>
              </a:tr>
              <a:tr h="496078">
                <a:tc>
                  <a:txBody>
                    <a:bodyPr/>
                    <a:lstStyle/>
                    <a:p>
                      <a:r>
                        <a:rPr lang="en-US" dirty="0" smtClean="0"/>
                        <a:t>Diameter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9607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Average Path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1.63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3.205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58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semesters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65534373"/>
              </p:ext>
            </p:extLst>
          </p:nvPr>
        </p:nvGraphicFramePr>
        <p:xfrm>
          <a:off x="1041400" y="2073732"/>
          <a:ext cx="10566400" cy="3267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3280"/>
                <a:gridCol w="2113280"/>
                <a:gridCol w="2113280"/>
                <a:gridCol w="2113280"/>
                <a:gridCol w="2113280"/>
              </a:tblGrid>
              <a:tr h="466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r>
                        <a:rPr lang="en-US" baseline="0" dirty="0" smtClean="0"/>
                        <a:t>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 2016</a:t>
                      </a:r>
                      <a:endParaRPr lang="en-US" dirty="0"/>
                    </a:p>
                  </a:txBody>
                  <a:tcPr/>
                </a:tc>
              </a:tr>
              <a:tr h="46677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46677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</a:tr>
              <a:tr h="4667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Participate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Ratio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0.336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0.483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0.542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677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Degrees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3.683</a:t>
                      </a:r>
                      <a:endParaRPr lang="en-US" dirty="0"/>
                    </a:p>
                  </a:txBody>
                  <a:tcPr/>
                </a:tc>
              </a:tr>
              <a:tr h="46677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Degrees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1.841</a:t>
                      </a:r>
                      <a:endParaRPr lang="en-US" dirty="0"/>
                    </a:p>
                  </a:txBody>
                  <a:tcPr/>
                </a:tc>
              </a:tr>
              <a:tr h="46677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Paths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98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63" y="0"/>
            <a:ext cx="9348534" cy="434339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4" y="0"/>
            <a:ext cx="6711043" cy="3913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85" y="3510643"/>
            <a:ext cx="7698016" cy="334735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952170" y="5549209"/>
            <a:ext cx="914400" cy="914400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131" y="4343398"/>
            <a:ext cx="3074338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Spring 2015</a:t>
            </a:r>
          </a:p>
          <a:p>
            <a:endParaRPr lang="en-US" sz="2400" b="1" dirty="0"/>
          </a:p>
          <a:p>
            <a:r>
              <a:rPr lang="en-US" sz="2400" b="1" dirty="0" smtClean="0"/>
              <a:t>Spring 2016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42540" y="3506969"/>
            <a:ext cx="1066830" cy="981937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1054444" y="4343399"/>
            <a:ext cx="163285" cy="1200329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466616" y="5679230"/>
            <a:ext cx="1555540" cy="83099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Fall</a:t>
            </a:r>
          </a:p>
          <a:p>
            <a:r>
              <a:rPr lang="en-US" sz="2400" b="1" dirty="0" smtClean="0"/>
              <a:t>2015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44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dirty="0" smtClean="0"/>
              <a:t>General:</a:t>
            </a:r>
          </a:p>
          <a:p>
            <a:pPr lvl="1"/>
            <a:r>
              <a:rPr lang="en-US" sz="2400" dirty="0" smtClean="0"/>
              <a:t>More students are getting involved in blog activities</a:t>
            </a:r>
          </a:p>
          <a:p>
            <a:pPr lvl="1"/>
            <a:r>
              <a:rPr lang="en-US" sz="2400" dirty="0" smtClean="0"/>
              <a:t>The connection between each student is stronger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304</TotalTime>
  <Words>416</Words>
  <Application>Microsoft Macintosh PowerPoint</Application>
  <PresentationFormat>Widescreen</PresentationFormat>
  <Paragraphs>124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Ocean design template</vt:lpstr>
      <vt:lpstr>ME274 2016 Fall</vt:lpstr>
      <vt:lpstr>BLOG DATA </vt:lpstr>
      <vt:lpstr>BLOG DATA </vt:lpstr>
      <vt:lpstr>Background: Nodes = students, edges = posts  Statistics:</vt:lpstr>
      <vt:lpstr>ME274 Fall Gephi visualization</vt:lpstr>
      <vt:lpstr>Fall Semesters</vt:lpstr>
      <vt:lpstr>4 semesters</vt:lpstr>
      <vt:lpstr>PowerPoint Presentation</vt:lpstr>
      <vt:lpstr>Conclusion</vt:lpstr>
      <vt:lpstr>Future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ME274 2016 Fall</dc:title>
  <dc:creator>Yuqin Duan</dc:creator>
  <cp:lastModifiedBy>Yuqin Duan</cp:lastModifiedBy>
  <cp:revision>23</cp:revision>
  <dcterms:created xsi:type="dcterms:W3CDTF">2017-04-18T04:50:54Z</dcterms:created>
  <dcterms:modified xsi:type="dcterms:W3CDTF">2017-04-20T05:11:13Z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