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3" r:id="rId9"/>
    <p:sldId id="264" r:id="rId10"/>
    <p:sldId id="266" r:id="rId11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617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pubs.siam.org/doi/pdf/10.1137/0201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8000" i="1">
                <a:solidFill>
                  <a:srgbClr val="FFFFFF"/>
                </a:solidFill>
              </a:rPr>
              <a:t>ME274 Spring 2016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727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 algn="r" defTabSz="438150">
              <a:defRPr sz="1800">
                <a:solidFill>
                  <a:srgbClr val="000000"/>
                </a:solidFill>
              </a:defRPr>
            </a:pPr>
            <a:endParaRPr sz="2250">
              <a:solidFill>
                <a:srgbClr val="FFFFFF"/>
              </a:solidFill>
            </a:endParaRPr>
          </a:p>
          <a:p>
            <a:pPr lvl="0" algn="r" defTabSz="43815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Yuqin Sophia Duan</a:t>
            </a:r>
          </a:p>
          <a:p>
            <a:pPr lvl="0" algn="r" defTabSz="43815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Dr. Deboer 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3556000"/>
            <a:ext cx="11099800" cy="2120900"/>
          </a:xfrm>
        </p:spPr>
        <p:txBody>
          <a:bodyPr/>
          <a:lstStyle/>
          <a:p>
            <a:r>
              <a:rPr lang="en-US" smtClean="0"/>
              <a:t>Thanks for listening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20523" y="-195229"/>
            <a:ext cx="406727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l"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Spring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96" y="1925672"/>
            <a:ext cx="9658304" cy="72437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20523" y="-195229"/>
            <a:ext cx="4067271" cy="212090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Spring </a:t>
            </a:r>
            <a:r>
              <a:rPr sz="5000" dirty="0" smtClean="0">
                <a:solidFill>
                  <a:srgbClr val="FFFFFF"/>
                </a:solidFill>
              </a:rPr>
              <a:t>201</a:t>
            </a:r>
            <a:r>
              <a:rPr lang="en-US" sz="5000" dirty="0" smtClean="0">
                <a:solidFill>
                  <a:srgbClr val="FFFFFF"/>
                </a:solidFill>
              </a:rPr>
              <a:t>6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20523" y="1925672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Layout: </a:t>
            </a:r>
            <a:r>
              <a:rPr lang="en-US" sz="3200" dirty="0" err="1"/>
              <a:t>ForceAtlas</a:t>
            </a:r>
            <a:r>
              <a:rPr lang="en-US" sz="3200" dirty="0"/>
              <a:t> 2</a:t>
            </a:r>
          </a:p>
          <a:p>
            <a:r>
              <a:rPr lang="en-US" sz="3200" dirty="0"/>
              <a:t>Nodes color: Depending on degree</a:t>
            </a:r>
          </a:p>
          <a:p>
            <a:r>
              <a:rPr lang="en-US" sz="3200" dirty="0"/>
              <a:t>Nodes size: Depending on degree</a:t>
            </a:r>
          </a:p>
          <a:p>
            <a:r>
              <a:rPr lang="en-US" sz="3200" dirty="0"/>
              <a:t>Edges color: Depending on </a:t>
            </a:r>
            <a:r>
              <a:rPr lang="en-US" sz="3200" dirty="0" smtClean="0"/>
              <a:t>weight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313022"/>
            <a:ext cx="5222240" cy="5511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-103341" y="-250648"/>
            <a:ext cx="5301039" cy="21209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Spring Terms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4373878"/>
            <a:ext cx="6583680" cy="49377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865027"/>
            <a:ext cx="6473508" cy="48551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2"/>
          <p:cNvSpPr>
            <a:spLocks noGrp="1"/>
          </p:cNvSpPr>
          <p:nvPr>
            <p:ph type="title"/>
          </p:nvPr>
        </p:nvSpPr>
        <p:spPr>
          <a:xfrm>
            <a:off x="-103341" y="-250648"/>
            <a:ext cx="5301039" cy="21209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Spring </a:t>
            </a:r>
            <a:r>
              <a:rPr sz="5000" dirty="0" smtClean="0">
                <a:solidFill>
                  <a:srgbClr val="FFFFFF"/>
                </a:solidFill>
              </a:rPr>
              <a:t>Terms</a:t>
            </a:r>
            <a:r>
              <a:rPr lang="en-US" sz="5000" dirty="0" smtClean="0">
                <a:solidFill>
                  <a:srgbClr val="FFFFFF"/>
                </a:solidFill>
              </a:rPr>
              <a:t> </a:t>
            </a:r>
            <a:endParaRPr sz="5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85165"/>
              </p:ext>
            </p:extLst>
          </p:nvPr>
        </p:nvGraphicFramePr>
        <p:xfrm>
          <a:off x="1564640" y="1986844"/>
          <a:ext cx="9936480" cy="575357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12160"/>
                <a:gridCol w="3312160"/>
                <a:gridCol w="3312160"/>
              </a:tblGrid>
              <a:tr h="904993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49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Average Degree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9.39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4.55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49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Weighted Degree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4.695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2.275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049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Diameter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49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Average Paths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3.433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4.795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049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Connected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Components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Weakly: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14</a:t>
                      </a:r>
                    </a:p>
                    <a:p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Strongly: 89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Weakly: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21</a:t>
                      </a:r>
                    </a:p>
                    <a:p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Strongly: 102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3938" y="1182885"/>
            <a:ext cx="341376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Only</a:t>
            </a:r>
            <a:r>
              <a:rPr kumimoji="0" lang="en-US" sz="3800" b="0" i="0" u="none" strike="noStrike" cap="none" spc="0" normalizeH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Students</a:t>
            </a:r>
            <a:endParaRPr kumimoji="0" lang="en-US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465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38281" y="-208782"/>
            <a:ext cx="4067271" cy="212090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Spring </a:t>
            </a:r>
            <a:r>
              <a:rPr sz="5000" dirty="0" smtClean="0">
                <a:solidFill>
                  <a:srgbClr val="FFFFFF"/>
                </a:solidFill>
              </a:rPr>
              <a:t>201</a:t>
            </a:r>
            <a:r>
              <a:rPr lang="en-US" sz="5000" dirty="0" smtClean="0">
                <a:solidFill>
                  <a:srgbClr val="FFFFFF"/>
                </a:solidFill>
              </a:rPr>
              <a:t>6</a:t>
            </a:r>
            <a:endParaRPr sz="50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64" y="2905760"/>
            <a:ext cx="7149756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281" y="1314387"/>
            <a:ext cx="377952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Only students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737" y="1912119"/>
            <a:ext cx="540512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Betweenness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Centrality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041" y="3983613"/>
            <a:ext cx="5100320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It measures how often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node appears on the shortest paths between </a:t>
            </a:r>
            <a:r>
              <a:rPr kumimoji="0" lang="en-US" sz="3800" b="0" i="0" u="none" strike="noStrike" cap="none" spc="0" normalizeH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nodes in the network</a:t>
            </a:r>
            <a:endParaRPr kumimoji="0" lang="en-US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 rot="20317866">
            <a:off x="751911" y="747814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Cohesiveness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544300" cy="2120900"/>
          </a:xfrm>
        </p:spPr>
        <p:txBody>
          <a:bodyPr>
            <a:normAutofit fontScale="90000"/>
          </a:bodyPr>
          <a:lstStyle/>
          <a:p>
            <a:r>
              <a:rPr lang="en-US" smtClean="0"/>
              <a:t>Betweenness</a:t>
            </a:r>
            <a:r>
              <a:rPr lang="en-US" dirty="0" smtClean="0"/>
              <a:t>  &amp; Closeness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300"/>
            <a:ext cx="6942667" cy="520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631440"/>
            <a:ext cx="6664960" cy="4998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6615916"/>
            <a:ext cx="44704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Distance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167" y="6615916"/>
            <a:ext cx="410464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Ratio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151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313210" y="130872"/>
            <a:ext cx="7400718" cy="1597317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Connected </a:t>
            </a:r>
            <a:r>
              <a:rPr sz="5000" dirty="0" smtClean="0">
                <a:solidFill>
                  <a:srgbClr val="FFFFFF"/>
                </a:solidFill>
              </a:rPr>
              <a:t>Components</a:t>
            </a:r>
            <a:r>
              <a:rPr lang="en-US" sz="5000" dirty="0" smtClean="0">
                <a:solidFill>
                  <a:srgbClr val="FFFFFF"/>
                </a:solidFill>
              </a:rPr>
              <a:t/>
            </a:r>
            <a:br>
              <a:rPr lang="en-US" sz="5000" dirty="0" smtClean="0">
                <a:solidFill>
                  <a:srgbClr val="FFFFFF"/>
                </a:solidFill>
              </a:rPr>
            </a:br>
            <a:r>
              <a:rPr lang="en-US" dirty="0" smtClean="0"/>
              <a:t>TT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86237" y="1672488"/>
            <a:ext cx="8098371" cy="470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008080"/>
                </a:solidFill>
              </a:rPr>
              <a:t>5</a:t>
            </a:r>
            <a:r>
              <a:rPr sz="2300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0433FF"/>
                </a:solidFill>
              </a:rPr>
              <a:t>const</a:t>
            </a:r>
            <a:r>
              <a:rPr sz="2300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0433FF"/>
                </a:solidFill>
              </a:rPr>
              <a:t>int</a:t>
            </a:r>
            <a:r>
              <a:rPr sz="2300" dirty="0">
                <a:solidFill>
                  <a:srgbClr val="FFFFFF"/>
                </a:solidFill>
              </a:rPr>
              <a:t> LEN = </a:t>
            </a:r>
            <a:r>
              <a:rPr sz="2300" dirty="0">
                <a:solidFill>
                  <a:srgbClr val="801B80"/>
                </a:solidFill>
              </a:rPr>
              <a:t>100000</a:t>
            </a:r>
            <a:r>
              <a:rPr sz="2300" dirty="0">
                <a:solidFill>
                  <a:srgbClr val="FFFFFF"/>
                </a:solidFill>
              </a:rPr>
              <a:t> + </a:t>
            </a:r>
            <a:r>
              <a:rPr sz="2300" dirty="0">
                <a:solidFill>
                  <a:srgbClr val="801B80"/>
                </a:solidFill>
              </a:rPr>
              <a:t>10</a:t>
            </a:r>
            <a:r>
              <a:rPr sz="2300" dirty="0">
                <a:solidFill>
                  <a:srgbClr val="FFFFFF"/>
                </a:solidFill>
              </a:rPr>
              <a:t>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 6</a:t>
            </a:r>
            <a:r>
              <a:rPr sz="2300" dirty="0">
                <a:solidFill>
                  <a:srgbClr val="FFFFFF"/>
                </a:solidFill>
              </a:rPr>
              <a:t> vector&lt;</a:t>
            </a:r>
            <a:r>
              <a:rPr sz="2300" dirty="0">
                <a:solidFill>
                  <a:srgbClr val="0433FF"/>
                </a:solidFill>
              </a:rPr>
              <a:t>int</a:t>
            </a:r>
            <a:r>
              <a:rPr sz="2300" dirty="0">
                <a:solidFill>
                  <a:srgbClr val="FFFFFF"/>
                </a:solidFill>
              </a:rPr>
              <a:t>&gt; Map[LEN];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 7</a:t>
            </a:r>
            <a:r>
              <a:rPr sz="2300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0433FF"/>
                </a:solidFill>
              </a:rPr>
              <a:t>int</a:t>
            </a:r>
            <a:r>
              <a:rPr sz="2300" dirty="0">
                <a:solidFill>
                  <a:srgbClr val="FFFFFF"/>
                </a:solidFill>
              </a:rPr>
              <a:t> dfn[LEN], low[LEN], dclock, </a:t>
            </a:r>
            <a:r>
              <a:rPr sz="2300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scc_cnt, sccn[LEN]</a:t>
            </a:r>
            <a:r>
              <a:rPr sz="2300" dirty="0">
                <a:solidFill>
                  <a:srgbClr val="FF0000"/>
                </a:solidFill>
              </a:rPr>
              <a:t>, </a:t>
            </a:r>
            <a:r>
              <a:rPr sz="2300" dirty="0">
                <a:solidFill>
                  <a:srgbClr val="FFFFFF"/>
                </a:solidFill>
              </a:rPr>
              <a:t>n, m;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 8</a:t>
            </a:r>
            <a:r>
              <a:rPr sz="2300" dirty="0">
                <a:solidFill>
                  <a:srgbClr val="FFFFFF"/>
                </a:solidFill>
              </a:rPr>
              <a:t> stack&lt;</a:t>
            </a:r>
            <a:r>
              <a:rPr sz="2300" dirty="0">
                <a:solidFill>
                  <a:srgbClr val="0433FF"/>
                </a:solidFill>
              </a:rPr>
              <a:t>int</a:t>
            </a:r>
            <a:r>
              <a:rPr sz="2300" dirty="0">
                <a:solidFill>
                  <a:srgbClr val="FFFFFF"/>
                </a:solidFill>
              </a:rPr>
              <a:t>&gt; s;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FFF"/>
                </a:solidFill>
              </a:rPr>
              <a:t> 9</a:t>
            </a:r>
            <a:r>
              <a:rPr sz="2300" dirty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10</a:t>
            </a:r>
            <a:r>
              <a:rPr sz="2300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0433FF"/>
                </a:solidFill>
              </a:rPr>
              <a:t>void</a:t>
            </a:r>
            <a:r>
              <a:rPr sz="2300" dirty="0">
                <a:solidFill>
                  <a:srgbClr val="FFFFFF"/>
                </a:solidFill>
              </a:rPr>
              <a:t> sccinit(){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11</a:t>
            </a:r>
            <a:r>
              <a:rPr sz="2300" dirty="0">
                <a:solidFill>
                  <a:srgbClr val="FFFFFF"/>
                </a:solidFill>
              </a:rPr>
              <a:t>     </a:t>
            </a:r>
            <a:r>
              <a:rPr sz="2300" dirty="0">
                <a:solidFill>
                  <a:srgbClr val="0433FF"/>
                </a:solidFill>
              </a:rPr>
              <a:t>for</a:t>
            </a:r>
            <a:r>
              <a:rPr sz="2300" dirty="0">
                <a:solidFill>
                  <a:srgbClr val="FFFFFF"/>
                </a:solidFill>
              </a:rPr>
              <a:t>(</a:t>
            </a:r>
            <a:r>
              <a:rPr sz="2300" dirty="0">
                <a:solidFill>
                  <a:srgbClr val="0433FF"/>
                </a:solidFill>
              </a:rPr>
              <a:t>int</a:t>
            </a:r>
            <a:r>
              <a:rPr sz="2300" dirty="0">
                <a:solidFill>
                  <a:srgbClr val="FFFFFF"/>
                </a:solidFill>
              </a:rPr>
              <a:t> i=</a:t>
            </a:r>
            <a:r>
              <a:rPr sz="2300" dirty="0">
                <a:solidFill>
                  <a:srgbClr val="801B80"/>
                </a:solidFill>
              </a:rPr>
              <a:t>0</a:t>
            </a:r>
            <a:r>
              <a:rPr sz="2300" dirty="0">
                <a:solidFill>
                  <a:srgbClr val="FFFFFF"/>
                </a:solidFill>
              </a:rPr>
              <a:t>; i&lt;LEN; i++) Map[i].clear();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12</a:t>
            </a:r>
            <a:r>
              <a:rPr sz="2300" dirty="0">
                <a:solidFill>
                  <a:srgbClr val="FFFFFF"/>
                </a:solidFill>
              </a:rPr>
              <a:t>     </a:t>
            </a:r>
            <a:r>
              <a:rPr sz="2300" dirty="0">
                <a:solidFill>
                  <a:srgbClr val="0433FF"/>
                </a:solidFill>
              </a:rPr>
              <a:t>while</a:t>
            </a:r>
            <a:r>
              <a:rPr sz="2300" dirty="0">
                <a:solidFill>
                  <a:srgbClr val="FFFFFF"/>
                </a:solidFill>
              </a:rPr>
              <a:t>(!s.empty())s.pop();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13</a:t>
            </a:r>
            <a:r>
              <a:rPr sz="2300" dirty="0">
                <a:solidFill>
                  <a:srgbClr val="FFFFFF"/>
                </a:solidFill>
              </a:rPr>
              <a:t>     dclock = scc_cnt = </a:t>
            </a:r>
            <a:r>
              <a:rPr sz="2300" dirty="0">
                <a:solidFill>
                  <a:srgbClr val="801B80"/>
                </a:solidFill>
              </a:rPr>
              <a:t>0</a:t>
            </a:r>
            <a:r>
              <a:rPr sz="2300" dirty="0">
                <a:solidFill>
                  <a:srgbClr val="FFFFFF"/>
                </a:solidFill>
              </a:rPr>
              <a:t>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14</a:t>
            </a:r>
            <a:r>
              <a:rPr sz="2300" dirty="0">
                <a:solidFill>
                  <a:srgbClr val="FFFFFF"/>
                </a:solidFill>
              </a:rPr>
              <a:t>     memset(sccn, </a:t>
            </a:r>
            <a:r>
              <a:rPr sz="2300" dirty="0">
                <a:solidFill>
                  <a:srgbClr val="801B80"/>
                </a:solidFill>
              </a:rPr>
              <a:t>0</a:t>
            </a:r>
            <a:r>
              <a:rPr sz="2300" dirty="0">
                <a:solidFill>
                  <a:srgbClr val="FFFFFF"/>
                </a:solidFill>
              </a:rPr>
              <a:t>, </a:t>
            </a:r>
            <a:r>
              <a:rPr sz="2300" dirty="0">
                <a:solidFill>
                  <a:srgbClr val="0433FF"/>
                </a:solidFill>
              </a:rPr>
              <a:t>sizeof</a:t>
            </a:r>
            <a:r>
              <a:rPr sz="2300" dirty="0">
                <a:solidFill>
                  <a:srgbClr val="FFFFFF"/>
                </a:solidFill>
              </a:rPr>
              <a:t> sccn);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15</a:t>
            </a:r>
            <a:r>
              <a:rPr sz="2300" dirty="0">
                <a:solidFill>
                  <a:srgbClr val="FFFFFF"/>
                </a:solidFill>
              </a:rPr>
              <a:t>     memset(dfn, </a:t>
            </a:r>
            <a:r>
              <a:rPr sz="2300" dirty="0">
                <a:solidFill>
                  <a:srgbClr val="801B80"/>
                </a:solidFill>
              </a:rPr>
              <a:t>0</a:t>
            </a:r>
            <a:r>
              <a:rPr sz="2300" dirty="0">
                <a:solidFill>
                  <a:srgbClr val="FFFFFF"/>
                </a:solidFill>
              </a:rPr>
              <a:t>, </a:t>
            </a:r>
            <a:r>
              <a:rPr sz="2300" dirty="0">
                <a:solidFill>
                  <a:srgbClr val="0433FF"/>
                </a:solidFill>
              </a:rPr>
              <a:t>sizeof</a:t>
            </a:r>
            <a:r>
              <a:rPr sz="2300" dirty="0">
                <a:solidFill>
                  <a:srgbClr val="FFFFFF"/>
                </a:solidFill>
              </a:rPr>
              <a:t> dfn);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8080"/>
                </a:solidFill>
              </a:rPr>
              <a:t>16</a:t>
            </a:r>
            <a:r>
              <a:rPr sz="2300" dirty="0">
                <a:solidFill>
                  <a:srgbClr val="FFFFFF"/>
                </a:solidFill>
              </a:rPr>
              <a:t>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FFF"/>
                </a:solidFill>
              </a:rPr>
              <a:t>17</a:t>
            </a:r>
            <a:r>
              <a:rPr sz="2300" dirty="0"/>
              <a:t> </a:t>
            </a:r>
          </a:p>
        </p:txBody>
      </p:sp>
      <p:sp>
        <p:nvSpPr>
          <p:cNvPr id="50" name="Shape 50"/>
          <p:cNvSpPr/>
          <p:nvPr/>
        </p:nvSpPr>
        <p:spPr>
          <a:xfrm>
            <a:off x="6751012" y="3166918"/>
            <a:ext cx="6167121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18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0433FF"/>
                </a:solidFill>
              </a:rPr>
              <a:t>void</a:t>
            </a:r>
            <a:r>
              <a:rPr sz="2000" dirty="0">
                <a:solidFill>
                  <a:srgbClr val="FFFFFF"/>
                </a:solidFill>
              </a:rPr>
              <a:t> dfs(</a:t>
            </a:r>
            <a:r>
              <a:rPr sz="2000" dirty="0">
                <a:solidFill>
                  <a:srgbClr val="0433FF"/>
                </a:solidFill>
              </a:rPr>
              <a:t>int</a:t>
            </a:r>
            <a:r>
              <a:rPr sz="2000" dirty="0">
                <a:solidFill>
                  <a:srgbClr val="FFFFFF"/>
                </a:solidFill>
              </a:rPr>
              <a:t> u){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19</a:t>
            </a:r>
            <a:r>
              <a:rPr sz="2000" dirty="0">
                <a:solidFill>
                  <a:srgbClr val="FFFFFF"/>
                </a:solidFill>
              </a:rPr>
              <a:t>     dfn[u] = low[u] = ++dclock;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20</a:t>
            </a:r>
            <a:r>
              <a:rPr sz="2000" dirty="0">
                <a:solidFill>
                  <a:srgbClr val="FFFFFF"/>
                </a:solidFill>
              </a:rPr>
              <a:t>     s.push(u);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21</a:t>
            </a:r>
            <a:r>
              <a:rPr sz="2000" dirty="0">
                <a:solidFill>
                  <a:srgbClr val="FFFFFF"/>
                </a:solidFill>
              </a:rPr>
              <a:t>     </a:t>
            </a:r>
            <a:r>
              <a:rPr sz="2000" dirty="0">
                <a:solidFill>
                  <a:srgbClr val="0433FF"/>
                </a:solidFill>
              </a:rPr>
              <a:t>for</a:t>
            </a:r>
            <a:r>
              <a:rPr sz="2000" dirty="0">
                <a:solidFill>
                  <a:srgbClr val="FFFFFF"/>
                </a:solidFill>
              </a:rPr>
              <a:t>(</a:t>
            </a:r>
            <a:r>
              <a:rPr sz="2000" dirty="0">
                <a:solidFill>
                  <a:srgbClr val="0433FF"/>
                </a:solidFill>
              </a:rPr>
              <a:t>int</a:t>
            </a:r>
            <a:r>
              <a:rPr sz="2000" dirty="0">
                <a:solidFill>
                  <a:srgbClr val="FFFFFF"/>
                </a:solidFill>
              </a:rPr>
              <a:t> i=</a:t>
            </a:r>
            <a:r>
              <a:rPr sz="2000" dirty="0">
                <a:solidFill>
                  <a:srgbClr val="801B80"/>
                </a:solidFill>
              </a:rPr>
              <a:t>0</a:t>
            </a:r>
            <a:r>
              <a:rPr sz="2000" dirty="0">
                <a:solidFill>
                  <a:srgbClr val="FFFFFF"/>
                </a:solidFill>
              </a:rPr>
              <a:t>; i&lt;Map[u].size(); i++){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22</a:t>
            </a:r>
            <a:r>
              <a:rPr sz="2000" dirty="0">
                <a:solidFill>
                  <a:srgbClr val="FFFFFF"/>
                </a:solidFill>
              </a:rPr>
              <a:t>         </a:t>
            </a:r>
            <a:r>
              <a:rPr sz="2000" dirty="0">
                <a:solidFill>
                  <a:srgbClr val="0433FF"/>
                </a:solidFill>
              </a:rPr>
              <a:t>int</a:t>
            </a:r>
            <a:r>
              <a:rPr sz="2000" dirty="0">
                <a:solidFill>
                  <a:srgbClr val="FFFFFF"/>
                </a:solidFill>
              </a:rPr>
              <a:t> v = Map[u][i];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23</a:t>
            </a:r>
            <a:r>
              <a:rPr sz="2000" dirty="0">
                <a:solidFill>
                  <a:srgbClr val="FFFFFF"/>
                </a:solidFill>
              </a:rPr>
              <a:t>         </a:t>
            </a:r>
            <a:r>
              <a:rPr sz="2000" dirty="0">
                <a:solidFill>
                  <a:srgbClr val="0433FF"/>
                </a:solidFill>
              </a:rPr>
              <a:t>if</a:t>
            </a:r>
            <a:r>
              <a:rPr sz="2000" dirty="0">
                <a:solidFill>
                  <a:srgbClr val="FFFFFF"/>
                </a:solidFill>
              </a:rPr>
              <a:t>(!dfn[v]){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24</a:t>
            </a:r>
            <a:r>
              <a:rPr sz="2000" dirty="0">
                <a:solidFill>
                  <a:srgbClr val="FFFFFF"/>
                </a:solidFill>
              </a:rPr>
              <a:t>             dfs(v);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25</a:t>
            </a:r>
            <a:r>
              <a:rPr sz="2000" dirty="0">
                <a:solidFill>
                  <a:srgbClr val="FFFFFF"/>
                </a:solidFill>
              </a:rPr>
              <a:t>             low[u] = min(low[u], low[v]);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26</a:t>
            </a:r>
            <a:r>
              <a:rPr sz="2000" dirty="0">
                <a:solidFill>
                  <a:srgbClr val="FFFFFF"/>
                </a:solidFill>
              </a:rPr>
              <a:t>         }</a:t>
            </a:r>
            <a:r>
              <a:rPr sz="2000" dirty="0">
                <a:solidFill>
                  <a:srgbClr val="0433FF"/>
                </a:solidFill>
              </a:rPr>
              <a:t>else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0433FF"/>
                </a:solidFill>
              </a:rPr>
              <a:t>if</a:t>
            </a:r>
            <a:r>
              <a:rPr sz="2000" dirty="0">
                <a:solidFill>
                  <a:srgbClr val="FFFFFF"/>
                </a:solidFill>
              </a:rPr>
              <a:t>(!sccn[v]) low[u] = min(low[u], dfn[v]);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27</a:t>
            </a:r>
            <a:r>
              <a:rPr sz="2000" dirty="0">
                <a:solidFill>
                  <a:srgbClr val="FFFFFF"/>
                </a:solidFill>
              </a:rPr>
              <a:t> 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28</a:t>
            </a:r>
            <a:r>
              <a:rPr sz="2000" dirty="0">
                <a:solidFill>
                  <a:srgbClr val="FFFFFF"/>
                </a:solidFill>
              </a:rPr>
              <a:t>     </a:t>
            </a:r>
            <a:r>
              <a:rPr sz="2000" dirty="0">
                <a:solidFill>
                  <a:srgbClr val="0433FF"/>
                </a:solidFill>
              </a:rPr>
              <a:t>if</a:t>
            </a:r>
            <a:r>
              <a:rPr sz="2000" dirty="0">
                <a:solidFill>
                  <a:srgbClr val="FFFFFF"/>
                </a:solidFill>
              </a:rPr>
              <a:t>(low[u] == dfn[u]){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29</a:t>
            </a:r>
            <a:r>
              <a:rPr sz="2000" dirty="0">
                <a:solidFill>
                  <a:srgbClr val="FFFFFF"/>
                </a:solidFill>
              </a:rPr>
              <a:t>         scc_cnt++;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30</a:t>
            </a:r>
            <a:r>
              <a:rPr sz="2000" dirty="0">
                <a:solidFill>
                  <a:srgbClr val="FFFFFF"/>
                </a:solidFill>
              </a:rPr>
              <a:t>         </a:t>
            </a:r>
            <a:r>
              <a:rPr sz="2000" dirty="0">
                <a:solidFill>
                  <a:srgbClr val="0433FF"/>
                </a:solidFill>
              </a:rPr>
              <a:t>while</a:t>
            </a:r>
            <a:r>
              <a:rPr sz="2000" dirty="0">
                <a:solidFill>
                  <a:srgbClr val="FFFFFF"/>
                </a:solidFill>
              </a:rPr>
              <a:t>(</a:t>
            </a:r>
            <a:r>
              <a:rPr sz="2000" dirty="0">
                <a:solidFill>
                  <a:srgbClr val="801B80"/>
                </a:solidFill>
              </a:rPr>
              <a:t>1</a:t>
            </a:r>
            <a:r>
              <a:rPr sz="2000" dirty="0">
                <a:solidFill>
                  <a:srgbClr val="FFFFFF"/>
                </a:solidFill>
              </a:rPr>
              <a:t>){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31</a:t>
            </a:r>
            <a:r>
              <a:rPr sz="2000" dirty="0">
                <a:solidFill>
                  <a:srgbClr val="FFFFFF"/>
                </a:solidFill>
              </a:rPr>
              <a:t>             </a:t>
            </a:r>
            <a:r>
              <a:rPr sz="2000" dirty="0">
                <a:solidFill>
                  <a:srgbClr val="0433FF"/>
                </a:solidFill>
              </a:rPr>
              <a:t>int</a:t>
            </a:r>
            <a:r>
              <a:rPr sz="2000" dirty="0">
                <a:solidFill>
                  <a:srgbClr val="FFFFFF"/>
                </a:solidFill>
              </a:rPr>
              <a:t> x = s.top();s.pop();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32</a:t>
            </a:r>
            <a:r>
              <a:rPr sz="2000" dirty="0">
                <a:solidFill>
                  <a:srgbClr val="FFFFFF"/>
                </a:solidFill>
              </a:rPr>
              <a:t>             sccn[x] = scc_cnt;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33</a:t>
            </a:r>
            <a:r>
              <a:rPr sz="2000" dirty="0">
                <a:solidFill>
                  <a:srgbClr val="FFFFFF"/>
                </a:solidFill>
              </a:rPr>
              <a:t>             </a:t>
            </a:r>
            <a:r>
              <a:rPr sz="2000" dirty="0">
                <a:solidFill>
                  <a:srgbClr val="0433FF"/>
                </a:solidFill>
              </a:rPr>
              <a:t>if</a:t>
            </a:r>
            <a:r>
              <a:rPr sz="2000" dirty="0">
                <a:solidFill>
                  <a:srgbClr val="FFFFFF"/>
                </a:solidFill>
              </a:rPr>
              <a:t>(x == u) </a:t>
            </a:r>
            <a:r>
              <a:rPr sz="2000" dirty="0">
                <a:solidFill>
                  <a:srgbClr val="0433FF"/>
                </a:solidFill>
              </a:rPr>
              <a:t>break</a:t>
            </a:r>
            <a:r>
              <a:rPr sz="2000" dirty="0">
                <a:solidFill>
                  <a:srgbClr val="FFFFFF"/>
                </a:solidFill>
              </a:rPr>
              <a:t>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34</a:t>
            </a:r>
            <a:r>
              <a:rPr sz="2000" dirty="0">
                <a:solidFill>
                  <a:srgbClr val="FFFFFF"/>
                </a:solidFill>
              </a:rPr>
              <a:t>     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8080"/>
                </a:solidFill>
              </a:rPr>
              <a:t>35</a:t>
            </a:r>
            <a:r>
              <a:rPr sz="2000" dirty="0">
                <a:solidFill>
                  <a:srgbClr val="FFFFFF"/>
                </a:solidFill>
              </a:rPr>
              <a:t>     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36</a:t>
            </a:r>
            <a:r>
              <a:rPr sz="2000" dirty="0"/>
              <a:t>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0240" y="1140727"/>
            <a:ext cx="420624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Tarjan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Algorithm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-6435" y="-73068"/>
            <a:ext cx="4791258" cy="21209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53" name="Shape 53"/>
          <p:cNvSpPr/>
          <p:nvPr/>
        </p:nvSpPr>
        <p:spPr>
          <a:xfrm>
            <a:off x="623724" y="2889275"/>
            <a:ext cx="1225164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Lineage [Web log review]. (2015, May 30).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3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Tarjan, R. (1971). Depth-first search and linear graph algorithms. </a:t>
            </a:r>
            <a:r>
              <a:rPr sz="2300" i="1">
                <a:solidFill>
                  <a:srgbClr val="FFFFFF"/>
                </a:solidFill>
              </a:rPr>
              <a:t>12th Annual Symposium on Switching and Automata Theory (swat 1971)</a:t>
            </a:r>
            <a:r>
              <a:rPr sz="2300">
                <a:solidFill>
                  <a:srgbClr val="FFFFFF"/>
                </a:solidFill>
              </a:rPr>
              <a:t>. doi:10.1109/swat.1971.10</a:t>
            </a:r>
          </a:p>
        </p:txBody>
      </p:sp>
      <p:sp>
        <p:nvSpPr>
          <p:cNvPr id="2" name="Rectangle 1"/>
          <p:cNvSpPr/>
          <p:nvPr/>
        </p:nvSpPr>
        <p:spPr>
          <a:xfrm>
            <a:off x="623724" y="4530338"/>
            <a:ext cx="8327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epubs.siam.org/doi/pdf/10.1137/0201010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350</Words>
  <Application>Microsoft Macintosh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Baskerville SemiBold</vt:lpstr>
      <vt:lpstr>Helvetica</vt:lpstr>
      <vt:lpstr>Helvetica Light</vt:lpstr>
      <vt:lpstr>Helvetica Neue</vt:lpstr>
      <vt:lpstr>Gradient</vt:lpstr>
      <vt:lpstr>ME274 Spring 2016</vt:lpstr>
      <vt:lpstr>PowerPoint Presentation</vt:lpstr>
      <vt:lpstr>Spring 2016</vt:lpstr>
      <vt:lpstr>Spring Terms</vt:lpstr>
      <vt:lpstr>Spring Terms </vt:lpstr>
      <vt:lpstr>Spring 2016</vt:lpstr>
      <vt:lpstr>Betweenness  &amp; Closeness</vt:lpstr>
      <vt:lpstr>Connected Components TT</vt:lpstr>
      <vt:lpstr>Reference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ME274 Spring 2016</dc:title>
  <cp:lastModifiedBy>Yuqin Duan</cp:lastModifiedBy>
  <cp:revision>14</cp:revision>
  <dcterms:modified xsi:type="dcterms:W3CDTF">2016-06-17T20:31:40Z</dcterms:modified>
</cp:coreProperties>
</file>