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14"/>
    <p:restoredTop sz="95768"/>
  </p:normalViewPr>
  <p:slideViewPr>
    <p:cSldViewPr snapToGrid="0" snapToObjects="1">
      <p:cViewPr varScale="1">
        <p:scale>
          <a:sx n="66" d="100"/>
          <a:sy n="66" d="100"/>
        </p:scale>
        <p:origin x="-132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B3B2-5D49-8544-A66D-2B986420CFFE}" type="datetimeFigureOut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F880-3BA3-6949-9972-2781A8E24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39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B3B2-5D49-8544-A66D-2B986420CFFE}" type="datetimeFigureOut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F880-3BA3-6949-9972-2781A8E24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86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B3B2-5D49-8544-A66D-2B986420CFFE}" type="datetimeFigureOut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F880-3BA3-6949-9972-2781A8E24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74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B3B2-5D49-8544-A66D-2B986420CFFE}" type="datetimeFigureOut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F880-3BA3-6949-9972-2781A8E24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827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B3B2-5D49-8544-A66D-2B986420CFFE}" type="datetimeFigureOut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F880-3BA3-6949-9972-2781A8E24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B3B2-5D49-8544-A66D-2B986420CFFE}" type="datetimeFigureOut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F880-3BA3-6949-9972-2781A8E24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2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B3B2-5D49-8544-A66D-2B986420CFFE}" type="datetimeFigureOut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F880-3BA3-6949-9972-2781A8E24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46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B3B2-5D49-8544-A66D-2B986420CFFE}" type="datetimeFigureOut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F880-3BA3-6949-9972-2781A8E24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24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B3B2-5D49-8544-A66D-2B986420CFFE}" type="datetimeFigureOut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F880-3BA3-6949-9972-2781A8E24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53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B3B2-5D49-8544-A66D-2B986420CFFE}" type="datetimeFigureOut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F880-3BA3-6949-9972-2781A8E24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25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9B3B2-5D49-8544-A66D-2B986420CFFE}" type="datetimeFigureOut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F880-3BA3-6949-9972-2781A8E24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05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9B3B2-5D49-8544-A66D-2B986420CFFE}" type="datetimeFigureOut">
              <a:rPr kumimoji="1" lang="zh-CN" altLang="en-US" smtClean="0"/>
              <a:t>2017/7/31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7F880-3BA3-6949-9972-2781A8E24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16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sunck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54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类与对象的关系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dirty="0"/>
              <a:t>使用计算机语言就是不断的在描述现实生活中的事物。</a:t>
            </a:r>
          </a:p>
          <a:p>
            <a:pPr>
              <a:lnSpc>
                <a:spcPct val="115000"/>
              </a:lnSpc>
            </a:pPr>
            <a:r>
              <a:rPr lang="en-US" altLang="zh-CN" dirty="0" smtClean="0"/>
              <a:t>Python</a:t>
            </a:r>
            <a:r>
              <a:rPr lang="zh-CN" altLang="en-US" dirty="0" smtClean="0"/>
              <a:t>中</a:t>
            </a:r>
            <a:r>
              <a:rPr lang="zh-CN" altLang="en-US" dirty="0"/>
              <a:t>描述事物通过类的形式体现，类是具体事物的抽象，概念上的定义。</a:t>
            </a:r>
          </a:p>
          <a:p>
            <a:pPr>
              <a:lnSpc>
                <a:spcPct val="115000"/>
              </a:lnSpc>
            </a:pPr>
            <a:r>
              <a:rPr lang="zh-CN" altLang="en-US" dirty="0"/>
              <a:t>对象即是该类事物实实在在存在的个体</a:t>
            </a:r>
            <a:endParaRPr kumimoji="1" lang="zh-CN" altLang="en-US" dirty="0"/>
          </a:p>
          <a:p>
            <a:endParaRPr kumimoji="1"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38200" y="4440238"/>
            <a:ext cx="5616575" cy="1871662"/>
            <a:chOff x="0" y="0"/>
            <a:chExt cx="13043" cy="385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083" y="0"/>
              <a:ext cx="4082" cy="90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charset="0"/>
                <a:buNone/>
              </a:pPr>
              <a:r>
                <a:rPr lang="zh-CN" altLang="en-US" dirty="0"/>
                <a:t>图纸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0" y="2608"/>
              <a:ext cx="3858" cy="124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charset="0"/>
                <a:buNone/>
              </a:pPr>
              <a:r>
                <a:rPr lang="zh-CN" altLang="en-US" dirty="0"/>
                <a:t>汽车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535" y="2608"/>
              <a:ext cx="3858" cy="124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charset="0"/>
                <a:buNone/>
              </a:pPr>
              <a:r>
                <a:rPr lang="zh-CN" altLang="en-US" dirty="0"/>
                <a:t>汽车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9185" y="2608"/>
              <a:ext cx="3858" cy="124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charset="0"/>
                <a:buNone/>
              </a:pPr>
              <a:r>
                <a:rPr lang="zh-CN" altLang="en-US" dirty="0"/>
                <a:t>汽车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2495" y="908"/>
              <a:ext cx="2380" cy="17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7825" y="908"/>
              <a:ext cx="2720" cy="17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6350" y="908"/>
              <a:ext cx="0" cy="17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492094" y="4881200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图纸</a:t>
            </a:r>
            <a:r>
              <a:rPr kumimoji="1" lang="zh-CN" altLang="en-US" sz="2400" smtClean="0"/>
              <a:t>就是类</a:t>
            </a:r>
            <a:endParaRPr kumimoji="1" lang="zh-CN" altLang="en-US" sz="2400" dirty="0" smtClean="0"/>
          </a:p>
          <a:p>
            <a:r>
              <a:rPr kumimoji="1" lang="zh-CN" altLang="en-US" sz="2400" dirty="0" smtClean="0"/>
              <a:t>汽车就是堆内存中的对象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23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类的定义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生活中描述事物无非就是描述事物的</a:t>
            </a:r>
            <a:r>
              <a:rPr lang="zh-CN" altLang="en-US" sz="2600" dirty="0">
                <a:solidFill>
                  <a:srgbClr val="FF0000"/>
                </a:solidFill>
              </a:rPr>
              <a:t>名称</a:t>
            </a:r>
            <a:r>
              <a:rPr lang="zh-CN" altLang="zh-CN" sz="2600" dirty="0"/>
              <a:t>/</a:t>
            </a:r>
            <a:r>
              <a:rPr lang="zh-CN" altLang="en-US" sz="2600" dirty="0">
                <a:solidFill>
                  <a:srgbClr val="FF0000"/>
                </a:solidFill>
              </a:rPr>
              <a:t>属性</a:t>
            </a:r>
            <a:r>
              <a:rPr lang="zh-CN" altLang="en-US" sz="2600" dirty="0"/>
              <a:t>和</a:t>
            </a:r>
            <a:r>
              <a:rPr lang="zh-CN" altLang="en-US" sz="2600" dirty="0">
                <a:solidFill>
                  <a:srgbClr val="FF0000"/>
                </a:solidFill>
              </a:rPr>
              <a:t>行为</a:t>
            </a:r>
            <a:r>
              <a:rPr lang="zh-CN" altLang="en-US" sz="2600" dirty="0"/>
              <a:t>。</a:t>
            </a:r>
          </a:p>
          <a:p>
            <a:pPr lvl="1"/>
            <a:r>
              <a:rPr lang="zh-CN" altLang="en-US" dirty="0"/>
              <a:t>如：人有身高，体重等属性，有说话，打架等行为。</a:t>
            </a:r>
          </a:p>
          <a:p>
            <a:r>
              <a:rPr lang="en-US" altLang="zh-CN" sz="2600" dirty="0" smtClean="0">
                <a:sym typeface="Arial" charset="0"/>
              </a:rPr>
              <a:t>Python</a:t>
            </a:r>
            <a:r>
              <a:rPr lang="zh-CN" altLang="en-US" sz="2600" dirty="0" smtClean="0">
                <a:sym typeface="Arial" charset="0"/>
              </a:rPr>
              <a:t>中</a:t>
            </a:r>
            <a:r>
              <a:rPr lang="zh-CN" altLang="en-US" sz="2600" dirty="0">
                <a:sym typeface="Arial" charset="0"/>
              </a:rPr>
              <a:t>用类来描述事物也是如此</a:t>
            </a:r>
          </a:p>
          <a:p>
            <a:pPr lvl="1"/>
            <a:r>
              <a:rPr lang="zh-CN" altLang="en-US" sz="2100" dirty="0"/>
              <a:t>属性：对应类中的成员变量。</a:t>
            </a:r>
          </a:p>
          <a:p>
            <a:pPr lvl="1"/>
            <a:r>
              <a:rPr lang="zh-CN" altLang="en-US" sz="2100" dirty="0"/>
              <a:t>行为：对应类中的成员方法。</a:t>
            </a:r>
          </a:p>
          <a:p>
            <a:r>
              <a:rPr lang="zh-CN" altLang="en-US" sz="2600" dirty="0">
                <a:sym typeface="Arial" charset="0"/>
              </a:rPr>
              <a:t>定义类其实在定义类中的成员(成员变量和成员方法</a:t>
            </a:r>
            <a:r>
              <a:rPr lang="zh-CN" altLang="en-US" sz="2600" dirty="0" smtClean="0">
                <a:sym typeface="Arial" charset="0"/>
              </a:rPr>
              <a:t>)</a:t>
            </a:r>
          </a:p>
          <a:p>
            <a:r>
              <a:rPr lang="en-US" altLang="zh-CN" sz="2600" dirty="0" smtClean="0">
                <a:sym typeface="Arial" charset="0"/>
              </a:rPr>
              <a:t> </a:t>
            </a:r>
            <a:r>
              <a:rPr lang="zh-CN" altLang="zh-CN" dirty="0" smtClean="0"/>
              <a:t>拥有</a:t>
            </a:r>
            <a:r>
              <a:rPr lang="zh-CN" altLang="zh-CN" dirty="0"/>
              <a:t>相同（或者类似）属性和行为的对象都可以抽像出一个类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5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类的设计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只关心</a:t>
            </a:r>
            <a:r>
              <a:rPr lang="en-US" altLang="zh-CN" dirty="0"/>
              <a:t>3</a:t>
            </a:r>
            <a:r>
              <a:rPr lang="zh-CN" altLang="zh-CN" dirty="0"/>
              <a:t>样</a:t>
            </a:r>
            <a:r>
              <a:rPr lang="zh-CN" altLang="zh-CN" dirty="0" smtClean="0"/>
              <a:t>东西</a:t>
            </a:r>
            <a:endParaRPr lang="zh-CN" altLang="en-US" dirty="0" smtClean="0"/>
          </a:p>
          <a:p>
            <a:pPr marL="0" lvl="0" indent="0">
              <a:buNone/>
            </a:pPr>
            <a:r>
              <a:rPr kumimoji="1" lang="zh-CN" altLang="en-US" dirty="0"/>
              <a:t>	</a:t>
            </a:r>
            <a:r>
              <a:rPr lang="zh-CN" altLang="zh-CN" dirty="0" smtClean="0"/>
              <a:t>事物</a:t>
            </a:r>
            <a:r>
              <a:rPr lang="zh-CN" altLang="zh-CN" dirty="0"/>
              <a:t>名称（类名）：人（</a:t>
            </a:r>
            <a:r>
              <a:rPr lang="en-US" altLang="zh-CN" dirty="0"/>
              <a:t>Person</a:t>
            </a:r>
            <a:r>
              <a:rPr lang="zh-CN" altLang="zh-CN" dirty="0"/>
              <a:t>）</a:t>
            </a:r>
          </a:p>
          <a:p>
            <a:pPr marL="0" lvl="0" indent="0">
              <a:buNone/>
            </a:pPr>
            <a:r>
              <a:rPr lang="zh-CN" altLang="en-US" dirty="0"/>
              <a:t>	</a:t>
            </a:r>
            <a:r>
              <a:rPr lang="zh-CN" altLang="zh-CN" dirty="0" smtClean="0"/>
              <a:t>属性</a:t>
            </a:r>
            <a:r>
              <a:rPr lang="zh-CN" altLang="zh-CN" dirty="0"/>
              <a:t>：身高（</a:t>
            </a:r>
            <a:r>
              <a:rPr lang="en-US" altLang="zh-CN" dirty="0"/>
              <a:t>height</a:t>
            </a:r>
            <a:r>
              <a:rPr lang="zh-CN" altLang="zh-CN" dirty="0"/>
              <a:t>）、年龄（</a:t>
            </a:r>
            <a:r>
              <a:rPr lang="en-US" altLang="zh-CN" dirty="0"/>
              <a:t>age</a:t>
            </a:r>
            <a:r>
              <a:rPr lang="zh-CN" altLang="zh-CN" dirty="0"/>
              <a:t>）</a:t>
            </a:r>
          </a:p>
          <a:p>
            <a:pPr marL="0" lvl="0" indent="0">
              <a:buNone/>
            </a:pPr>
            <a:r>
              <a:rPr lang="zh-CN" altLang="en-US" smtClean="0"/>
              <a:t>	</a:t>
            </a:r>
            <a:r>
              <a:rPr lang="zh-CN" altLang="zh-CN" smtClean="0"/>
              <a:t>行为（</a:t>
            </a:r>
            <a:r>
              <a:rPr lang="zh-CN" altLang="zh-CN" dirty="0"/>
              <a:t>功能）：跑（</a:t>
            </a:r>
            <a:r>
              <a:rPr lang="en-US" altLang="zh-CN" dirty="0"/>
              <a:t>run</a:t>
            </a:r>
            <a:r>
              <a:rPr lang="zh-CN" altLang="zh-CN" dirty="0"/>
              <a:t>）、打架（</a:t>
            </a:r>
            <a:r>
              <a:rPr lang="en-US" altLang="zh-CN" dirty="0"/>
              <a:t>fight</a:t>
            </a:r>
            <a:r>
              <a:rPr lang="zh-CN" altLang="zh-CN" dirty="0"/>
              <a:t>）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866275" y="0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软件编程实质</a:t>
            </a: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151089" y="1540240"/>
            <a:ext cx="8229600" cy="9779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 smtClean="0"/>
              <a:t>软件编程就是将我们的思维转变成计算机能够识别语言的一个过程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Font typeface="Arial"/>
              <a:buNone/>
            </a:pP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225" y="2915380"/>
            <a:ext cx="67437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什么是面向过程？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自上而下顺序执行，逐步求精；</a:t>
            </a:r>
          </a:p>
          <a:p>
            <a:r>
              <a:rPr lang="zh-CN" altLang="en-US" dirty="0" smtClean="0"/>
              <a:t>其程序结构是按功能划分为若干个基本模块，这些模块形成一个树状结构；</a:t>
            </a:r>
          </a:p>
          <a:p>
            <a:r>
              <a:rPr lang="zh-CN" altLang="en-US" dirty="0" smtClean="0"/>
              <a:t>各模块之间的关系尽可能简单，在功能上相对独立；</a:t>
            </a:r>
          </a:p>
          <a:p>
            <a:r>
              <a:rPr lang="zh-CN" altLang="en-US" dirty="0" smtClean="0"/>
              <a:t>每一模块内部均是由顺序、选择和循环三种基本结构组成；</a:t>
            </a:r>
          </a:p>
          <a:p>
            <a:r>
              <a:rPr lang="zh-CN" altLang="en-US" dirty="0" smtClean="0"/>
              <a:t>其模块化实现的具体方法是使用子程序。</a:t>
            </a:r>
          </a:p>
          <a:p>
            <a:r>
              <a:rPr lang="zh-CN" altLang="en-US" dirty="0" smtClean="0"/>
              <a:t>程序流程在写程序时就已决定。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16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什么是面向对象？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把数据及对数据的操作方法放在一起，作为一个相互依存的整体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对象。</a:t>
            </a:r>
          </a:p>
          <a:p>
            <a:r>
              <a:rPr lang="zh-CN" altLang="en-US" dirty="0" smtClean="0"/>
              <a:t>对同类对象抽象出其共性，形成类。</a:t>
            </a:r>
          </a:p>
          <a:p>
            <a:r>
              <a:rPr lang="zh-CN" altLang="en-US" dirty="0" smtClean="0"/>
              <a:t>类中的大多数数据，只能用本类的方法进行处理。</a:t>
            </a:r>
          </a:p>
          <a:p>
            <a:r>
              <a:rPr lang="zh-CN" altLang="en-US" dirty="0" smtClean="0"/>
              <a:t>类通过一个简单的外部接口与外界发生关系，对象与对象之间通过消息进行通信。</a:t>
            </a:r>
          </a:p>
          <a:p>
            <a:r>
              <a:rPr lang="zh-CN" altLang="en-US" dirty="0" smtClean="0"/>
              <a:t>程序流程由用户在使用中决定。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0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理解面向对象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面向对象是相对面向过程而言</a:t>
            </a:r>
          </a:p>
          <a:p>
            <a:r>
              <a:rPr lang="zh-CN" altLang="en-US" dirty="0" smtClean="0"/>
              <a:t>面向对象和面向过程都是一种思想</a:t>
            </a:r>
          </a:p>
          <a:p>
            <a:r>
              <a:rPr lang="zh-CN" altLang="en-US" dirty="0" smtClean="0"/>
              <a:t>面向过程</a:t>
            </a:r>
          </a:p>
          <a:p>
            <a:pPr lvl="1"/>
            <a:r>
              <a:rPr lang="zh-CN" altLang="en-US" dirty="0" smtClean="0"/>
              <a:t>强调的是功能行为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关注的是解决问题需要哪些步骤 </a:t>
            </a:r>
            <a:endParaRPr lang="zh-CN" altLang="en-US" dirty="0" smtClean="0"/>
          </a:p>
          <a:p>
            <a:r>
              <a:rPr lang="zh-CN" altLang="en-US" dirty="0" smtClean="0"/>
              <a:t>面向对象</a:t>
            </a:r>
          </a:p>
          <a:p>
            <a:pPr lvl="1"/>
            <a:r>
              <a:rPr lang="zh-CN" altLang="en-US" dirty="0" smtClean="0"/>
              <a:t>将功能封装进对象，强调具备了功能的对象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关注的是解决问题需要哪些对象 </a:t>
            </a:r>
            <a:endParaRPr lang="zh-CN" altLang="en-US" dirty="0" smtClean="0"/>
          </a:p>
          <a:p>
            <a:r>
              <a:rPr lang="zh-CN" altLang="en-US" dirty="0" smtClean="0"/>
              <a:t>面向对象是基于面向过程的。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2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1940112" y="1296894"/>
            <a:ext cx="2336800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打开冰箱门</a:t>
            </a:r>
            <a:endParaRPr lang="en-US" dirty="0"/>
          </a:p>
        </p:txBody>
      </p:sp>
      <p:sp>
        <p:nvSpPr>
          <p:cNvPr id="3" name="Rectangle 4"/>
          <p:cNvSpPr/>
          <p:nvPr/>
        </p:nvSpPr>
        <p:spPr>
          <a:xfrm>
            <a:off x="1940112" y="2528794"/>
            <a:ext cx="2336800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将大象装进冰箱</a:t>
            </a:r>
            <a:endParaRPr lang="en-US" dirty="0"/>
          </a:p>
        </p:txBody>
      </p:sp>
      <p:sp>
        <p:nvSpPr>
          <p:cNvPr id="4" name="Rectangle 5"/>
          <p:cNvSpPr/>
          <p:nvPr/>
        </p:nvSpPr>
        <p:spPr>
          <a:xfrm>
            <a:off x="1940112" y="3760694"/>
            <a:ext cx="2336800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关闭冰箱门</a:t>
            </a:r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7485529" y="893767"/>
            <a:ext cx="3441700" cy="42788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一个人</a:t>
            </a:r>
            <a:endParaRPr lang="en-US" altLang="zh-CN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9"/>
          <p:cNvSpPr/>
          <p:nvPr/>
        </p:nvSpPr>
        <p:spPr>
          <a:xfrm>
            <a:off x="8044329" y="1603935"/>
            <a:ext cx="2336800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打开冰箱门</a:t>
            </a:r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8044329" y="2835835"/>
            <a:ext cx="2336800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将大象装进冰箱</a:t>
            </a:r>
            <a:endParaRPr lang="en-US" dirty="0"/>
          </a:p>
        </p:txBody>
      </p:sp>
      <p:sp>
        <p:nvSpPr>
          <p:cNvPr id="8" name="Rectangle 11"/>
          <p:cNvSpPr/>
          <p:nvPr/>
        </p:nvSpPr>
        <p:spPr>
          <a:xfrm>
            <a:off x="8044329" y="4067735"/>
            <a:ext cx="2336800" cy="800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关闭冰箱门</a:t>
            </a:r>
            <a:endParaRPr lang="en-US" dirty="0"/>
          </a:p>
        </p:txBody>
      </p:sp>
      <p:sp>
        <p:nvSpPr>
          <p:cNvPr id="9" name="TextBox 7"/>
          <p:cNvSpPr txBox="1"/>
          <p:nvPr/>
        </p:nvSpPr>
        <p:spPr>
          <a:xfrm>
            <a:off x="1940112" y="61609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面向过程的思想</a:t>
            </a:r>
            <a:endParaRPr lang="en-US" dirty="0"/>
          </a:p>
        </p:txBody>
      </p:sp>
      <p:sp>
        <p:nvSpPr>
          <p:cNvPr id="10" name="TextBox 12"/>
          <p:cNvSpPr txBox="1"/>
          <p:nvPr/>
        </p:nvSpPr>
        <p:spPr>
          <a:xfrm>
            <a:off x="6929021" y="6022494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面向对象的思想：更加符合人民思考习惯的思想，</a:t>
            </a:r>
            <a:endParaRPr lang="en-US" altLang="zh-CN" dirty="0" smtClean="0"/>
          </a:p>
          <a:p>
            <a:r>
              <a:rPr lang="zh-CN" altLang="en-US" dirty="0" smtClean="0"/>
              <a:t>从执行者变成了指挥者</a:t>
            </a:r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42645" y="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把🐘关冰箱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35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现实生活中我们是如何运用面向对象的？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打电话</a:t>
            </a:r>
          </a:p>
          <a:p>
            <a:r>
              <a:rPr kumimoji="1" lang="zh-CN" altLang="en-US" dirty="0" smtClean="0"/>
              <a:t>媳妇</a:t>
            </a:r>
          </a:p>
          <a:p>
            <a:r>
              <a:rPr kumimoji="1" lang="zh-CN" altLang="en-US" dirty="0" smtClean="0"/>
              <a:t>老公</a:t>
            </a:r>
          </a:p>
          <a:p>
            <a:r>
              <a:rPr kumimoji="1" lang="zh-CN" altLang="en-US" dirty="0" smtClean="0"/>
              <a:t>车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4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面向对象的特点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是一种符合人们思考习惯的思想</a:t>
            </a:r>
          </a:p>
          <a:p>
            <a:r>
              <a:rPr lang="zh-CN" altLang="en-US" sz="2400" dirty="0" smtClean="0"/>
              <a:t>可以将复杂的事情简单化</a:t>
            </a:r>
          </a:p>
          <a:p>
            <a:r>
              <a:rPr lang="zh-CN" altLang="en-US" sz="2400" dirty="0" smtClean="0"/>
              <a:t>将程序员从执行者转换成了指挥者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完成需求时：</a:t>
            </a:r>
          </a:p>
          <a:p>
            <a:pPr lvl="1"/>
            <a:r>
              <a:rPr lang="zh-CN" altLang="en-US" sz="2000" dirty="0" smtClean="0"/>
              <a:t>先要去找具有所需的功能的对象来用。</a:t>
            </a:r>
          </a:p>
          <a:p>
            <a:pPr lvl="1"/>
            <a:r>
              <a:rPr lang="zh-CN" altLang="en-US" sz="2000" dirty="0" smtClean="0"/>
              <a:t>如果该对象不存在，那么创建一个具有所需功能的对象。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0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2146092" y="1327649"/>
            <a:ext cx="3469711" cy="1702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图纸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车的名称：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车的属性：颜色，轮子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车的行为：跑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 4"/>
          <p:cNvSpPr/>
          <p:nvPr/>
        </p:nvSpPr>
        <p:spPr>
          <a:xfrm>
            <a:off x="1439056" y="4221430"/>
            <a:ext cx="1872335" cy="10344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卡车</a:t>
            </a:r>
            <a:endParaRPr lang="en-US" dirty="0"/>
          </a:p>
        </p:txBody>
      </p:sp>
      <p:sp>
        <p:nvSpPr>
          <p:cNvPr id="4" name="Rectangle 5"/>
          <p:cNvSpPr/>
          <p:nvPr/>
        </p:nvSpPr>
        <p:spPr>
          <a:xfrm>
            <a:off x="4659996" y="4522593"/>
            <a:ext cx="955807" cy="733266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轿车</a:t>
            </a:r>
            <a:endParaRPr lang="en-US" dirty="0"/>
          </a:p>
        </p:txBody>
      </p:sp>
      <p:cxnSp>
        <p:nvCxnSpPr>
          <p:cNvPr id="5" name="Straight Arrow Connector 7"/>
          <p:cNvCxnSpPr/>
          <p:nvPr/>
        </p:nvCxnSpPr>
        <p:spPr>
          <a:xfrm flipH="1">
            <a:off x="2735288" y="3029873"/>
            <a:ext cx="811782" cy="1191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9"/>
          <p:cNvCxnSpPr>
            <a:endCxn id="6" idx="0"/>
          </p:cNvCxnSpPr>
          <p:nvPr/>
        </p:nvCxnSpPr>
        <p:spPr>
          <a:xfrm>
            <a:off x="4280292" y="3121532"/>
            <a:ext cx="857608" cy="14010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10"/>
          <p:cNvSpPr/>
          <p:nvPr/>
        </p:nvSpPr>
        <p:spPr>
          <a:xfrm>
            <a:off x="1949693" y="5138013"/>
            <a:ext cx="353518" cy="2749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11"/>
          <p:cNvSpPr/>
          <p:nvPr/>
        </p:nvSpPr>
        <p:spPr>
          <a:xfrm>
            <a:off x="2558529" y="5138013"/>
            <a:ext cx="353518" cy="2749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2"/>
          <p:cNvSpPr/>
          <p:nvPr/>
        </p:nvSpPr>
        <p:spPr>
          <a:xfrm>
            <a:off x="4961141" y="5152925"/>
            <a:ext cx="353518" cy="2749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/>
        </p:nvSpPr>
        <p:spPr>
          <a:xfrm>
            <a:off x="7461952" y="1327649"/>
            <a:ext cx="2317506" cy="17022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类</a:t>
            </a:r>
            <a:endParaRPr lang="en-US" altLang="zh-CN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Oval 15"/>
          <p:cNvSpPr/>
          <p:nvPr/>
        </p:nvSpPr>
        <p:spPr>
          <a:xfrm>
            <a:off x="7108434" y="3920268"/>
            <a:ext cx="1531911" cy="15076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</a:t>
            </a:r>
            <a:endParaRPr lang="en-US" dirty="0"/>
          </a:p>
        </p:txBody>
      </p:sp>
      <p:sp>
        <p:nvSpPr>
          <p:cNvPr id="12" name="Oval 16"/>
          <p:cNvSpPr/>
          <p:nvPr/>
        </p:nvSpPr>
        <p:spPr>
          <a:xfrm>
            <a:off x="9290289" y="3920268"/>
            <a:ext cx="1183112" cy="1047522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</a:t>
            </a:r>
            <a:endParaRPr lang="en-US" dirty="0"/>
          </a:p>
        </p:txBody>
      </p:sp>
      <p:cxnSp>
        <p:nvCxnSpPr>
          <p:cNvPr id="13" name="Straight Arrow Connector 18"/>
          <p:cNvCxnSpPr/>
          <p:nvPr/>
        </p:nvCxnSpPr>
        <p:spPr>
          <a:xfrm flipH="1">
            <a:off x="7985682" y="3029873"/>
            <a:ext cx="248772" cy="890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0"/>
          <p:cNvCxnSpPr/>
          <p:nvPr/>
        </p:nvCxnSpPr>
        <p:spPr>
          <a:xfrm>
            <a:off x="9290289" y="3029873"/>
            <a:ext cx="591556" cy="890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12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550</Words>
  <Application>Microsoft Office PowerPoint</Application>
  <PresentationFormat>自定义</PresentationFormat>
  <Paragraphs>95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面向对象</vt:lpstr>
      <vt:lpstr>PowerPoint 演示文稿</vt:lpstr>
      <vt:lpstr>什么是面向过程？</vt:lpstr>
      <vt:lpstr>什么是面向对象？</vt:lpstr>
      <vt:lpstr>理解面向对象</vt:lpstr>
      <vt:lpstr>PowerPoint 演示文稿</vt:lpstr>
      <vt:lpstr>现实生活中我们是如何运用面向对象的？</vt:lpstr>
      <vt:lpstr>面向对象的特点</vt:lpstr>
      <vt:lpstr>PowerPoint 演示文稿</vt:lpstr>
      <vt:lpstr>类与对象的关系</vt:lpstr>
      <vt:lpstr>类的定义</vt:lpstr>
      <vt:lpstr>类的设计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sunck</cp:lastModifiedBy>
  <cp:revision>15</cp:revision>
  <dcterms:created xsi:type="dcterms:W3CDTF">2017-07-04T07:17:07Z</dcterms:created>
  <dcterms:modified xsi:type="dcterms:W3CDTF">2017-07-31T07:28:05Z</dcterms:modified>
</cp:coreProperties>
</file>