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7F84-0E10-4AED-B855-4F5758A4665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8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7F84-0E10-4AED-B855-4F5758A4665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4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7F84-0E10-4AED-B855-4F5758A4665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0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7F84-0E10-4AED-B855-4F5758A4665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4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7F84-0E10-4AED-B855-4F5758A4665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6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7F84-0E10-4AED-B855-4F5758A4665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2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7F84-0E10-4AED-B855-4F5758A4665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8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7F84-0E10-4AED-B855-4F5758A4665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1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7F84-0E10-4AED-B855-4F5758A4665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3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7F84-0E10-4AED-B855-4F5758A4665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7F84-0E10-4AED-B855-4F5758A4665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4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B7F84-0E10-4AED-B855-4F5758A4665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4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63123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Group 2</a:t>
            </a:r>
          </a:p>
          <a:p>
            <a:r>
              <a:rPr lang="en-US" sz="2000" dirty="0" smtClean="0"/>
              <a:t>Erica Nam, Xiao Xu, Xinyu Zhang, </a:t>
            </a:r>
            <a:r>
              <a:rPr lang="en-US" sz="2000" dirty="0" err="1" smtClean="0"/>
              <a:t>Yitao</a:t>
            </a:r>
            <a:r>
              <a:rPr lang="en-US" sz="2000" dirty="0" smtClean="0"/>
              <a:t> Li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78941" y="1617217"/>
            <a:ext cx="11359978" cy="208981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Midterm </a:t>
            </a:r>
            <a:r>
              <a:rPr lang="en-US" sz="4000" dirty="0" smtClean="0">
                <a:solidFill>
                  <a:schemeClr val="bg1"/>
                </a:solidFill>
              </a:rPr>
              <a:t>Election </a:t>
            </a:r>
            <a:r>
              <a:rPr lang="en-US" sz="4000" dirty="0">
                <a:solidFill>
                  <a:schemeClr val="bg1"/>
                </a:solidFill>
              </a:rPr>
              <a:t>S</a:t>
            </a:r>
            <a:r>
              <a:rPr lang="en-US" sz="4000" dirty="0" smtClean="0">
                <a:solidFill>
                  <a:schemeClr val="bg1"/>
                </a:solidFill>
              </a:rPr>
              <a:t>imulation Project</a:t>
            </a:r>
            <a:endParaRPr lang="en-US" sz="4000" dirty="0">
              <a:ln w="0"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435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80568" y="107091"/>
            <a:ext cx="490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Shiny app interactive plot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674" y="914400"/>
            <a:ext cx="867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all three candidates are very close.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48" y="1567821"/>
            <a:ext cx="10618573" cy="52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6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80568" y="107091"/>
            <a:ext cx="490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Shiny app interactive plot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674" y="914400"/>
            <a:ext cx="867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there is contamination, the CI width was wide enough at the beginning to achieve 90%+ coverage probability.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428" y="1725311"/>
            <a:ext cx="8611864" cy="513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9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80568" y="107091"/>
            <a:ext cx="490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Shiny app interactive plot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674" y="914400"/>
            <a:ext cx="867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there is contamination, the coverage probability drops as contamination proportion increases.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46" y="1560731"/>
            <a:ext cx="8955943" cy="527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6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80568" y="107091"/>
            <a:ext cx="490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Shiny app interactive plot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674" y="914400"/>
            <a:ext cx="11116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single domination is contaminated with close preference, the CI width for method 1 is smaller than Method 2 as expected.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the sample gets more contaminated, the CI center shifts towards the contaminating group’s preference probability (</a:t>
            </a:r>
            <a:r>
              <a:rPr lang="en-US" dirty="0"/>
              <a:t>close </a:t>
            </a:r>
            <a:r>
              <a:rPr lang="en-US" dirty="0" smtClean="0"/>
              <a:t>preference) which has a larger CI.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448" y="2416025"/>
            <a:ext cx="7622069" cy="444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36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80568" y="107091"/>
            <a:ext cx="490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Shiny app interactive plot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674" y="914400"/>
            <a:ext cx="11116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close </a:t>
            </a:r>
            <a:r>
              <a:rPr lang="en-US" dirty="0"/>
              <a:t>preference </a:t>
            </a:r>
            <a:r>
              <a:rPr lang="en-US" dirty="0" smtClean="0"/>
              <a:t>is </a:t>
            </a:r>
            <a:r>
              <a:rPr lang="en-US" dirty="0" smtClean="0"/>
              <a:t>contaminated </a:t>
            </a:r>
            <a:r>
              <a:rPr lang="en-US" dirty="0"/>
              <a:t>with single </a:t>
            </a:r>
            <a:r>
              <a:rPr lang="en-US" dirty="0" smtClean="0"/>
              <a:t>domination, </a:t>
            </a:r>
            <a:r>
              <a:rPr lang="en-US" dirty="0" smtClean="0"/>
              <a:t>as </a:t>
            </a:r>
            <a:r>
              <a:rPr lang="en-US" dirty="0"/>
              <a:t>the sample gets more contaminated </a:t>
            </a:r>
            <a:r>
              <a:rPr lang="en-US" dirty="0" smtClean="0"/>
              <a:t>the </a:t>
            </a:r>
            <a:r>
              <a:rPr lang="en-US" dirty="0"/>
              <a:t>CI center </a:t>
            </a:r>
            <a:r>
              <a:rPr lang="en-US" dirty="0" smtClean="0"/>
              <a:t>shifts towards </a:t>
            </a:r>
            <a:r>
              <a:rPr lang="en-US" dirty="0"/>
              <a:t>the contaminating group’s preference probability </a:t>
            </a:r>
            <a:r>
              <a:rPr lang="en-US" dirty="0" smtClean="0"/>
              <a:t>(</a:t>
            </a:r>
            <a:r>
              <a:rPr lang="en-US" dirty="0"/>
              <a:t>single domination</a:t>
            </a:r>
            <a:r>
              <a:rPr lang="en-US" dirty="0" smtClean="0"/>
              <a:t>) </a:t>
            </a:r>
            <a:r>
              <a:rPr lang="en-US" dirty="0"/>
              <a:t>which has a </a:t>
            </a:r>
            <a:r>
              <a:rPr lang="en-US" dirty="0" smtClean="0"/>
              <a:t>smaller </a:t>
            </a:r>
            <a:r>
              <a:rPr lang="en-US" dirty="0" smtClean="0"/>
              <a:t>CI.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 the overall trend of maximum CI with is decreasing, it actually goes up a little bit as the mixed p</a:t>
            </a:r>
            <a:r>
              <a:rPr lang="en-US" baseline="-25000" dirty="0" smtClean="0"/>
              <a:t>1</a:t>
            </a:r>
            <a:r>
              <a:rPr lang="en-US" dirty="0" smtClean="0"/>
              <a:t>, p</a:t>
            </a:r>
            <a:r>
              <a:rPr lang="en-US" baseline="-25000" dirty="0" smtClean="0"/>
              <a:t>2</a:t>
            </a:r>
            <a:r>
              <a:rPr lang="en-US" dirty="0" smtClean="0"/>
              <a:t>, p</a:t>
            </a:r>
            <a:r>
              <a:rPr lang="en-US" baseline="-25000" dirty="0" smtClean="0"/>
              <a:t>3</a:t>
            </a:r>
            <a:r>
              <a:rPr lang="en-US" dirty="0" smtClean="0"/>
              <a:t> becomes a little bit different.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935" y="2375252"/>
            <a:ext cx="7595143" cy="443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92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80568" y="107091"/>
            <a:ext cx="490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Shiny app interactive plot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674" y="914400"/>
            <a:ext cx="1111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Compare p</a:t>
            </a:r>
            <a:r>
              <a:rPr lang="en-US" baseline="-25000" dirty="0" smtClean="0"/>
              <a:t>1</a:t>
            </a:r>
            <a:r>
              <a:rPr lang="en-US" dirty="0" smtClean="0"/>
              <a:t>, p</a:t>
            </a:r>
            <a:r>
              <a:rPr lang="en-US" baseline="-25000" dirty="0" smtClean="0"/>
              <a:t>2</a:t>
            </a:r>
            <a:r>
              <a:rPr lang="en-US" dirty="0" smtClean="0"/>
              <a:t>, p</a:t>
            </a:r>
            <a:r>
              <a:rPr lang="en-US" baseline="-25000" dirty="0" smtClean="0"/>
              <a:t>3</a:t>
            </a:r>
            <a:r>
              <a:rPr lang="en-US" dirty="0" smtClean="0"/>
              <a:t> mixed with r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, r</a:t>
            </a:r>
            <a:r>
              <a:rPr lang="en-US" baseline="-25000" dirty="0" smtClean="0"/>
              <a:t>3</a:t>
            </a:r>
            <a:r>
              <a:rPr lang="en-US" dirty="0" smtClean="0"/>
              <a:t>  and 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, p</a:t>
            </a:r>
            <a:r>
              <a:rPr lang="en-US" baseline="-25000" dirty="0"/>
              <a:t>3</a:t>
            </a:r>
            <a:r>
              <a:rPr lang="en-US" dirty="0"/>
              <a:t> mixed with 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smtClean="0"/>
              <a:t>r</a:t>
            </a:r>
            <a:r>
              <a:rPr lang="en-US" baseline="-25000" dirty="0" smtClean="0"/>
              <a:t>3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Coverage probability becomes 0 at q = 0.25 and average CI width has a small ascent right after mixing.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755855"/>
            <a:ext cx="9439276" cy="486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76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674" y="914400"/>
            <a:ext cx="1111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Compare p</a:t>
            </a:r>
            <a:r>
              <a:rPr lang="en-US" baseline="-25000" dirty="0" smtClean="0"/>
              <a:t>1</a:t>
            </a:r>
            <a:r>
              <a:rPr lang="en-US" dirty="0" smtClean="0"/>
              <a:t>, p</a:t>
            </a:r>
            <a:r>
              <a:rPr lang="en-US" baseline="-25000" dirty="0" smtClean="0"/>
              <a:t>2</a:t>
            </a:r>
            <a:r>
              <a:rPr lang="en-US" dirty="0" smtClean="0"/>
              <a:t>, p</a:t>
            </a:r>
            <a:r>
              <a:rPr lang="en-US" baseline="-25000" dirty="0" smtClean="0"/>
              <a:t>3</a:t>
            </a:r>
            <a:r>
              <a:rPr lang="en-US" dirty="0" smtClean="0"/>
              <a:t> mixed with r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, r</a:t>
            </a:r>
            <a:r>
              <a:rPr lang="en-US" baseline="-25000" dirty="0" smtClean="0"/>
              <a:t>3</a:t>
            </a:r>
            <a:r>
              <a:rPr lang="en-US" dirty="0" smtClean="0"/>
              <a:t>  and 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, p</a:t>
            </a:r>
            <a:r>
              <a:rPr lang="en-US" baseline="-25000" dirty="0"/>
              <a:t>3</a:t>
            </a:r>
            <a:r>
              <a:rPr lang="en-US" dirty="0"/>
              <a:t> mixed with 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smtClean="0"/>
              <a:t>r</a:t>
            </a:r>
            <a:r>
              <a:rPr lang="en-US" baseline="-25000" dirty="0" smtClean="0"/>
              <a:t>3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Coverage probability becomes 0 at q =0.35.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49" y="1560731"/>
            <a:ext cx="10220325" cy="52351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80568" y="107091"/>
            <a:ext cx="490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Shiny app interactive plot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1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69708" y="107091"/>
            <a:ext cx="4291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Data Simulation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941" y="1161535"/>
            <a:ext cx="1096456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each of </a:t>
            </a:r>
            <a:r>
              <a:rPr lang="en-US" i="1" dirty="0" err="1" smtClean="0">
                <a:solidFill>
                  <a:srgbClr val="FF0000"/>
                </a:solidFill>
              </a:rPr>
              <a:t>nrep</a:t>
            </a:r>
            <a:r>
              <a:rPr lang="en-US" dirty="0" smtClean="0"/>
              <a:t> replications: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 first generate </a:t>
            </a:r>
            <a:r>
              <a:rPr lang="en-US" i="1" dirty="0" err="1" smtClean="0">
                <a:solidFill>
                  <a:srgbClr val="FF0000"/>
                </a:solidFill>
              </a:rPr>
              <a:t>N_contam</a:t>
            </a:r>
            <a:r>
              <a:rPr lang="en-US" dirty="0" smtClean="0"/>
              <a:t> the size of the contaminating group using a bin(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). </a:t>
            </a:r>
            <a:r>
              <a:rPr lang="en-US" i="1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 is our assumption for the percentage of the contaminating group out of the entire sample which has a sample size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.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- </a:t>
            </a:r>
            <a:r>
              <a:rPr lang="en-US" i="1" dirty="0" err="1" smtClean="0">
                <a:solidFill>
                  <a:srgbClr val="FF0000"/>
                </a:solidFill>
              </a:rPr>
              <a:t>N_contam</a:t>
            </a:r>
            <a:r>
              <a:rPr lang="en-US" dirty="0" smtClean="0"/>
              <a:t> is the size of the sample that is not contaminated. Note that when </a:t>
            </a:r>
            <a:r>
              <a:rPr lang="en-US" i="1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 = 0, there is no contamination in the sample.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Second, we generate the number of people in the contaminating group who prefer candidate 1 (</a:t>
            </a:r>
            <a:r>
              <a:rPr lang="en-US" i="1" dirty="0" smtClean="0">
                <a:solidFill>
                  <a:srgbClr val="FF0000"/>
                </a:solidFill>
              </a:rPr>
              <a:t>N_true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), candidate 2 (</a:t>
            </a:r>
            <a:r>
              <a:rPr lang="en-US" i="1" dirty="0" smtClean="0">
                <a:solidFill>
                  <a:srgbClr val="FF0000"/>
                </a:solidFill>
              </a:rPr>
              <a:t>N_true</a:t>
            </a:r>
            <a:r>
              <a:rPr lang="en-US" i="1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candidate 3 (</a:t>
            </a:r>
            <a:r>
              <a:rPr lang="en-US" i="1" dirty="0" smtClean="0">
                <a:solidFill>
                  <a:srgbClr val="FF0000"/>
                </a:solidFill>
              </a:rPr>
              <a:t>N_true</a:t>
            </a:r>
            <a:r>
              <a:rPr lang="en-US" i="1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) respectively using a multinomial (</a:t>
            </a:r>
            <a:r>
              <a:rPr lang="en-US" i="1" dirty="0" err="1" smtClean="0">
                <a:solidFill>
                  <a:srgbClr val="FF0000"/>
                </a:solidFill>
              </a:rPr>
              <a:t>N_contam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en-US" i="1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en-US" i="1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) since the proportion of people in this group favors </a:t>
            </a:r>
            <a:r>
              <a:rPr lang="en-US" dirty="0"/>
              <a:t>candidate 1, candidate 2 and candidate </a:t>
            </a:r>
            <a:r>
              <a:rPr lang="en-US" dirty="0" smtClean="0"/>
              <a:t>3 is </a:t>
            </a:r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en-US" i="1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en-US" i="1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 also generate </a:t>
            </a:r>
            <a:r>
              <a:rPr lang="en-US" dirty="0"/>
              <a:t>the number of people in the </a:t>
            </a:r>
            <a:r>
              <a:rPr lang="en-US" dirty="0" smtClean="0"/>
              <a:t>not contaminated </a:t>
            </a:r>
            <a:r>
              <a:rPr lang="en-US" dirty="0"/>
              <a:t>group who prefer candidate 1 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rgbClr val="FF0000"/>
                </a:solidFill>
              </a:rPr>
              <a:t>N_contam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), </a:t>
            </a:r>
            <a:r>
              <a:rPr lang="en-US" dirty="0"/>
              <a:t>candidate 2 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rgbClr val="FF0000"/>
                </a:solidFill>
              </a:rPr>
              <a:t>N_contam</a:t>
            </a:r>
            <a:r>
              <a:rPr lang="en-US" i="1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) and </a:t>
            </a:r>
            <a:r>
              <a:rPr lang="en-US" dirty="0"/>
              <a:t>candidate 3 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rgbClr val="FF0000"/>
                </a:solidFill>
              </a:rPr>
              <a:t>N_contam</a:t>
            </a:r>
            <a:r>
              <a:rPr lang="en-US" i="1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) respectively </a:t>
            </a:r>
            <a:r>
              <a:rPr lang="en-US" dirty="0"/>
              <a:t>using a </a:t>
            </a:r>
            <a:r>
              <a:rPr lang="en-US" dirty="0" smtClean="0"/>
              <a:t>multinomial (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dirty="0"/>
              <a:t> - </a:t>
            </a:r>
            <a:r>
              <a:rPr lang="en-US" i="1" dirty="0" err="1">
                <a:solidFill>
                  <a:srgbClr val="FF0000"/>
                </a:solidFill>
              </a:rPr>
              <a:t>N_contam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r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dirty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r</a:t>
            </a:r>
            <a:r>
              <a:rPr lang="en-US" i="1" baseline="-25000" dirty="0" smtClean="0">
                <a:solidFill>
                  <a:srgbClr val="FF0000"/>
                </a:solidFill>
              </a:rPr>
              <a:t>2</a:t>
            </a:r>
            <a:r>
              <a:rPr lang="en-US" dirty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r</a:t>
            </a:r>
            <a:r>
              <a:rPr lang="en-US" i="1" baseline="-25000" dirty="0" smtClean="0">
                <a:solidFill>
                  <a:srgbClr val="FF0000"/>
                </a:solidFill>
              </a:rPr>
              <a:t>3</a:t>
            </a:r>
            <a:r>
              <a:rPr lang="en-US" dirty="0"/>
              <a:t>) since the proportion of people in this group favors candidate 1, candidate 2 and candidate 3 is </a:t>
            </a:r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i="1" baseline="-25000" dirty="0">
                <a:solidFill>
                  <a:srgbClr val="FF0000"/>
                </a:solidFill>
              </a:rPr>
              <a:t>1</a:t>
            </a:r>
            <a:r>
              <a:rPr lang="en-US" dirty="0"/>
              <a:t>, </a:t>
            </a:r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i="1" baseline="-25000" dirty="0">
                <a:solidFill>
                  <a:srgbClr val="FF0000"/>
                </a:solidFill>
              </a:rPr>
              <a:t>2</a:t>
            </a:r>
            <a:r>
              <a:rPr lang="en-US" dirty="0"/>
              <a:t>, </a:t>
            </a:r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i="1" baseline="-25000" dirty="0">
                <a:solidFill>
                  <a:srgbClr val="FF0000"/>
                </a:solidFill>
              </a:rPr>
              <a:t>3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Then we have the simulated number of people who prefer candidate 1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= </a:t>
            </a:r>
            <a:r>
              <a:rPr lang="en-US" i="1" dirty="0" smtClean="0">
                <a:solidFill>
                  <a:srgbClr val="FF0000"/>
                </a:solidFill>
              </a:rPr>
              <a:t>N_true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+ </a:t>
            </a:r>
            <a:r>
              <a:rPr lang="en-US" i="1" dirty="0" smtClean="0">
                <a:solidFill>
                  <a:srgbClr val="FF0000"/>
                </a:solidFill>
              </a:rPr>
              <a:t>N_contam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.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People </a:t>
            </a:r>
            <a:r>
              <a:rPr lang="en-US" dirty="0"/>
              <a:t>who prefer candidate </a:t>
            </a:r>
            <a:r>
              <a:rPr lang="en-US" dirty="0" smtClean="0"/>
              <a:t>2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i="1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= </a:t>
            </a:r>
            <a:r>
              <a:rPr lang="en-US" i="1" dirty="0" smtClean="0">
                <a:solidFill>
                  <a:srgbClr val="FF0000"/>
                </a:solidFill>
              </a:rPr>
              <a:t>N_true</a:t>
            </a:r>
            <a:r>
              <a:rPr lang="en-US" i="1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i="1" dirty="0" smtClean="0">
                <a:solidFill>
                  <a:srgbClr val="FF0000"/>
                </a:solidFill>
              </a:rPr>
              <a:t>N_contam</a:t>
            </a:r>
            <a:r>
              <a:rPr lang="en-US" i="1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.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People </a:t>
            </a:r>
            <a:r>
              <a:rPr lang="en-US" dirty="0"/>
              <a:t>who prefer candidate </a:t>
            </a:r>
            <a:r>
              <a:rPr lang="en-US" dirty="0" smtClean="0"/>
              <a:t>3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i="1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i="1" dirty="0" smtClean="0">
                <a:solidFill>
                  <a:srgbClr val="FF0000"/>
                </a:solidFill>
              </a:rPr>
              <a:t>N_true</a:t>
            </a:r>
            <a:r>
              <a:rPr lang="en-US" i="1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i="1" dirty="0" smtClean="0">
                <a:solidFill>
                  <a:srgbClr val="FF0000"/>
                </a:solidFill>
              </a:rPr>
              <a:t>N_contam</a:t>
            </a:r>
            <a:r>
              <a:rPr lang="en-US" i="1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.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4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88472" y="107091"/>
            <a:ext cx="4291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Confidence Interval</a:t>
            </a: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2380" y="881447"/>
                <a:ext cx="11977815" cy="5922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Continue for the same replication 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sz="1600" dirty="0" smtClean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We first calculate 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sz="1600" i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_hat</a:t>
                </a:r>
                <a:r>
                  <a:rPr lang="en-US" sz="16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i="1" dirty="0">
                            <a:solidFill>
                              <a:srgbClr val="FF0000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i="1" baseline="-25000" dirty="0">
                            <a:solidFill>
                              <a:srgbClr val="FF0000"/>
                            </a:solidFill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i="1" dirty="0">
                            <a:solidFill>
                              <a:srgbClr val="FF0000"/>
                            </a:solidFill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1600" dirty="0" smtClean="0"/>
                  <a:t>. 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sz="1600" i="1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_hat</a:t>
                </a:r>
                <a:r>
                  <a:rPr lang="en-US" sz="16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i="1" dirty="0">
                            <a:solidFill>
                              <a:srgbClr val="FF0000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b="0" i="1" baseline="-25000" dirty="0" smtClean="0">
                            <a:solidFill>
                              <a:srgbClr val="FF0000"/>
                            </a:solidFill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i="1" dirty="0">
                            <a:solidFill>
                              <a:srgbClr val="FF0000"/>
                            </a:solidFill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1600" dirty="0" smtClean="0"/>
                  <a:t>. 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sz="1600" i="1" baseline="-25000" dirty="0" smtClean="0">
                    <a:solidFill>
                      <a:srgbClr val="FF0000"/>
                    </a:solidFill>
                  </a:rPr>
                  <a:t>3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_hat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i="1" dirty="0">
                            <a:solidFill>
                              <a:srgbClr val="FF0000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b="0" i="1" baseline="-25000" dirty="0" smtClean="0">
                            <a:solidFill>
                              <a:srgbClr val="FF0000"/>
                            </a:solidFill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i="1" dirty="0">
                            <a:solidFill>
                              <a:srgbClr val="FF0000"/>
                            </a:solidFill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1600" dirty="0" smtClean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6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Then we calculate 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CI_m1</a:t>
                </a:r>
                <a:r>
                  <a:rPr lang="en-US" sz="1600" i="1" baseline="-25000" dirty="0" smtClean="0">
                    <a:solidFill>
                      <a:srgbClr val="FF0000"/>
                    </a:solidFill>
                  </a:rPr>
                  <a:t>i,j</a:t>
                </a:r>
                <a:r>
                  <a:rPr lang="en-US" sz="1600" dirty="0" smtClean="0"/>
                  <a:t> the 1-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 smtClean="0"/>
                  <a:t>confidence interval for 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sz="1600" i="1" baseline="-25000" dirty="0" smtClean="0">
                    <a:solidFill>
                      <a:srgbClr val="FF0000"/>
                    </a:solidFill>
                  </a:rPr>
                  <a:t>i </a:t>
                </a:r>
                <a:r>
                  <a:rPr lang="en-US" sz="1600" dirty="0" smtClean="0"/>
                  <a:t>- </a:t>
                </a:r>
                <a:r>
                  <a:rPr lang="en-US" sz="1600" i="1" dirty="0" err="1" smtClean="0">
                    <a:solidFill>
                      <a:srgbClr val="FF0000"/>
                    </a:solidFill>
                  </a:rPr>
                  <a:t>p</a:t>
                </a:r>
                <a:r>
                  <a:rPr lang="en-US" sz="1600" i="1" baseline="-25000" dirty="0" err="1" smtClean="0">
                    <a:solidFill>
                      <a:srgbClr val="FF0000"/>
                    </a:solidFill>
                  </a:rPr>
                  <a:t>j</a:t>
                </a:r>
                <a:r>
                  <a:rPr lang="en-US" sz="1600" dirty="0" smtClean="0"/>
                  <a:t> using the following formula from method 1: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i="1" dirty="0"/>
                      <m:t>p</m:t>
                    </m:r>
                    <m:r>
                      <m:rPr>
                        <m:nor/>
                      </m:rPr>
                      <a:rPr lang="en-US" sz="1600" b="0" i="1" baseline="-25000" dirty="0" smtClean="0"/>
                      <m:t>i</m:t>
                    </m:r>
                    <m:r>
                      <m:rPr>
                        <m:nor/>
                      </m:rPr>
                      <a:rPr lang="en-US" sz="1600" i="1" dirty="0"/>
                      <m:t>_</m:t>
                    </m:r>
                    <m:r>
                      <m:rPr>
                        <m:nor/>
                      </m:rPr>
                      <a:rPr lang="en-US" sz="1600" i="1" dirty="0"/>
                      <m:t>hat</m:t>
                    </m:r>
                    <m:r>
                      <m:rPr>
                        <m:nor/>
                      </m:rPr>
                      <a:rPr lang="en-US" sz="1600" b="0" dirty="0" smtClean="0"/>
                      <m:t> </m:t>
                    </m:r>
                    <m:r>
                      <m:rPr>
                        <m:nor/>
                      </m:rPr>
                      <a:rPr lang="en-US" sz="1600" dirty="0" smtClean="0">
                        <a:solidFill>
                          <a:schemeClr val="tx1"/>
                        </a:solidFill>
                      </a:rPr>
                      <m:t>− 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chemeClr val="tx1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sz="1600" b="0" i="1" baseline="-25000" dirty="0" smtClean="0">
                        <a:solidFill>
                          <a:schemeClr val="tx1"/>
                        </a:solidFill>
                      </a:rPr>
                      <m:t>j</m:t>
                    </m:r>
                    <m:r>
                      <m:rPr>
                        <m:nor/>
                      </m:rPr>
                      <a:rPr lang="en-US" sz="1600" b="0" i="1" dirty="0" smtClean="0">
                        <a:solidFill>
                          <a:schemeClr val="tx1"/>
                        </a:solidFill>
                      </a:rPr>
                      <m:t>_</m:t>
                    </m:r>
                    <m:r>
                      <m:rPr>
                        <m:nor/>
                      </m:rPr>
                      <a:rPr lang="en-US" sz="1600" b="0" i="1" dirty="0" smtClean="0">
                        <a:solidFill>
                          <a:schemeClr val="tx1"/>
                        </a:solidFill>
                      </a:rPr>
                      <m:t>hat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0" dirty="0">
                        <a:latin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𝐴𝑑</m:t>
                            </m:r>
                            <m:r>
                              <a:rPr lang="en-US" sz="16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baseline="-2500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baseline="-2500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600" dirty="0" smtClean="0"/>
                  <a:t> 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1600" dirty="0"/>
                          <m:t>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− 1</m:t>
                        </m:r>
                      </m:sub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</m:num>
                      <m:den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sz="1600" i="1" dirty="0"/>
                      <m:t>p</m:t>
                    </m:r>
                    <m:r>
                      <m:rPr>
                        <m:nor/>
                      </m:rPr>
                      <a:rPr lang="en-US" sz="1600" i="1" baseline="-25000" dirty="0"/>
                      <m:t>i</m:t>
                    </m:r>
                    <m:r>
                      <m:rPr>
                        <m:nor/>
                      </m:rPr>
                      <a:rPr lang="en-US" sz="1600" i="1" dirty="0"/>
                      <m:t>_</m:t>
                    </m:r>
                    <m:r>
                      <m:rPr>
                        <m:nor/>
                      </m:rPr>
                      <a:rPr lang="en-US" sz="1600" i="1" dirty="0"/>
                      <m:t>hat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b="0" dirty="0" smtClean="0"/>
                      <m:t>+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chemeClr val="tx1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sz="1600" i="1" baseline="-25000" dirty="0" smtClean="0">
                        <a:solidFill>
                          <a:schemeClr val="tx1"/>
                        </a:solidFill>
                      </a:rPr>
                      <m:t>j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chemeClr val="tx1"/>
                        </a:solidFill>
                      </a:rPr>
                      <m:t>_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chemeClr val="tx1"/>
                        </a:solidFill>
                      </a:rPr>
                      <m:t>hat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600" b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600" i="1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600" i="1" baseline="-25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1600" i="1" dirty="0">
                            <a:solidFill>
                              <a:schemeClr val="tx1"/>
                            </a:solidFill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sz="1600" i="1" dirty="0">
                            <a:solidFill>
                              <a:schemeClr val="tx1"/>
                            </a:solidFill>
                          </a:rPr>
                          <m:t>hat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n-US" sz="1600" i="1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600" i="1" baseline="-25000" dirty="0">
                            <a:solidFill>
                              <a:schemeClr val="tx1"/>
                            </a:solidFill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sz="1600" i="1" dirty="0">
                            <a:solidFill>
                              <a:schemeClr val="tx1"/>
                            </a:solidFill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sz="1600" i="1" dirty="0">
                            <a:solidFill>
                              <a:schemeClr val="tx1"/>
                            </a:solidFill>
                          </a:rPr>
                          <m:t>hat</m:t>
                        </m:r>
                        <m: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lvl="1"/>
                <a:endParaRPr lang="en-US" sz="1600" dirty="0" smtClean="0"/>
              </a:p>
              <a:p>
                <a:pPr lvl="1"/>
                <a:r>
                  <a:rPr lang="en-US" sz="1600" dirty="0" smtClean="0"/>
                  <a:t>      Calculate 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CI_m2</a:t>
                </a:r>
                <a:r>
                  <a:rPr lang="en-US" sz="1600" i="1" baseline="-25000" dirty="0" smtClean="0">
                    <a:solidFill>
                      <a:srgbClr val="FF0000"/>
                    </a:solidFill>
                  </a:rPr>
                  <a:t>i,j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the confidence interval for </a:t>
                </a:r>
                <a:r>
                  <a:rPr lang="en-US" sz="1600" i="1" dirty="0">
                    <a:solidFill>
                      <a:srgbClr val="FF0000"/>
                    </a:solidFill>
                  </a:rPr>
                  <a:t>p</a:t>
                </a:r>
                <a:r>
                  <a:rPr lang="en-US" sz="1600" i="1" baseline="-25000" dirty="0">
                    <a:solidFill>
                      <a:srgbClr val="FF0000"/>
                    </a:solidFill>
                  </a:rPr>
                  <a:t>i </a:t>
                </a:r>
                <a:r>
                  <a:rPr lang="en-US" sz="1600" dirty="0"/>
                  <a:t>- </a:t>
                </a:r>
                <a:r>
                  <a:rPr lang="en-US" sz="1600" i="1" dirty="0" err="1">
                    <a:solidFill>
                      <a:srgbClr val="FF0000"/>
                    </a:solidFill>
                  </a:rPr>
                  <a:t>p</a:t>
                </a:r>
                <a:r>
                  <a:rPr lang="en-US" sz="1600" i="1" baseline="-25000" dirty="0" err="1">
                    <a:solidFill>
                      <a:srgbClr val="FF0000"/>
                    </a:solidFill>
                  </a:rPr>
                  <a:t>j</a:t>
                </a:r>
                <a:r>
                  <a:rPr lang="en-US" sz="1600" dirty="0"/>
                  <a:t> using the following formula </a:t>
                </a:r>
                <a:r>
                  <a:rPr lang="en-US" sz="1600" dirty="0" smtClean="0"/>
                  <a:t>from method 2: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i="1" dirty="0"/>
                      <m:t>p</m:t>
                    </m:r>
                    <m:r>
                      <m:rPr>
                        <m:nor/>
                      </m:rPr>
                      <a:rPr lang="en-US" sz="1600" i="1" baseline="-25000" dirty="0"/>
                      <m:t>i</m:t>
                    </m:r>
                    <m:r>
                      <m:rPr>
                        <m:nor/>
                      </m:rPr>
                      <a:rPr lang="en-US" sz="1600" i="1" dirty="0"/>
                      <m:t>_</m:t>
                    </m:r>
                    <m:r>
                      <m:rPr>
                        <m:nor/>
                      </m:rPr>
                      <a:rPr lang="en-US" sz="1600" i="1" dirty="0"/>
                      <m:t>hat</m:t>
                    </m:r>
                    <m:r>
                      <m:rPr>
                        <m:nor/>
                      </m:rPr>
                      <a:rPr lang="en-US" sz="1600" dirty="0"/>
                      <m:t> − </m:t>
                    </m:r>
                    <m:r>
                      <m:rPr>
                        <m:nor/>
                      </m:rPr>
                      <a:rPr lang="en-US" sz="1600" i="1" dirty="0"/>
                      <m:t>p</m:t>
                    </m:r>
                    <m:r>
                      <m:rPr>
                        <m:nor/>
                      </m:rPr>
                      <a:rPr lang="en-US" sz="1600" i="1" baseline="-25000" dirty="0"/>
                      <m:t>j</m:t>
                    </m:r>
                    <m:r>
                      <m:rPr>
                        <m:nor/>
                      </m:rPr>
                      <a:rPr lang="en-US" sz="1600" i="1" dirty="0"/>
                      <m:t>_</m:t>
                    </m:r>
                    <m:r>
                      <m:rPr>
                        <m:nor/>
                      </m:rPr>
                      <a:rPr lang="en-US" sz="1600" i="1" dirty="0"/>
                      <m:t>hat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 ±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dirty="0" smtClean="0"/>
                  <a:t>  </a:t>
                </a:r>
                <a:r>
                  <a:rPr lang="en-US" sz="1600" dirty="0"/>
                  <a:t>whe</a:t>
                </a:r>
                <a:r>
                  <a:rPr lang="en-US" sz="1600" dirty="0" smtClean="0"/>
                  <a:t>re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1 −2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600" b="0" i="1" baseline="-2500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−4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−2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600" i="1" baseline="-25000">
                            <a:latin typeface="Cambria Math" panose="02040503050406030204" pitchFamily="18" charset="0"/>
                          </a:rPr>
                          <m:t>𝑎</m:t>
                        </m:r>
                        <m:rad>
                          <m:radPr>
                            <m:degHide m:val="on"/>
                            <m:ctrlPr>
                              <a:rPr lang="en-US" sz="1600" i="1" baseline="-2500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=1− </m:t>
                    </m:r>
                    <m: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600" dirty="0" smtClean="0"/>
              </a:p>
              <a:p>
                <a:pPr lvl="1"/>
                <a:r>
                  <a:rPr lang="en-US" sz="1600" dirty="0"/>
                  <a:t> </a:t>
                </a:r>
                <a:r>
                  <a:rPr lang="en-US" sz="1600" dirty="0" smtClean="0"/>
                  <a:t>      Note that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𝐶𝐼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11,2</m:t>
                    </m:r>
                  </m:oMath>
                </a14:m>
                <a:r>
                  <a:rPr lang="en-US" sz="1600" i="1" baseline="-25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 smtClean="0"/>
                  <a:t>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𝐶𝐼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11,</m:t>
                    </m:r>
                  </m:oMath>
                </a14:m>
                <a:r>
                  <a:rPr lang="en-US" sz="1600" i="1" baseline="-25000" dirty="0" smtClean="0">
                    <a:solidFill>
                      <a:srgbClr val="FF0000"/>
                    </a:solidFill>
                  </a:rPr>
                  <a:t>3</a:t>
                </a:r>
                <a:r>
                  <a:rPr lang="en-US" sz="1600" i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b="0" i="0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𝐶𝐼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12,3</m:t>
                    </m:r>
                  </m:oMath>
                </a14:m>
                <a:r>
                  <a:rPr lang="en-US" sz="1600" i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 smtClean="0"/>
                  <a:t>, then we say the simultaneous confidence interval consist of 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CI_m1</a:t>
                </a:r>
                <a:r>
                  <a:rPr lang="en-US" sz="1600" i="1" baseline="-25000" dirty="0" smtClean="0">
                    <a:solidFill>
                      <a:srgbClr val="FF0000"/>
                    </a:solidFill>
                  </a:rPr>
                  <a:t>1,2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 , CI_m1</a:t>
                </a:r>
                <a:r>
                  <a:rPr lang="en-US" sz="1600" i="1" baseline="-25000" dirty="0" smtClean="0">
                    <a:solidFill>
                      <a:srgbClr val="FF0000"/>
                    </a:solidFill>
                  </a:rPr>
                  <a:t>1,3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 and CI_m1</a:t>
                </a:r>
                <a:r>
                  <a:rPr lang="en-US" sz="1600" i="1" baseline="-25000" dirty="0" smtClean="0">
                    <a:solidFill>
                      <a:srgbClr val="FF0000"/>
                    </a:solidFill>
                  </a:rPr>
                  <a:t>2,3  </a:t>
                </a:r>
                <a:r>
                  <a:rPr lang="en-US" sz="1600" i="1" dirty="0" smtClean="0"/>
                  <a:t>covers the true value 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sz="1600" i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 smtClean="0"/>
                  <a:t>–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 p</a:t>
                </a:r>
                <a:r>
                  <a:rPr lang="en-US" sz="1600" i="1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sz="1600" i="1" dirty="0">
                    <a:solidFill>
                      <a:srgbClr val="FF0000"/>
                    </a:solidFill>
                  </a:rPr>
                  <a:t>p</a:t>
                </a:r>
                <a:r>
                  <a:rPr lang="en-US" sz="1600" i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16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/>
                  <a:t>–</a:t>
                </a:r>
                <a:r>
                  <a:rPr lang="en-US" sz="16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sz="1600" i="1" baseline="-25000" dirty="0" smtClean="0">
                    <a:solidFill>
                      <a:srgbClr val="FF0000"/>
                    </a:solidFill>
                  </a:rPr>
                  <a:t>3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600" i="1" dirty="0" smtClean="0"/>
                  <a:t>and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 p</a:t>
                </a:r>
                <a:r>
                  <a:rPr lang="en-US" sz="1600" i="1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/>
                  <a:t>–</a:t>
                </a:r>
                <a:r>
                  <a:rPr lang="en-US" sz="16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sz="1600" i="1" baseline="-25000" dirty="0" smtClean="0">
                    <a:solidFill>
                      <a:srgbClr val="FF0000"/>
                    </a:solidFill>
                  </a:rPr>
                  <a:t>3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simultaneously for this replication.</a:t>
                </a:r>
                <a:r>
                  <a:rPr lang="en-US" sz="1600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 smtClean="0"/>
                  <a:t>Same goes for  method 2.</a:t>
                </a:r>
              </a:p>
              <a:p>
                <a:pPr lvl="1"/>
                <a:endParaRPr lang="en-US" sz="16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The average confidence interval width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i="1" dirty="0" smtClean="0">
                        <a:solidFill>
                          <a:srgbClr val="FF0000"/>
                        </a:solidFill>
                      </a:rPr>
                      <m:t>avg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rgbClr val="FF0000"/>
                        </a:solidFill>
                      </a:rPr>
                      <m:t>_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rgbClr val="FF0000"/>
                        </a:solidFill>
                      </a:rPr>
                      <m:t>width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rgbClr val="FF0000"/>
                        </a:solidFill>
                      </a:rPr>
                      <m:t>_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rgbClr val="FF0000"/>
                        </a:solidFill>
                      </a:rPr>
                      <m:t>m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rgbClr val="FF0000"/>
                        </a:solidFill>
                      </a:rPr>
                      <m:t>1</m:t>
                    </m:r>
                    <m:r>
                      <m:rPr>
                        <m:nor/>
                      </m:rPr>
                      <a:rPr lang="en-US" sz="1600" i="1" baseline="-25000" dirty="0" smtClean="0">
                        <a:solidFill>
                          <a:srgbClr val="FF0000"/>
                        </a:solidFill>
                      </a:rPr>
                      <m:t>t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𝐴𝑑</m:t>
                                </m:r>
                                <m:r>
                                  <a:rPr lang="en-US" sz="1600" b="0" i="1" baseline="-250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i="1" baseline="-25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baseline="-250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ra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+ 2</m:t>
                        </m:r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𝐴𝑑</m:t>
                                </m:r>
                                <m:r>
                                  <a:rPr lang="en-US" sz="1600" b="0" i="1" baseline="-250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i="1" baseline="-25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baseline="-250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ra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+ 2</m:t>
                        </m:r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𝐴𝑑</m:t>
                                </m:r>
                                <m:r>
                                  <a:rPr lang="en-US" sz="1600" b="0" i="1" baseline="-250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 baseline="-25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baseline="-250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rad>
                      </m:num>
                      <m:den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for method 1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i="1" dirty="0"/>
                      <m:t>avg</m:t>
                    </m:r>
                    <m:r>
                      <m:rPr>
                        <m:nor/>
                      </m:rPr>
                      <a:rPr lang="en-US" sz="1600" i="1" dirty="0"/>
                      <m:t>_</m:t>
                    </m:r>
                    <m:r>
                      <m:rPr>
                        <m:nor/>
                      </m:rPr>
                      <a:rPr lang="en-US" sz="1600" i="1" dirty="0"/>
                      <m:t>width</m:t>
                    </m:r>
                    <m:r>
                      <m:rPr>
                        <m:nor/>
                      </m:rPr>
                      <a:rPr lang="en-US" sz="1600" i="1" dirty="0"/>
                      <m:t>_</m:t>
                    </m:r>
                    <m:r>
                      <m:rPr>
                        <m:nor/>
                      </m:rPr>
                      <a:rPr lang="en-US" sz="1600" i="1" dirty="0"/>
                      <m:t>m</m:t>
                    </m:r>
                    <m:r>
                      <m:rPr>
                        <m:nor/>
                      </m:rPr>
                      <a:rPr lang="en-US" sz="1600" b="0" i="1" dirty="0" smtClean="0"/>
                      <m:t>2</m:t>
                    </m:r>
                    <m:r>
                      <m:rPr>
                        <m:nor/>
                      </m:rPr>
                      <a:rPr lang="en-US" sz="1600" i="1" baseline="-25000" dirty="0"/>
                      <m:t>t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for method 2.</a:t>
                </a:r>
              </a:p>
              <a:p>
                <a:pPr lvl="1"/>
                <a:endParaRPr lang="en-US" sz="1600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The maximum confidence interval width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i="1" dirty="0" smtClean="0">
                        <a:solidFill>
                          <a:srgbClr val="FF0000"/>
                        </a:solidFill>
                      </a:rPr>
                      <m:t>m</m:t>
                    </m:r>
                    <m:r>
                      <m:rPr>
                        <m:nor/>
                      </m:rPr>
                      <a:rPr lang="en-US" sz="1600" b="0" i="1" dirty="0" smtClean="0">
                        <a:solidFill>
                          <a:srgbClr val="FF0000"/>
                        </a:solidFill>
                      </a:rPr>
                      <m:t>ax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rgbClr val="FF0000"/>
                        </a:solidFill>
                      </a:rPr>
                      <m:t>_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rgbClr val="FF0000"/>
                        </a:solidFill>
                      </a:rPr>
                      <m:t>width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rgbClr val="FF0000"/>
                        </a:solidFill>
                      </a:rPr>
                      <m:t>_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rgbClr val="FF0000"/>
                        </a:solidFill>
                      </a:rPr>
                      <m:t>m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rgbClr val="FF0000"/>
                        </a:solidFill>
                      </a:rPr>
                      <m:t>1</m:t>
                    </m:r>
                    <m:r>
                      <m:rPr>
                        <m:nor/>
                      </m:rPr>
                      <a:rPr lang="en-US" sz="1600" i="1" baseline="-25000" dirty="0" smtClean="0">
                        <a:solidFill>
                          <a:srgbClr val="FF0000"/>
                        </a:solidFill>
                      </a:rPr>
                      <m:t>t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⁡[ 2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𝐴𝑑</m:t>
                            </m:r>
                            <m:r>
                              <a:rPr lang="en-US" sz="1600" b="0" i="1" baseline="-250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i="1" baseline="-25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baseline="-250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2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𝐴𝑑</m:t>
                            </m:r>
                            <m:r>
                              <a:rPr lang="en-US" sz="1600" b="0" i="1" baseline="-250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i="1" baseline="-25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baseline="-250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2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𝐴𝑑</m:t>
                            </m:r>
                            <m:r>
                              <a:rPr lang="en-US" sz="1600" b="0" i="1" baseline="-250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 baseline="-25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baseline="-250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 smtClean="0"/>
                  <a:t> for method 1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i="1" dirty="0" smtClean="0">
                        <a:solidFill>
                          <a:srgbClr val="FF0000"/>
                        </a:solidFill>
                      </a:rPr>
                      <m:t>m</m:t>
                    </m:r>
                    <m:r>
                      <m:rPr>
                        <m:nor/>
                      </m:rPr>
                      <a:rPr lang="en-US" sz="1600" b="0" i="1" dirty="0" smtClean="0">
                        <a:solidFill>
                          <a:srgbClr val="FF0000"/>
                        </a:solidFill>
                      </a:rPr>
                      <m:t>ax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rgbClr val="FF0000"/>
                        </a:solidFill>
                      </a:rPr>
                      <m:t>_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rgbClr val="FF0000"/>
                        </a:solidFill>
                      </a:rPr>
                      <m:t>width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rgbClr val="FF0000"/>
                        </a:solidFill>
                      </a:rPr>
                      <m:t>_</m:t>
                    </m:r>
                    <m:r>
                      <m:rPr>
                        <m:nor/>
                      </m:rPr>
                      <a:rPr lang="en-US" sz="1600" i="1" dirty="0" smtClean="0">
                        <a:solidFill>
                          <a:srgbClr val="FF0000"/>
                        </a:solidFill>
                      </a:rPr>
                      <m:t>m</m:t>
                    </m:r>
                    <m:r>
                      <m:rPr>
                        <m:nor/>
                      </m:rPr>
                      <a:rPr lang="en-US" sz="1600" b="0" i="1" dirty="0" smtClean="0">
                        <a:solidFill>
                          <a:srgbClr val="FF0000"/>
                        </a:solidFill>
                      </a:rPr>
                      <m:t>2</m:t>
                    </m:r>
                    <m:r>
                      <m:rPr>
                        <m:nor/>
                      </m:rPr>
                      <a:rPr lang="en-US" sz="1600" baseline="-25000" dirty="0"/>
                      <m:t>t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dirty="0"/>
                  <a:t> for method </a:t>
                </a:r>
                <a:r>
                  <a:rPr lang="en-US" sz="1600" dirty="0" smtClean="0"/>
                  <a:t>2.</a:t>
                </a:r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0" y="881447"/>
                <a:ext cx="11977815" cy="5922647"/>
              </a:xfrm>
              <a:prstGeom prst="rect">
                <a:avLst/>
              </a:prstGeom>
              <a:blipFill>
                <a:blip r:embed="rId2"/>
                <a:stretch>
                  <a:fillRect l="-305" t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9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42048" y="107091"/>
            <a:ext cx="7183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Simultaneous IC coverage probability and width</a:t>
            </a: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8941" y="1161535"/>
                <a:ext cx="11071654" cy="3452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CI and its width is calculated </a:t>
                </a:r>
                <a:r>
                  <a:rPr lang="en-US" i="1" dirty="0" err="1">
                    <a:solidFill>
                      <a:srgbClr val="FF0000"/>
                    </a:solidFill>
                  </a:rPr>
                  <a:t>nrep</a:t>
                </a:r>
                <a:r>
                  <a:rPr lang="en-US" dirty="0"/>
                  <a:t> </a:t>
                </a:r>
                <a:r>
                  <a:rPr lang="en-US" dirty="0" smtClean="0"/>
                  <a:t>times for </a:t>
                </a:r>
                <a:r>
                  <a:rPr lang="en-US" i="1" dirty="0" err="1" smtClean="0">
                    <a:solidFill>
                      <a:srgbClr val="FF0000"/>
                    </a:solidFill>
                  </a:rPr>
                  <a:t>nrep</a:t>
                </a:r>
                <a:r>
                  <a:rPr lang="en-US" dirty="0" smtClean="0"/>
                  <a:t> replications.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estimated coverage probability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i="1" dirty="0" smtClean="0">
                            <a:solidFill>
                              <a:srgbClr val="FF0000"/>
                            </a:solidFill>
                          </a:rPr>
                          <m:t>nrep</m:t>
                        </m:r>
                        <m:r>
                          <m:rPr>
                            <m:nor/>
                          </m:rPr>
                          <a:rPr lang="en-US" i="1" dirty="0" smtClean="0">
                            <a:solidFill>
                              <a:srgbClr val="FF0000"/>
                            </a:solidFill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i="1" dirty="0" smtClean="0">
                            <a:solidFill>
                              <a:srgbClr val="FF0000"/>
                            </a:solidFill>
                          </a:rPr>
                          <m:t>cov</m:t>
                        </m:r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srgbClr val="FF0000"/>
                            </a:solidFill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srgbClr val="FF0000"/>
                            </a:solidFill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srgbClr val="FF0000"/>
                            </a:solidFill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i="1" dirty="0" smtClean="0">
                            <a:solidFill>
                              <a:srgbClr val="FF0000"/>
                            </a:solidFill>
                          </a:rPr>
                          <m:t>nrep</m:t>
                        </m:r>
                      </m:den>
                    </m:f>
                  </m:oMath>
                </a14:m>
                <a:r>
                  <a:rPr lang="en-US" dirty="0" smtClean="0"/>
                  <a:t> if among </a:t>
                </a:r>
                <a:r>
                  <a:rPr lang="en-US" i="1" dirty="0" err="1" smtClean="0">
                    <a:solidFill>
                      <a:srgbClr val="FF0000"/>
                    </a:solidFill>
                  </a:rPr>
                  <a:t>nrep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replications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nrep_cov_m1 </a:t>
                </a:r>
                <a:r>
                  <a:rPr lang="en-US" dirty="0" smtClean="0"/>
                  <a:t>of them cover the true value simultaneously with the CI constructed with method 1. Same foes for method 2.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estimated average simultaneous CI width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rgbClr val="FF0000"/>
                                </a:solidFill>
                              </a:rPr>
                              <m:t>avg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rgbClr val="FF0000"/>
                                </a:solidFill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rgbClr val="FF0000"/>
                                </a:solidFill>
                              </a:rPr>
                              <m:t>width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rgbClr val="FF0000"/>
                                </a:solidFill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rgbClr val="FF0000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rgbClr val="FF0000"/>
                                </a:solidFill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i="1" baseline="-25000" dirty="0">
                                <a:solidFill>
                                  <a:srgbClr val="FF0000"/>
                                </a:solidFill>
                              </a:rPr>
                              <m:t>t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𝑛𝑟𝑒𝑝</m:t>
                        </m:r>
                      </m:den>
                    </m:f>
                  </m:oMath>
                </a14:m>
                <a:r>
                  <a:rPr lang="en-US" dirty="0" smtClean="0"/>
                  <a:t> for method 1. Same goes for method 2.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estimated maximum simultaneous </a:t>
                </a:r>
                <a:r>
                  <a:rPr lang="en-US" dirty="0"/>
                  <a:t>CI width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b="0" i="1" smtClean="0">
                                <a:solidFill>
                                  <a:srgbClr val="FF0000"/>
                                </a:solidFill>
                              </a:rPr>
                              <m:t>max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rgbClr val="FF0000"/>
                                </a:solidFill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rgbClr val="FF0000"/>
                                </a:solidFill>
                              </a:rPr>
                              <m:t>width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rgbClr val="FF0000"/>
                                </a:solidFill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rgbClr val="FF0000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rgbClr val="FF0000"/>
                                </a:solidFill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i="1" baseline="-25000" dirty="0">
                                <a:solidFill>
                                  <a:srgbClr val="FF0000"/>
                                </a:solidFill>
                              </a:rPr>
                              <m:t>t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𝑛𝑟𝑒𝑝</m:t>
                        </m:r>
                      </m:den>
                    </m:f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for method 1. Same goes for method 2.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41" y="1161535"/>
                <a:ext cx="11071654" cy="3452548"/>
              </a:xfrm>
              <a:prstGeom prst="rect">
                <a:avLst/>
              </a:prstGeom>
              <a:blipFill rotWithShape="0">
                <a:blip r:embed="rId2"/>
                <a:stretch>
                  <a:fillRect t="-1060" r="-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6735" y="2811017"/>
            <a:ext cx="9793627" cy="1655762"/>
          </a:xfrm>
        </p:spPr>
        <p:txBody>
          <a:bodyPr/>
          <a:lstStyle/>
          <a:p>
            <a:pPr algn="l"/>
            <a:r>
              <a:rPr lang="en-US" dirty="0" smtClean="0"/>
              <a:t>Shiny app:</a:t>
            </a:r>
          </a:p>
          <a:p>
            <a:r>
              <a:rPr lang="en-US" dirty="0" smtClean="0"/>
              <a:t>https</a:t>
            </a:r>
            <a:r>
              <a:rPr lang="en-US" dirty="0"/>
              <a:t>://zxynj.shinyapps.io/Midterm_election_simulation_project_Stat_6341/</a:t>
            </a:r>
          </a:p>
        </p:txBody>
      </p:sp>
    </p:spTree>
    <p:extLst>
      <p:ext uri="{BB962C8B-B14F-4D97-AF65-F5344CB8AC3E}">
        <p14:creationId xmlns:p14="http://schemas.microsoft.com/office/powerpoint/2010/main" val="126259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35" y="1742861"/>
            <a:ext cx="9870515" cy="4966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80568" y="107091"/>
            <a:ext cx="490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Shiny app interactive plot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674" y="914400"/>
            <a:ext cx="867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there is no contamination, method 1 is better than method 2 but with wider CI.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CI width decreases as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increase.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3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80568" y="107091"/>
            <a:ext cx="490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Shiny app interactive plot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674" y="914400"/>
            <a:ext cx="867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variance of the coverage probability decreases as </a:t>
            </a:r>
            <a:r>
              <a:rPr lang="en-US" i="1" dirty="0" err="1" smtClean="0">
                <a:solidFill>
                  <a:srgbClr val="FF0000"/>
                </a:solidFill>
              </a:rPr>
              <a:t>nrep</a:t>
            </a:r>
            <a:r>
              <a:rPr lang="en-US" dirty="0" smtClean="0"/>
              <a:t> increase.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02" y="1684247"/>
            <a:ext cx="10157254" cy="510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80568" y="107091"/>
            <a:ext cx="490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Shiny app interactive plot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674" y="914400"/>
            <a:ext cx="8674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coverage probability decreases as </a:t>
            </a:r>
            <a:r>
              <a:rPr lang="el-GR" i="1" dirty="0" smtClean="0">
                <a:solidFill>
                  <a:srgbClr val="FF0000"/>
                </a:solidFill>
              </a:rPr>
              <a:t>α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coverage probability for Method 2 drops faster than Method 1. This could be explained by Method 2’s narrower CI width and faster </a:t>
            </a:r>
            <a:r>
              <a:rPr lang="en-US" dirty="0" err="1" smtClean="0"/>
              <a:t>deacreasing</a:t>
            </a:r>
            <a:r>
              <a:rPr lang="en-US" dirty="0" smtClean="0"/>
              <a:t> CI width.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4" y="1871151"/>
            <a:ext cx="10058400" cy="498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2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80568" y="107091"/>
            <a:ext cx="490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Shiny app interactive plot</a:t>
            </a: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04674" y="914400"/>
                <a:ext cx="86742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When one candidate dominates the race, the CI width for Method 1 → 0 which cause its coverage probability to perform poorly comparing to Method 1 which has a fixed CI width.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i="1" dirty="0"/>
                      <m:t>p</m:t>
                    </m:r>
                    <m:r>
                      <m:rPr>
                        <m:nor/>
                      </m:rPr>
                      <a:rPr lang="en-US" i="1" baseline="-25000" dirty="0"/>
                      <m:t>i</m:t>
                    </m:r>
                    <m:r>
                      <m:rPr>
                        <m:nor/>
                      </m:rPr>
                      <a:rPr lang="en-US" i="1" dirty="0"/>
                      <m:t>_</m:t>
                    </m:r>
                    <m:r>
                      <m:rPr>
                        <m:nor/>
                      </m:rPr>
                      <a:rPr lang="en-US" i="1" dirty="0"/>
                      <m:t>hat</m:t>
                    </m:r>
                    <m:r>
                      <m:rPr>
                        <m:nor/>
                      </m:rPr>
                      <a:rPr lang="en-US" dirty="0"/>
                      <m:t> + </m:t>
                    </m:r>
                    <m:r>
                      <m:rPr>
                        <m:nor/>
                      </m:rPr>
                      <a:rPr lang="en-US" i="1" dirty="0"/>
                      <m:t>p</m:t>
                    </m:r>
                    <m:r>
                      <m:rPr>
                        <m:nor/>
                      </m:rPr>
                      <a:rPr lang="en-US" i="1" baseline="-25000" dirty="0"/>
                      <m:t>j</m:t>
                    </m:r>
                    <m:r>
                      <m:rPr>
                        <m:nor/>
                      </m:rPr>
                      <a:rPr lang="en-US" i="1" dirty="0"/>
                      <m:t>_</m:t>
                    </m:r>
                    <m:r>
                      <m:rPr>
                        <m:nor/>
                      </m:rPr>
                      <a:rPr lang="en-US" i="1" dirty="0"/>
                      <m:t>hat</m:t>
                    </m:r>
                  </m:oMath>
                </a14:m>
                <a:r>
                  <a:rPr lang="en-US" dirty="0"/>
                  <a:t>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/>
                          <m:t>p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i="1" dirty="0"/>
                          <m:t>_</m:t>
                        </m:r>
                        <m:r>
                          <m:rPr>
                            <m:nor/>
                          </m:rPr>
                          <a:rPr lang="en-US" i="1" dirty="0"/>
                          <m:t>hat</m:t>
                        </m:r>
                        <m:r>
                          <m:rPr>
                            <m:nor/>
                          </m:rPr>
                          <a:rPr lang="en-US" dirty="0"/>
                          <m:t> − </m:t>
                        </m:r>
                        <m:r>
                          <m:rPr>
                            <m:nor/>
                          </m:rPr>
                          <a:rPr lang="en-US" i="1" dirty="0"/>
                          <m:t>p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j</m:t>
                        </m:r>
                        <m:r>
                          <m:rPr>
                            <m:nor/>
                          </m:rPr>
                          <a:rPr lang="en-US" i="1" dirty="0"/>
                          <m:t>_</m:t>
                        </m:r>
                        <m:r>
                          <m:rPr>
                            <m:nor/>
                          </m:rPr>
                          <a:rPr lang="en-US" i="1" dirty="0"/>
                          <m:t>hat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74" y="914400"/>
                <a:ext cx="8674217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492" t="-2538" r="-914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89" y="2255070"/>
            <a:ext cx="9284042" cy="460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8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715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Heimbuch, Jessica Melton</dc:creator>
  <cp:lastModifiedBy>Zhang, Xinyu</cp:lastModifiedBy>
  <cp:revision>49</cp:revision>
  <dcterms:created xsi:type="dcterms:W3CDTF">2016-12-14T14:37:16Z</dcterms:created>
  <dcterms:modified xsi:type="dcterms:W3CDTF">2018-11-06T22:47:41Z</dcterms:modified>
</cp:coreProperties>
</file>