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7F84-0E10-4AED-B855-4F5758A4665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312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Group 2</a:t>
            </a:r>
          </a:p>
          <a:p>
            <a:r>
              <a:rPr lang="en-US" sz="2000" dirty="0" smtClean="0"/>
              <a:t>Erica Nam, </a:t>
            </a:r>
            <a:r>
              <a:rPr lang="en-US" sz="2000" dirty="0" smtClean="0"/>
              <a:t>Xiao Xu, </a:t>
            </a:r>
            <a:r>
              <a:rPr lang="en-US" sz="2000" dirty="0" smtClean="0"/>
              <a:t>Xinyu Zhang, </a:t>
            </a:r>
            <a:r>
              <a:rPr lang="en-US" sz="2000" dirty="0" err="1" smtClean="0"/>
              <a:t>Yitao</a:t>
            </a:r>
            <a:r>
              <a:rPr lang="en-US" sz="2000" dirty="0" smtClean="0"/>
              <a:t> Li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8941" y="1617217"/>
            <a:ext cx="11359978" cy="208981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Midterm </a:t>
            </a:r>
            <a:r>
              <a:rPr lang="en-US" sz="4000" dirty="0" smtClean="0">
                <a:solidFill>
                  <a:schemeClr val="bg1"/>
                </a:solidFill>
              </a:rPr>
              <a:t>Election 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 smtClean="0">
                <a:solidFill>
                  <a:schemeClr val="bg1"/>
                </a:solidFill>
              </a:rPr>
              <a:t>imulation Project</a:t>
            </a:r>
            <a:endParaRPr lang="en-US" sz="400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35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4674" y="914400"/>
                <a:ext cx="8674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When one candidate dominates the race, the CI width for Method 1 → 0 which cause its coverage probability to perform poorly comparing to Method 1 which has a fixed CI width.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i="1" dirty="0"/>
                      <m:t>p</m:t>
                    </m:r>
                    <m:r>
                      <m:rPr>
                        <m:nor/>
                      </m:rPr>
                      <a:rPr lang="en-US" i="1" baseline="-25000" dirty="0"/>
                      <m:t>i</m:t>
                    </m:r>
                    <m:r>
                      <m:rPr>
                        <m:nor/>
                      </m:rPr>
                      <a:rPr lang="en-US" i="1" dirty="0"/>
                      <m:t>_</m:t>
                    </m:r>
                    <m:r>
                      <m:rPr>
                        <m:nor/>
                      </m:rPr>
                      <a:rPr lang="en-US" i="1" dirty="0"/>
                      <m:t>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i="1" dirty="0"/>
                      <m:t>p</m:t>
                    </m:r>
                    <m:r>
                      <m:rPr>
                        <m:nor/>
                      </m:rPr>
                      <a:rPr lang="en-US" i="1" baseline="-25000" dirty="0"/>
                      <m:t>j</m:t>
                    </m:r>
                    <m:r>
                      <m:rPr>
                        <m:nor/>
                      </m:rPr>
                      <a:rPr lang="en-US" i="1" dirty="0"/>
                      <m:t>_</m:t>
                    </m:r>
                    <m:r>
                      <m:rPr>
                        <m:nor/>
                      </m:rPr>
                      <a:rPr lang="en-US" i="1" dirty="0"/>
                      <m:t>hat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i="1" dirty="0"/>
                          <m:t>_</m:t>
                        </m:r>
                        <m:r>
                          <m:rPr>
                            <m:nor/>
                          </m:rPr>
                          <a:rPr lang="en-US" i="1" dirty="0"/>
                          <m:t>hat</m:t>
                        </m:r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i="1" dirty="0"/>
                          <m:t>_</m:t>
                        </m:r>
                        <m:r>
                          <m:rPr>
                            <m:nor/>
                          </m:rPr>
                          <a:rPr lang="en-US" i="1" dirty="0"/>
                          <m:t>hat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4" y="914400"/>
                <a:ext cx="867421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92" t="-2538" r="-91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89" y="2255070"/>
            <a:ext cx="9284042" cy="46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8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all three candidates are very close.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8" y="1567821"/>
            <a:ext cx="10618573" cy="52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is contamination, the CI width was wide enough at the beginning to achieve 90%+ coverage probability.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28" y="1725311"/>
            <a:ext cx="8611864" cy="51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is contamination, the coverage probability drops as contamination proportion increases.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6" y="1560731"/>
            <a:ext cx="8955943" cy="52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single domination is contaminated with close preference, the CI width for method 1 is smaller than Method 2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sample gets more contaminated, the CI center shifts towards the contaminating group’s preference probability (</a:t>
            </a:r>
            <a:r>
              <a:rPr lang="en-US" dirty="0"/>
              <a:t>close </a:t>
            </a:r>
            <a:r>
              <a:rPr lang="en-US" dirty="0" smtClean="0"/>
              <a:t>preference) which has a larger CI.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8" y="2416025"/>
            <a:ext cx="7622069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3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close </a:t>
            </a:r>
            <a:r>
              <a:rPr lang="en-US" dirty="0"/>
              <a:t>preference  </a:t>
            </a:r>
            <a:r>
              <a:rPr lang="en-US" dirty="0" smtClean="0"/>
              <a:t>contaminated </a:t>
            </a:r>
            <a:r>
              <a:rPr lang="en-US" dirty="0"/>
              <a:t>with single </a:t>
            </a:r>
            <a:r>
              <a:rPr lang="en-US" dirty="0" smtClean="0"/>
              <a:t>domination setting, as </a:t>
            </a:r>
            <a:r>
              <a:rPr lang="en-US" dirty="0"/>
              <a:t>the sample gets more contaminated </a:t>
            </a:r>
            <a:r>
              <a:rPr lang="en-US" dirty="0" smtClean="0"/>
              <a:t>the </a:t>
            </a:r>
            <a:r>
              <a:rPr lang="en-US" dirty="0"/>
              <a:t>CI center </a:t>
            </a:r>
            <a:r>
              <a:rPr lang="en-US" dirty="0" smtClean="0"/>
              <a:t>shifts towards </a:t>
            </a:r>
            <a:r>
              <a:rPr lang="en-US" dirty="0"/>
              <a:t>the contaminating group’s preference probability </a:t>
            </a:r>
            <a:r>
              <a:rPr lang="en-US" dirty="0" smtClean="0"/>
              <a:t>(</a:t>
            </a:r>
            <a:r>
              <a:rPr lang="en-US" dirty="0"/>
              <a:t>single domination</a:t>
            </a:r>
            <a:r>
              <a:rPr lang="en-US" dirty="0" smtClean="0"/>
              <a:t>) </a:t>
            </a:r>
            <a:r>
              <a:rPr lang="en-US" dirty="0"/>
              <a:t>which has a larger </a:t>
            </a:r>
            <a:r>
              <a:rPr lang="en-US" dirty="0" smtClean="0"/>
              <a:t>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the overall trend of maximum CI with is decreasing, it actually goes up a little bit as the mixed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becomes a little bit different.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5" y="2375252"/>
            <a:ext cx="7595143" cy="44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mixed with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  and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 mixed with 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probability becomes 0 at q = 0.25 and average CI width has a small ascent right after mixing.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755855"/>
            <a:ext cx="9439276" cy="48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674" y="914400"/>
            <a:ext cx="111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mixed with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  and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 mixed with 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probability becomes 0 at </a:t>
            </a:r>
            <a:r>
              <a:rPr lang="en-US" smtClean="0"/>
              <a:t>q =0.35.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560731"/>
            <a:ext cx="10220325" cy="52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9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mixed with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  and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 mixed with 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probability becomes 0 at q = 0.25 and average CI width has a small ascent right after mixing.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755855"/>
            <a:ext cx="9439276" cy="48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5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735" y="2811017"/>
            <a:ext cx="9793627" cy="1655762"/>
          </a:xfrm>
        </p:spPr>
        <p:txBody>
          <a:bodyPr/>
          <a:lstStyle/>
          <a:p>
            <a:pPr algn="l"/>
            <a:r>
              <a:rPr lang="en-US" dirty="0" smtClean="0"/>
              <a:t>Shiny app:</a:t>
            </a:r>
          </a:p>
          <a:p>
            <a:r>
              <a:rPr lang="en-US" dirty="0" smtClean="0"/>
              <a:t>https</a:t>
            </a:r>
            <a:r>
              <a:rPr lang="en-US" dirty="0"/>
              <a:t>://zxynj.shinyapps.io/Midterm_election_simulation_project_Stat_6341/</a:t>
            </a:r>
          </a:p>
        </p:txBody>
      </p:sp>
    </p:spTree>
    <p:extLst>
      <p:ext uri="{BB962C8B-B14F-4D97-AF65-F5344CB8AC3E}">
        <p14:creationId xmlns:p14="http://schemas.microsoft.com/office/powerpoint/2010/main" val="126259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9708" y="107091"/>
            <a:ext cx="429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Simulation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41" y="1161535"/>
            <a:ext cx="109645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of </a:t>
            </a:r>
            <a:r>
              <a:rPr lang="en-US" i="1" dirty="0" err="1" smtClean="0">
                <a:solidFill>
                  <a:srgbClr val="FF0000"/>
                </a:solidFill>
              </a:rPr>
              <a:t>nrep</a:t>
            </a:r>
            <a:r>
              <a:rPr lang="en-US" dirty="0" smtClean="0"/>
              <a:t> replications: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first generate </a:t>
            </a:r>
            <a:r>
              <a:rPr lang="en-US" i="1" dirty="0" err="1" smtClean="0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 the size of the contaminating group using a bin(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).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is our assumption for the percentage of the contaminating group out of the entire sample which has a sample size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- </a:t>
            </a:r>
            <a:r>
              <a:rPr lang="en-US" i="1" dirty="0" err="1" smtClean="0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 is the size of the sample that is not contaminated. Note that when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= 0, there is no contamination in the sample.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Second, we generate the number of people in the contaminating group who prefer candidate 1 (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), candidate 2 (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candidate 3 (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 respectively using a multinomial (</a:t>
            </a:r>
            <a:r>
              <a:rPr lang="en-US" i="1" dirty="0" err="1" smtClean="0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 since the proportion of people in this group favors </a:t>
            </a:r>
            <a:r>
              <a:rPr lang="en-US" dirty="0"/>
              <a:t>candidate 1, candidate 2 and candidate </a:t>
            </a:r>
            <a:r>
              <a:rPr lang="en-US" dirty="0" smtClean="0"/>
              <a:t>3 is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generate </a:t>
            </a:r>
            <a:r>
              <a:rPr lang="en-US" dirty="0"/>
              <a:t>the number of people in the </a:t>
            </a:r>
            <a:r>
              <a:rPr lang="en-US" dirty="0" smtClean="0"/>
              <a:t>not contaminated </a:t>
            </a:r>
            <a:r>
              <a:rPr lang="en-US" dirty="0"/>
              <a:t>group who prefer candidate 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), </a:t>
            </a:r>
            <a:r>
              <a:rPr lang="en-US" dirty="0"/>
              <a:t>candidate 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 and </a:t>
            </a:r>
            <a:r>
              <a:rPr lang="en-US" dirty="0"/>
              <a:t>candidate 3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 respectively </a:t>
            </a:r>
            <a:r>
              <a:rPr lang="en-US" dirty="0"/>
              <a:t>using a </a:t>
            </a:r>
            <a:r>
              <a:rPr lang="en-US" dirty="0" smtClean="0"/>
              <a:t>multinomial 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 - </a:t>
            </a:r>
            <a:r>
              <a:rPr lang="en-US" i="1" dirty="0" err="1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/>
              <a:t>) since the proportion of people in this group favors candidate 1, candidate 2 and candidate 3 is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we have the simulated number of people who prefer candidate 1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People </a:t>
            </a:r>
            <a:r>
              <a:rPr lang="en-US" dirty="0"/>
              <a:t>who prefer candidate </a:t>
            </a:r>
            <a:r>
              <a:rPr lang="en-US" dirty="0" smtClean="0"/>
              <a:t>2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People </a:t>
            </a:r>
            <a:r>
              <a:rPr lang="en-US" dirty="0"/>
              <a:t>who prefer candidate </a:t>
            </a:r>
            <a:r>
              <a:rPr lang="en-US" dirty="0" smtClean="0"/>
              <a:t>3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88472" y="107091"/>
            <a:ext cx="429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Confidence Interval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2380" y="881447"/>
                <a:ext cx="11977815" cy="5922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Continue for the same replication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6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We first calculate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_hat</a:t>
                </a:r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600" dirty="0" smtClean="0"/>
                  <a:t>.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_hat</a:t>
                </a:r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1" baseline="-2500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600" dirty="0" smtClean="0"/>
                  <a:t>.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_hat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1" baseline="-25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600" dirty="0" smtClean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Then we calculate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i,j</a:t>
                </a:r>
                <a:r>
                  <a:rPr lang="en-US" sz="1600" dirty="0" smtClean="0"/>
                  <a:t> the 1-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confidence interval for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en-US" sz="1600" dirty="0" smtClean="0"/>
                  <a:t>- </a:t>
                </a:r>
                <a:r>
                  <a:rPr lang="en-US" sz="1600" i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err="1" smtClean="0">
                    <a:solidFill>
                      <a:srgbClr val="FF0000"/>
                    </a:solidFill>
                  </a:rPr>
                  <a:t>j</a:t>
                </a:r>
                <a:r>
                  <a:rPr lang="en-US" sz="1600" dirty="0" smtClean="0"/>
                  <a:t> using the following formula from method 1: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b="0" i="1" baseline="-25000" dirty="0" smtClean="0"/>
                      <m:t>i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m:rPr>
                        <m:nor/>
                      </m:rPr>
                      <a:rPr lang="en-US" sz="1600" b="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- 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solidFill>
                          <a:schemeClr val="tx1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chemeClr val="tx1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chemeClr val="tx1"/>
                        </a:solidFill>
                      </a:rPr>
                      <m:t>hat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0" dirty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60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 smtClean="0"/>
                  <a:t>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/>
                          <m:t>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− 1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6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i="1" baseline="-25000" dirty="0"/>
                      <m:t>i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b="0" dirty="0" smtClean="0"/>
                      <m:t>+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600" i="1" baseline="-25000" dirty="0" smtClean="0">
                        <a:solidFill>
                          <a:schemeClr val="tx1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hat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hat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solidFill>
                              <a:schemeClr val="tx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hat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      Calculate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CI_m2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i,j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the confidence interval for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US" sz="1600" dirty="0"/>
                  <a:t>- </a:t>
                </a:r>
                <a:r>
                  <a:rPr lang="en-US" sz="1600" i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err="1">
                    <a:solidFill>
                      <a:srgbClr val="FF0000"/>
                    </a:solidFill>
                  </a:rPr>
                  <a:t>j</a:t>
                </a:r>
                <a:r>
                  <a:rPr lang="en-US" sz="1600" dirty="0"/>
                  <a:t> using the following formula </a:t>
                </a:r>
                <a:r>
                  <a:rPr lang="en-US" sz="1600" dirty="0" smtClean="0"/>
                  <a:t>from method 2: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i="1" baseline="-25000" dirty="0"/>
                      <m:t>i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m:rPr>
                        <m:nor/>
                      </m:rPr>
                      <a:rPr lang="en-US" sz="1600" dirty="0"/>
                      <m:t> − </m:t>
                    </m:r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i="1" baseline="-25000" dirty="0"/>
                      <m:t>j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 smtClean="0"/>
                  <a:t>  </a:t>
                </a:r>
                <a:r>
                  <a:rPr lang="en-US" sz="1600" dirty="0"/>
                  <a:t>whe</a:t>
                </a:r>
                <a:r>
                  <a:rPr lang="en-US" sz="1600" dirty="0" smtClean="0"/>
                  <a:t>re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1 −2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−2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sz="1600" i="1" baseline="-2500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lvl="1"/>
                <a:r>
                  <a:rPr lang="en-US" sz="1600" dirty="0"/>
                  <a:t> </a:t>
                </a:r>
                <a:r>
                  <a:rPr lang="en-US" sz="1600" dirty="0" smtClean="0"/>
                  <a:t>      Note that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𝐶𝐼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11,2</m:t>
                    </m:r>
                  </m:oMath>
                </a14:m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𝐶𝐼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11,</m:t>
                    </m:r>
                  </m:oMath>
                </a14:m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0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𝐶𝐼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12,3</m:t>
                    </m:r>
                  </m:oMath>
                </a14:m>
                <a:r>
                  <a:rPr lang="en-US" sz="16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, then we say the simultaneous confidence interval consist of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1,2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, 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1,3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and 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2,3  </a:t>
                </a:r>
                <a:r>
                  <a:rPr lang="en-US" sz="1600" i="1" dirty="0" smtClean="0"/>
                  <a:t>covers the true value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–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i="1" dirty="0" smtClean="0"/>
                  <a:t>and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simultaneously for this replication.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Same goes for  method 2.</a:t>
                </a:r>
              </a:p>
              <a:p>
                <a:pPr lvl="1"/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average confidence interval width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avg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width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1600" i="1" baseline="-2500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𝐴𝑑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𝐴𝑑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𝐴𝑑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method 1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/>
                      <m:t>avg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width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m</m:t>
                    </m:r>
                    <m:r>
                      <m:rPr>
                        <m:nor/>
                      </m:rPr>
                      <a:rPr lang="en-US" sz="1600" b="0" i="1" dirty="0" smtClean="0"/>
                      <m:t>2</m:t>
                    </m:r>
                    <m:r>
                      <m:rPr>
                        <m:nor/>
                      </m:rPr>
                      <a:rPr lang="en-US" sz="1600" i="1" baseline="-25000" dirty="0"/>
                      <m:t>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method 2.</a:t>
                </a:r>
              </a:p>
              <a:p>
                <a:pPr lvl="1"/>
                <a:endParaRPr lang="en-US" sz="16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maximum confidence interval width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rgbClr val="FF0000"/>
                        </a:solidFill>
                      </a:rPr>
                      <m:t>ax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width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1600" i="1" baseline="-2500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⁡[ 2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1600" i="1">
                        <a:latin typeface="Cambria Math" panose="02040503050406030204" pitchFamily="18" charset="0"/>
                      </a:rPr>
                      <m:t> + 2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1600" i="1">
                        <a:latin typeface="Cambria Math" panose="02040503050406030204" pitchFamily="18" charset="0"/>
                      </a:rPr>
                      <m:t> + 2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 smtClean="0"/>
                  <a:t> for method 1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rgbClr val="FF0000"/>
                        </a:solidFill>
                      </a:rPr>
                      <m:t>ax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width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rgbClr val="FF000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1600" baseline="-25000" dirty="0"/>
                      <m:t>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for method </a:t>
                </a:r>
                <a:r>
                  <a:rPr lang="en-US" sz="1600" dirty="0" smtClean="0"/>
                  <a:t>2.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" y="881447"/>
                <a:ext cx="11977815" cy="5922647"/>
              </a:xfrm>
              <a:prstGeom prst="rect">
                <a:avLst/>
              </a:prstGeom>
              <a:blipFill rotWithShape="0">
                <a:blip r:embed="rId2"/>
                <a:stretch>
                  <a:fillRect l="-305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2048" y="107091"/>
            <a:ext cx="718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Simultaneous IC coverage probability and width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8941" y="1161535"/>
                <a:ext cx="11071654" cy="345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CI and its width is calculated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nrep</a:t>
                </a:r>
                <a:r>
                  <a:rPr lang="en-US" dirty="0"/>
                  <a:t> </a:t>
                </a:r>
                <a:r>
                  <a:rPr lang="en-US" dirty="0" smtClean="0"/>
                  <a:t>times for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nrep</a:t>
                </a:r>
                <a:r>
                  <a:rPr lang="en-US" dirty="0" smtClean="0"/>
                  <a:t> replications.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estimated coverage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nrep</m:t>
                        </m:r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cov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nrep</m:t>
                        </m:r>
                      </m:den>
                    </m:f>
                  </m:oMath>
                </a14:m>
                <a:r>
                  <a:rPr lang="en-US" dirty="0" smtClean="0"/>
                  <a:t> if among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nrep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replications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nrep_cov_m1 </a:t>
                </a:r>
                <a:r>
                  <a:rPr lang="en-US" dirty="0" smtClean="0"/>
                  <a:t>of them cover the true value simultaneously with the CI constructed with method 1. Same foes for method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estimated average simultaneous CI width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avg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width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i="1" baseline="-25000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𝑛𝑟𝑒𝑝</m:t>
                        </m:r>
                      </m:den>
                    </m:f>
                  </m:oMath>
                </a14:m>
                <a:r>
                  <a:rPr lang="en-US" dirty="0" smtClean="0"/>
                  <a:t> for method 1. Same goes for method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estimated maximum simultaneous </a:t>
                </a:r>
                <a:r>
                  <a:rPr lang="en-US" dirty="0"/>
                  <a:t>CI width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width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i="1" baseline="-25000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𝑛𝑟𝑒𝑝</m:t>
                        </m:r>
                      </m:den>
                    </m:f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method 1. Same goes for method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1" y="1161535"/>
                <a:ext cx="11071654" cy="3452548"/>
              </a:xfrm>
              <a:prstGeom prst="rect">
                <a:avLst/>
              </a:prstGeom>
              <a:blipFill rotWithShape="0">
                <a:blip r:embed="rId2"/>
                <a:stretch>
                  <a:fillRect t="-106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697" y="1617217"/>
            <a:ext cx="9144000" cy="2387600"/>
          </a:xfrm>
        </p:spPr>
        <p:txBody>
          <a:bodyPr/>
          <a:lstStyle/>
          <a:p>
            <a:r>
              <a:rPr lang="en-US" dirty="0" smtClean="0"/>
              <a:t>Insert d3 </a:t>
            </a:r>
            <a:r>
              <a:rPr lang="en-US" dirty="0" err="1" smtClean="0"/>
              <a:t>js</a:t>
            </a:r>
            <a:r>
              <a:rPr lang="en-US" dirty="0" smtClean="0"/>
              <a:t> plot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97" y="4096892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697" y="1617217"/>
            <a:ext cx="9144000" cy="2387600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more d3 </a:t>
            </a:r>
            <a:r>
              <a:rPr lang="en-US" dirty="0" err="1"/>
              <a:t>js</a:t>
            </a:r>
            <a:r>
              <a:rPr lang="en-US" dirty="0"/>
              <a:t> plot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97" y="4096892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5" y="1742861"/>
            <a:ext cx="9870515" cy="4966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is no contamination, method 1 is better than method 2 but with wider 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 width decreases as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variance of the coverage probability decreases as </a:t>
            </a:r>
            <a:r>
              <a:rPr lang="en-US" i="1" dirty="0" err="1" smtClean="0">
                <a:solidFill>
                  <a:srgbClr val="FF0000"/>
                </a:solidFill>
              </a:rPr>
              <a:t>nrep</a:t>
            </a:r>
            <a:r>
              <a:rPr lang="en-US" dirty="0" smtClean="0"/>
              <a:t> increase.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2" y="1684247"/>
            <a:ext cx="10157254" cy="51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coverage probability decreases as </a:t>
            </a:r>
            <a:r>
              <a:rPr lang="el-GR" i="1" dirty="0" smtClean="0">
                <a:solidFill>
                  <a:srgbClr val="FF0000"/>
                </a:solidFill>
              </a:rPr>
              <a:t>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coverage probability for Method 2 drops faster than Method 1. This could be explained by Method 2’s narrower CI width and faster </a:t>
            </a:r>
            <a:r>
              <a:rPr lang="en-US" dirty="0" err="1" smtClean="0"/>
              <a:t>deacreasing</a:t>
            </a:r>
            <a:r>
              <a:rPr lang="en-US" dirty="0" smtClean="0"/>
              <a:t> CI width.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4" y="1871151"/>
            <a:ext cx="10058400" cy="49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773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Insert d3 js plot here</vt:lpstr>
      <vt:lpstr>Insert more d3 js plot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Heimbuch, Jessica Melton</dc:creator>
  <cp:lastModifiedBy>Xinyu Zhang</cp:lastModifiedBy>
  <cp:revision>46</cp:revision>
  <dcterms:created xsi:type="dcterms:W3CDTF">2016-12-14T14:37:16Z</dcterms:created>
  <dcterms:modified xsi:type="dcterms:W3CDTF">2018-10-29T10:14:24Z</dcterms:modified>
</cp:coreProperties>
</file>