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8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226"/>
  </p:normalViewPr>
  <p:slideViewPr>
    <p:cSldViewPr snapToGrid="0" snapToObjects="1">
      <p:cViewPr varScale="1">
        <p:scale>
          <a:sx n="79" d="100"/>
          <a:sy n="79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EE488-76A6-BE46-8D6F-F46FA021F807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E53E-8426-0E4E-975A-4A143A8DC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9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aims of the project and their significance;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 and context;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plan of how to achieve the aims;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progress made so far towards fulfilling the plans.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Scope of project limited to parameter optimisation, which can include all 3 types seen here but the problems would need to be parameterised.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size optimisation easy to see, make variables the radius of each beam in the truss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shape optimisation more difficult, can define continuous variables e.g. lengths and angles of polygons or discrete variables e.g. a finite selection of shapes (star, rectangle, oval etc.)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Topology optimisation (material layout within predefined space) even more difficult to parameterise, no predefined configuration but can probably be done (thickness of each finite element)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1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Finite element model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2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explanation of Gaussian Process – like a gaussian distribution but for functions</a:t>
            </a:r>
          </a:p>
          <a:p>
            <a:r>
              <a:rPr lang="en-GB" dirty="0"/>
              <a:t>Mean function pretty self explanatory </a:t>
            </a:r>
          </a:p>
          <a:p>
            <a:r>
              <a:rPr lang="en-GB" dirty="0"/>
              <a:t>Covariance function defines covariance between points some distance apart – how form of function and characteristics like </a:t>
            </a:r>
            <a:r>
              <a:rPr lang="en-GB" dirty="0" err="1"/>
              <a:t>wiggiliness</a:t>
            </a:r>
            <a:endParaRPr lang="en-GB" dirty="0"/>
          </a:p>
          <a:p>
            <a:r>
              <a:rPr lang="en-GB" dirty="0"/>
              <a:t>Acquisition function balances exploration and exploitation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Posterior of the Gaussian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6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7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Aim: explore how Bayesian optimisation can be applied on structural optimisation problems using Gaussian Process models trained on FEM data.</a:t>
            </a:r>
          </a:p>
          <a:p>
            <a:r>
              <a:rPr lang="en-GB" dirty="0"/>
              <a:t>Some conclusions so far – non-convex functions get much bigger errors (but this is to be expected, more local minima to get stuck in)</a:t>
            </a:r>
          </a:p>
          <a:p>
            <a:pPr marL="171450" indent="-171450">
              <a:buFontTx/>
              <a:buChar char="-"/>
            </a:pPr>
            <a:r>
              <a:rPr lang="en-GB" dirty="0"/>
              <a:t>Sparse GP good for when initially given lots of data points but not for using acquisition function to get more points – probably estimations stacking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1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3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CA30-8F9C-5C44-B8C9-9A98D08A952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three-categories-of-structural-optimisation-a-sizing-optimisation-of-a-truss_fig22_2674510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oilengineering.com/wp-content/uploads/2016/08/Crushed-Can-Shell-Elements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Online-Sparse-Gaussian-Process-Training-with-Input-Bijl-Sch%C3%B6n/9002d0e8ea7324bc17c4acada223ebae809d332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9BA-A8A8-C142-9EDD-461F8611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000"/>
              <a:t>Structural </a:t>
            </a:r>
            <a:r>
              <a:rPr lang="en-GB" sz="5000"/>
              <a:t>Optimisation</a:t>
            </a:r>
            <a:r>
              <a:rPr lang="en-US" sz="5000"/>
              <a:t> </a:t>
            </a:r>
            <a:r>
              <a:rPr lang="en-GB" sz="5000"/>
              <a:t>Using</a:t>
            </a:r>
            <a:r>
              <a:rPr lang="en-US" sz="5000"/>
              <a:t> Statistical Inference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416A-FCAC-6E44-B9CA-49E9483B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Zoe Tan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3E79-73DB-034C-A9FF-F20DE865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/>
              <a:t>Structural</a:t>
            </a:r>
            <a:r>
              <a:rPr lang="en-US"/>
              <a:t> </a:t>
            </a:r>
            <a:r>
              <a:rPr lang="en-GB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C92-FF31-404D-A76C-99910CB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2628900"/>
            <a:ext cx="10548541" cy="3589785"/>
          </a:xfrm>
        </p:spPr>
        <p:txBody>
          <a:bodyPr>
            <a:normAutofit/>
          </a:bodyPr>
          <a:lstStyle/>
          <a:p>
            <a:r>
              <a:rPr lang="en-GB" sz="2400" dirty="0"/>
              <a:t>Structural optimization can be seen as a (constrained) multi-variate minimisation of a “black-box” function</a:t>
            </a:r>
          </a:p>
          <a:p>
            <a:r>
              <a:rPr lang="en-GB" sz="2400" dirty="0"/>
              <a:t>Behaviour of a structure can be modelled using Finite Element Models</a:t>
            </a:r>
          </a:p>
          <a:p>
            <a:r>
              <a:rPr lang="en-GB" sz="2400" dirty="0"/>
              <a:t>Imperfect models (and prototypes) mean data is noisy</a:t>
            </a:r>
          </a:p>
          <a:p>
            <a:r>
              <a:rPr lang="en-GB" sz="2400" dirty="0"/>
              <a:t>Take noisy data points, estimate overall distribution and find the minimum point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28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CB5EC87-7778-8646-A3A1-A789E0DA9AE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338681"/>
            <a:ext cx="10451592" cy="4180638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1FC59A39-B1D3-1848-AC75-7446E898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554" y="873252"/>
            <a:ext cx="9378891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37E-E990-D54E-9875-01CC5782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A521-9A87-284E-87B0-7B32DC9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66372"/>
            <a:ext cx="4506686" cy="3854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Multivariate Gaussian distribution with infinitely many variables – models functions</a:t>
            </a:r>
          </a:p>
          <a:p>
            <a:r>
              <a:rPr lang="en-US" sz="2400" dirty="0"/>
              <a:t>Defined by a mean function and a covariance function</a:t>
            </a:r>
          </a:p>
          <a:p>
            <a:r>
              <a:rPr lang="en-US" sz="2400" dirty="0"/>
              <a:t>Bayesian – p(</a:t>
            </a:r>
            <a:r>
              <a:rPr lang="en-US" sz="2400" dirty="0" err="1"/>
              <a:t>y|x</a:t>
            </a:r>
            <a:r>
              <a:rPr lang="en-US" sz="2400" dirty="0"/>
              <a:t>)=p(</a:t>
            </a:r>
            <a:r>
              <a:rPr lang="en-US" sz="2400" dirty="0" err="1"/>
              <a:t>x|y</a:t>
            </a:r>
            <a:r>
              <a:rPr lang="en-US" sz="2400" dirty="0"/>
              <a:t>)p(y)/p(x)</a:t>
            </a:r>
          </a:p>
          <a:p>
            <a:r>
              <a:rPr lang="en-US" sz="2400" dirty="0"/>
              <a:t>Can incorporate acquisition functions to efficiently find new data points of interest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from 4F13 Posterior Gaussian Process notes by Carl Edward Rasmussen">
            <a:extLst>
              <a:ext uri="{FF2B5EF4-FFF2-40B4-BE49-F238E27FC236}">
                <a16:creationId xmlns:a16="http://schemas.microsoft.com/office/drawing/2014/main" id="{DB2DA71B-5D15-EB40-A372-D92C453C02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43" y="1352486"/>
            <a:ext cx="5548188" cy="44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6825-3B62-3E4B-8B2E-4AC0DA3FB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Difficulties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482908-472E-514C-806A-38281CE21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Gaussian Process posterior (and predictive distribution) has a term which requires calculating [K(</a:t>
            </a:r>
            <a:r>
              <a:rPr lang="en-US" dirty="0" err="1"/>
              <a:t>x,x</a:t>
            </a:r>
            <a:r>
              <a:rPr lang="en-US" dirty="0"/>
              <a:t>)+</a:t>
            </a:r>
            <a:r>
              <a:rPr lang="en-US" dirty="0" err="1"/>
              <a:t>σ</a:t>
            </a:r>
            <a:r>
              <a:rPr lang="en-US" baseline="-25000" dirty="0" err="1"/>
              <a:t>noise</a:t>
            </a:r>
            <a:r>
              <a:rPr lang="en-US" dirty="0"/>
              <a:t> I]</a:t>
            </a:r>
            <a:r>
              <a:rPr lang="en-US" baseline="30000" dirty="0"/>
              <a:t>-1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to calculate inverse of a matrix</a:t>
            </a:r>
          </a:p>
          <a:p>
            <a:r>
              <a:rPr lang="en-US" dirty="0" err="1"/>
              <a:t>Optimising</a:t>
            </a:r>
            <a:r>
              <a:rPr lang="en-US" dirty="0"/>
              <a:t> with respect to many parameters and dealing with large datasets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B022F-E9AE-4B49-86B8-C909789D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1A27EB-612F-1A47-AFEA-9BCACBDBA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dirty="0"/>
              <a:t>Sparse GP</a:t>
            </a:r>
          </a:p>
          <a:p>
            <a:pPr lvl="1"/>
            <a:r>
              <a:rPr lang="en-US" sz="2000" dirty="0" err="1"/>
              <a:t>Summarise</a:t>
            </a:r>
            <a:r>
              <a:rPr lang="en-US" sz="2000" dirty="0"/>
              <a:t> large dataset with a smaller number of pseudo-data</a:t>
            </a:r>
          </a:p>
          <a:p>
            <a:pPr lvl="1"/>
            <a:r>
              <a:rPr lang="en-US" sz="2000" dirty="0"/>
              <a:t>Can </a:t>
            </a:r>
            <a:r>
              <a:rPr lang="en-US" sz="2000" dirty="0" err="1"/>
              <a:t>optimise</a:t>
            </a:r>
            <a:r>
              <a:rPr lang="en-US" sz="2000" dirty="0"/>
              <a:t> for where these pseudo-data are to get best approximate posterior distribution</a:t>
            </a:r>
          </a:p>
          <a:p>
            <a:pPr lvl="1"/>
            <a:r>
              <a:rPr lang="en-US" sz="2000" dirty="0"/>
              <a:t>Reduce complexity to O(N</a:t>
            </a:r>
            <a:r>
              <a:rPr lang="en-US" sz="2000" baseline="30000" dirty="0"/>
              <a:t>2</a:t>
            </a:r>
            <a:r>
              <a:rPr lang="en-US" sz="2000" dirty="0"/>
              <a:t>M)</a:t>
            </a:r>
          </a:p>
          <a:p>
            <a:r>
              <a:rPr lang="en-US" dirty="0"/>
              <a:t>Multi-fidelity GP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FC240-EBD0-2644-8BF3-9B542880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</a:t>
            </a:r>
            <a:r>
              <a:rPr lang="en-US" dirty="0"/>
              <a:t> the </a:t>
            </a:r>
            <a:r>
              <a:rPr lang="en-GB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16049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F] Online Sparse Gaussian Process Training with Input Noise | Semantic  Scholar">
            <a:hlinkClick r:id="rId3"/>
            <a:extLst>
              <a:ext uri="{FF2B5EF4-FFF2-40B4-BE49-F238E27FC236}">
                <a16:creationId xmlns:a16="http://schemas.microsoft.com/office/drawing/2014/main" id="{CC18E571-DA11-2940-B9B8-9DBFABAB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443197"/>
            <a:ext cx="10451592" cy="3971605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7DBB5A-5153-0349-90E9-FC823E0E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239044-B002-FD4B-B9F2-34C1CDC1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basic Bayesian </a:t>
            </a:r>
            <a:r>
              <a:rPr lang="en-GB" dirty="0"/>
              <a:t>Optimisation</a:t>
            </a:r>
            <a:r>
              <a:rPr lang="en-US" dirty="0"/>
              <a:t> using Gaussian Process models</a:t>
            </a:r>
          </a:p>
          <a:p>
            <a:pPr lvl="1"/>
            <a:r>
              <a:rPr lang="en-US" dirty="0"/>
              <a:t>Progressed</a:t>
            </a:r>
          </a:p>
          <a:p>
            <a:pPr lvl="1"/>
            <a:r>
              <a:rPr lang="en-US" dirty="0"/>
              <a:t>Coded in Python using </a:t>
            </a:r>
            <a:r>
              <a:rPr lang="en-US" dirty="0" err="1"/>
              <a:t>GPyOpt</a:t>
            </a:r>
            <a:r>
              <a:rPr lang="en-US" dirty="0"/>
              <a:t> library basic functionality and low and high dimensional functions with known optimums</a:t>
            </a:r>
          </a:p>
          <a:p>
            <a:r>
              <a:rPr lang="en-US" dirty="0"/>
              <a:t>Find bottlenecks in the </a:t>
            </a:r>
            <a:r>
              <a:rPr lang="en-GB" dirty="0"/>
              <a:t>optimisation</a:t>
            </a:r>
            <a:r>
              <a:rPr lang="en-US" dirty="0"/>
              <a:t> process and explore how these can be reduced</a:t>
            </a:r>
          </a:p>
          <a:p>
            <a:pPr lvl="1"/>
            <a:r>
              <a:rPr lang="en-US" dirty="0"/>
              <a:t>Progressing – using Python </a:t>
            </a:r>
            <a:r>
              <a:rPr lang="en-US" dirty="0" err="1"/>
              <a:t>GPy</a:t>
            </a:r>
            <a:r>
              <a:rPr lang="en-US" dirty="0"/>
              <a:t> library for </a:t>
            </a:r>
            <a:r>
              <a:rPr lang="en-US" dirty="0" err="1"/>
              <a:t>sparseGP</a:t>
            </a:r>
            <a:r>
              <a:rPr lang="en-US" dirty="0"/>
              <a:t> support</a:t>
            </a:r>
          </a:p>
          <a:p>
            <a:r>
              <a:rPr lang="en-US" dirty="0"/>
              <a:t>Explore FEM code – build some basic models (cantilever beam, bridge, etc.)</a:t>
            </a:r>
          </a:p>
          <a:p>
            <a:r>
              <a:rPr lang="en-US" dirty="0"/>
              <a:t>Apply GP model </a:t>
            </a:r>
            <a:r>
              <a:rPr lang="en-US" dirty="0" err="1"/>
              <a:t>optimisation</a:t>
            </a:r>
            <a:r>
              <a:rPr lang="en-US" dirty="0"/>
              <a:t> on structural problems</a:t>
            </a:r>
          </a:p>
          <a:p>
            <a:r>
              <a:rPr lang="en-US" dirty="0"/>
              <a:t>Stretch goals – investigate other forms of statistical inference that can be applied to structural </a:t>
            </a:r>
            <a:r>
              <a:rPr lang="en-US" dirty="0" err="1"/>
              <a:t>optimisation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90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{0A38E6A7-0104-624E-998A-2D3252299339}tf10001079</Template>
  <TotalTime>1515</TotalTime>
  <Words>564</Words>
  <Application>Microsoft Macintosh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Structural Optimisation Using Statistical Inference Techniques</vt:lpstr>
      <vt:lpstr>Structural Optimisation</vt:lpstr>
      <vt:lpstr>PowerPoint Presentation</vt:lpstr>
      <vt:lpstr>PowerPoint Presentation</vt:lpstr>
      <vt:lpstr>Gaussian Processes</vt:lpstr>
      <vt:lpstr>Optimising the Optimisation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Optimisation Using Statistical Inference Techniques</dc:title>
  <dc:creator>Zoe Tan</dc:creator>
  <cp:lastModifiedBy>Zoe Tan</cp:lastModifiedBy>
  <cp:revision>10</cp:revision>
  <dcterms:created xsi:type="dcterms:W3CDTF">2020-11-11T18:12:03Z</dcterms:created>
  <dcterms:modified xsi:type="dcterms:W3CDTF">2020-11-12T20:46:32Z</dcterms:modified>
</cp:coreProperties>
</file>