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8" r:id="rId6"/>
    <p:sldId id="267" r:id="rId7"/>
    <p:sldId id="268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244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EE488-76A6-BE46-8D6F-F46FA021F807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E53E-8426-0E4E-975A-4A143A8DC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aims of the project and their significance;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 and context;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plan of how to achieve the aims;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progress made so far towards fulfilling the plans.</a:t>
            </a:r>
          </a:p>
          <a:p>
            <a:pPr fontAlgn="base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– want to get best product for least cost (money and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Multi-fidelity GP example</a:t>
            </a:r>
          </a:p>
          <a:p>
            <a:r>
              <a:rPr lang="en-GB" dirty="0"/>
              <a:t>- Still investigating this, but we seem to have to consider the ratio of data points between HF and LF, and could potentially be confidently wrong in </a:t>
            </a:r>
            <a:r>
              <a:rPr lang="en-GB"/>
              <a:t>the prediction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Aim: explore how Bayesian optimisation can be applied on structural optimisation problems using Gaussian Process models trained on FEM data.</a:t>
            </a:r>
          </a:p>
          <a:p>
            <a:r>
              <a:rPr lang="en-GB" dirty="0"/>
              <a:t>Some conclusions so far – non-convex functions get much bigger errors (but this is to be expected, more local minima to get stuck in)</a:t>
            </a:r>
          </a:p>
          <a:p>
            <a:pPr marL="171450" indent="-171450">
              <a:buFontTx/>
              <a:buChar char="-"/>
            </a:pPr>
            <a:r>
              <a:rPr lang="en-GB" dirty="0"/>
              <a:t>Sparse GP good for when initially given lots of data points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Obtaining data points is probably  most time consuming part – apply multi-fidelity </a:t>
            </a:r>
            <a:r>
              <a:rPr lang="en-GB" dirty="0" err="1"/>
              <a:t>gp</a:t>
            </a:r>
            <a:r>
              <a:rPr lang="en-GB" dirty="0"/>
              <a:t>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7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FEM, engineering models, hand made models – things are non-linear/intractable can’t just take derivatives (convention)</a:t>
            </a:r>
          </a:p>
          <a:p>
            <a:r>
              <a:rPr lang="en-GB" dirty="0"/>
              <a:t>Data-driven approach instead of just taking derivatives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Scope of project limited to parameter optimisation, which can include all 3 types seen here but the problems would need to be parameterised.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size optimisation easy to see, make variables the radius of each beam in the truss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shape optimisation more difficult, can define continuous variables e.g. lengths and angles of polygons or discrete variables e.g. a finite selection of shapes (star, rectangle, oval etc.)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Topology optimisation (material layout within predefined space) even more difficult to parameterise, no predefined configuration but can probably be done (thickness of each finite element)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1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Finite element model example – 5 years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Jet engine model – can use this technique to find optimal angle/shape of turbine fins, minimising material weight and keeping stresses within some limits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Takes long time to compute – order of an hour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Can’t do trial and error - can we take data driven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explanation of Gaussian Process – like a gaussian distribution but for functions</a:t>
            </a:r>
          </a:p>
          <a:p>
            <a:r>
              <a:rPr lang="en-GB" dirty="0"/>
              <a:t>Mean function pretty self explanatory </a:t>
            </a:r>
          </a:p>
          <a:p>
            <a:r>
              <a:rPr lang="en-GB" dirty="0"/>
              <a:t>Covariance function defines covariance between points some distance apart – how form of function and characteristics like </a:t>
            </a:r>
            <a:r>
              <a:rPr lang="en-GB" dirty="0" err="1"/>
              <a:t>wiggiliness</a:t>
            </a:r>
            <a:endParaRPr lang="en-GB" dirty="0"/>
          </a:p>
          <a:p>
            <a:r>
              <a:rPr lang="en-GB" dirty="0"/>
              <a:t>Bayesian optimisation part - Acquisition function balances exploration and exploitation</a:t>
            </a:r>
          </a:p>
          <a:p>
            <a:endParaRPr lang="en-GB" dirty="0"/>
          </a:p>
          <a:p>
            <a:r>
              <a:rPr lang="en-GB" dirty="0"/>
              <a:t>Here only showing 1D – much more complicated in higher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GP optimisation testing that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1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 of acquisition function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Posterior of the Gaussian process</a:t>
            </a:r>
          </a:p>
          <a:p>
            <a:r>
              <a:rPr lang="en-GB" dirty="0"/>
              <a:t>calculating each point takes very long time when FEM models complex and large</a:t>
            </a:r>
          </a:p>
          <a:p>
            <a:r>
              <a:rPr lang="en-GB" dirty="0"/>
              <a:t>Sparse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Can </a:t>
            </a:r>
            <a:r>
              <a:rPr lang="en-US" sz="1200" dirty="0" err="1"/>
              <a:t>optimise</a:t>
            </a:r>
            <a:r>
              <a:rPr lang="en-US" sz="1200" dirty="0"/>
              <a:t> for where these pseudo-data are to get best approximate posterior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Multi-fidelity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Low fidelity GP model, related high fidelity GP model, combine training – joint GP distributions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Estimate structure with beams, coarser FEM meshes etc. to do faster calcs</a:t>
            </a:r>
          </a:p>
          <a:p>
            <a:endParaRPr lang="en-GB" dirty="0"/>
          </a:p>
          <a:p>
            <a:r>
              <a:rPr lang="en-GB" dirty="0"/>
              <a:t>Different approaches to handle high-dimensional space, large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6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Sparse 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7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1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3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CA30-8F9C-5C44-B8C9-9A98D08A952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erm.brown.edu/materials/Abstracts/tw-17-4/Gaussian_processes-_A_hands-on_tutorial_%5d_Paris_Perdikaris,_Massachusetts_Institute_of_Technology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three-categories-of-structural-optimisation-a-sizing-optimisation-of-a-truss_fig22_2674510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tchcfd.com/view-project/319-Jet-Engine-Me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Online-Sparse-Gaussian-Process-Training-with-Input-Bijl-Sch%C3%B6n/9002d0e8ea7324bc17c4acada223ebae809d332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9BA-A8A8-C142-9EDD-461F8611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Structural </a:t>
            </a:r>
            <a:r>
              <a:rPr lang="en-GB" sz="5000"/>
              <a:t>Optimisation</a:t>
            </a:r>
            <a:r>
              <a:rPr lang="en-US" sz="5000"/>
              <a:t> </a:t>
            </a:r>
            <a:r>
              <a:rPr lang="en-GB" sz="5000"/>
              <a:t>Using</a:t>
            </a:r>
            <a:r>
              <a:rPr lang="en-US" sz="5000"/>
              <a:t> Statistical Inference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416A-FCAC-6E44-B9CA-49E9483B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Zoe 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line 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501EB8F-B88A-BF4B-BEF9-A1AE2E490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3"/>
          <a:stretch/>
        </p:blipFill>
        <p:spPr>
          <a:xfrm>
            <a:off x="1363131" y="873252"/>
            <a:ext cx="9465738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5342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7DBB5A-5153-0349-90E9-FC823E0E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39044-B002-FD4B-B9F2-34C1CDC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basic Bayesian </a:t>
            </a:r>
            <a:r>
              <a:rPr lang="en-GB" dirty="0"/>
              <a:t>Optimisation</a:t>
            </a:r>
            <a:r>
              <a:rPr lang="en-US" dirty="0"/>
              <a:t> using Gaussian Process models</a:t>
            </a:r>
          </a:p>
          <a:p>
            <a:pPr lvl="1"/>
            <a:r>
              <a:rPr lang="en-US" dirty="0"/>
              <a:t>Progressed</a:t>
            </a:r>
          </a:p>
          <a:p>
            <a:pPr lvl="1"/>
            <a:r>
              <a:rPr lang="en-US" dirty="0"/>
              <a:t>Coded in Python using </a:t>
            </a:r>
            <a:r>
              <a:rPr lang="en-US" dirty="0" err="1"/>
              <a:t>GPyOpt</a:t>
            </a:r>
            <a:r>
              <a:rPr lang="en-US" dirty="0"/>
              <a:t> library basic functionality and low and high dimensional functions with known optimums</a:t>
            </a:r>
          </a:p>
          <a:p>
            <a:r>
              <a:rPr lang="en-US" dirty="0"/>
              <a:t>Find bottlenecks in the </a:t>
            </a:r>
            <a:r>
              <a:rPr lang="en-GB" dirty="0"/>
              <a:t>optimisation</a:t>
            </a:r>
            <a:r>
              <a:rPr lang="en-US" dirty="0"/>
              <a:t> process and explore how these can be reduced</a:t>
            </a:r>
          </a:p>
          <a:p>
            <a:pPr lvl="1"/>
            <a:r>
              <a:rPr lang="en-US" dirty="0"/>
              <a:t>Sparse GP progressed, multi-fidelity GP progressing</a:t>
            </a:r>
          </a:p>
          <a:p>
            <a:r>
              <a:rPr lang="en-US" dirty="0"/>
              <a:t>Apply GP model </a:t>
            </a:r>
            <a:r>
              <a:rPr lang="en-US" dirty="0" err="1"/>
              <a:t>optimisation</a:t>
            </a:r>
            <a:r>
              <a:rPr lang="en-US" dirty="0"/>
              <a:t> on simple structural problems – connect GP and FEM of beams and cantilevers</a:t>
            </a:r>
          </a:p>
          <a:p>
            <a:pPr lvl="1"/>
            <a:r>
              <a:rPr lang="en-US" dirty="0"/>
              <a:t>Progressing</a:t>
            </a:r>
          </a:p>
          <a:p>
            <a:r>
              <a:rPr lang="en-US" dirty="0"/>
              <a:t>Next term: Application on more complex structural problems</a:t>
            </a:r>
          </a:p>
        </p:txBody>
      </p:sp>
    </p:spTree>
    <p:extLst>
      <p:ext uri="{BB962C8B-B14F-4D97-AF65-F5344CB8AC3E}">
        <p14:creationId xmlns:p14="http://schemas.microsoft.com/office/powerpoint/2010/main" val="14483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3E79-73DB-034C-A9FF-F20DE865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Structural</a:t>
            </a:r>
            <a:r>
              <a:rPr lang="en-US"/>
              <a:t> </a:t>
            </a:r>
            <a:r>
              <a:rPr lang="en-GB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C92-FF31-404D-A76C-99910CB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2628900"/>
            <a:ext cx="10548541" cy="3589785"/>
          </a:xfrm>
        </p:spPr>
        <p:txBody>
          <a:bodyPr>
            <a:normAutofit lnSpcReduction="10000"/>
          </a:bodyPr>
          <a:lstStyle/>
          <a:p>
            <a:r>
              <a:rPr lang="en-GB" sz="2400" b="1" dirty="0"/>
              <a:t>Save material and cost in building final product</a:t>
            </a:r>
            <a:endParaRPr lang="en-GB" sz="2400" dirty="0"/>
          </a:p>
          <a:p>
            <a:r>
              <a:rPr lang="en-GB" sz="2400" dirty="0"/>
              <a:t>Structural optimization can be seen as a (constrained) multi-variate minimisation of a “black-box” function</a:t>
            </a:r>
          </a:p>
          <a:p>
            <a:r>
              <a:rPr lang="en-GB" sz="2400" dirty="0"/>
              <a:t>Behaviour of a structure can be modelled using Finite Element Models</a:t>
            </a:r>
          </a:p>
          <a:p>
            <a:r>
              <a:rPr lang="en-GB" sz="2400" dirty="0"/>
              <a:t>Imperfect models (and prototypes) mean data is noisy</a:t>
            </a:r>
          </a:p>
          <a:p>
            <a:r>
              <a:rPr lang="en-GB" sz="2400" dirty="0"/>
              <a:t>Take noisy data points, estimate overall distribution and find the minimum point</a:t>
            </a:r>
          </a:p>
          <a:p>
            <a:r>
              <a:rPr lang="en-GB" sz="2400" dirty="0"/>
              <a:t>Is there a data driven approach?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28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CB5EC87-7778-8646-A3A1-A789E0DA9A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718434"/>
            <a:ext cx="10451592" cy="4180638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CBD0D-A0F7-5645-9178-A7F3951AA817}"/>
              </a:ext>
            </a:extLst>
          </p:cNvPr>
          <p:cNvSpPr txBox="1"/>
          <p:nvPr/>
        </p:nvSpPr>
        <p:spPr>
          <a:xfrm>
            <a:off x="1648691" y="5216236"/>
            <a:ext cx="88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 optimisation – vary radii of members in truss</a:t>
            </a:r>
          </a:p>
          <a:p>
            <a:r>
              <a:rPr lang="en-GB" dirty="0"/>
              <a:t>Shape optimisation – vary lengths/angles of polygons or shape type</a:t>
            </a:r>
          </a:p>
          <a:p>
            <a:r>
              <a:rPr lang="en-GB" dirty="0"/>
              <a:t>Topology optimisation – vary layout of material in predefined space</a:t>
            </a:r>
          </a:p>
        </p:txBody>
      </p:sp>
    </p:spTree>
    <p:extLst>
      <p:ext uri="{BB962C8B-B14F-4D97-AF65-F5344CB8AC3E}">
        <p14:creationId xmlns:p14="http://schemas.microsoft.com/office/powerpoint/2010/main" val="24300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t Engine Mesh">
            <a:hlinkClick r:id="rId3"/>
            <a:extLst>
              <a:ext uri="{FF2B5EF4-FFF2-40B4-BE49-F238E27FC236}">
                <a16:creationId xmlns:a16="http://schemas.microsoft.com/office/drawing/2014/main" id="{35A746A5-A355-874C-B27C-E7287F01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967" y="873252"/>
            <a:ext cx="9336065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37E-E990-D54E-9875-01CC578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521-9A87-284E-87B0-7B32DC9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66372"/>
            <a:ext cx="4506686" cy="3854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Multivariate Gaussian distribution with infinitely many variables – models functions</a:t>
            </a:r>
          </a:p>
          <a:p>
            <a:r>
              <a:rPr lang="en-US" sz="2400" dirty="0"/>
              <a:t>Defined by a mean function and a covariance function</a:t>
            </a:r>
          </a:p>
          <a:p>
            <a:r>
              <a:rPr lang="en-US" sz="2400" dirty="0"/>
              <a:t>Bayesian – p(</a:t>
            </a:r>
            <a:r>
              <a:rPr lang="en-US" sz="2400" dirty="0" err="1"/>
              <a:t>y|x</a:t>
            </a:r>
            <a:r>
              <a:rPr lang="en-US" sz="2400" dirty="0"/>
              <a:t>)=p(</a:t>
            </a:r>
            <a:r>
              <a:rPr lang="en-US" sz="2400" dirty="0" err="1"/>
              <a:t>x|y</a:t>
            </a:r>
            <a:r>
              <a:rPr lang="en-US" sz="2400" dirty="0"/>
              <a:t>)p(y)/p(x)</a:t>
            </a:r>
          </a:p>
          <a:p>
            <a:r>
              <a:rPr lang="en-US" sz="2400" dirty="0"/>
              <a:t>Incorporate acquisition functions to efficiently find new data points of interest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from 4F13 Posterior Gaussian Process notes by Carl Edward Rasmussen">
            <a:extLst>
              <a:ext uri="{FF2B5EF4-FFF2-40B4-BE49-F238E27FC236}">
                <a16:creationId xmlns:a16="http://schemas.microsoft.com/office/drawing/2014/main" id="{DB2DA71B-5D15-EB40-A372-D92C453C02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43" y="1352486"/>
            <a:ext cx="5548188" cy="4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A3D4DB4-871A-0644-95F6-730E7E1EB8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3982" y="873252"/>
            <a:ext cx="7124035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6504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yesian Hyperparameter Optimization | by Matti Karppanen | Towards Data  Science">
            <a:extLst>
              <a:ext uri="{FF2B5EF4-FFF2-40B4-BE49-F238E27FC236}">
                <a16:creationId xmlns:a16="http://schemas.microsoft.com/office/drawing/2014/main" id="{FE3A1547-1BF6-0645-8DC3-5A059297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9707" y="873252"/>
            <a:ext cx="7572586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6825-3B62-3E4B-8B2E-4AC0DA3FB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Difficulties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82908-472E-514C-806A-38281CE2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Gaussian Process posterior (and predictive distribution) has a term which requires calculating [K(</a:t>
            </a:r>
            <a:r>
              <a:rPr lang="en-US" dirty="0" err="1"/>
              <a:t>x,x</a:t>
            </a:r>
            <a:r>
              <a:rPr lang="en-US" dirty="0"/>
              <a:t>)+</a:t>
            </a:r>
            <a:r>
              <a:rPr lang="en-US" dirty="0" err="1"/>
              <a:t>σ</a:t>
            </a:r>
            <a:r>
              <a:rPr lang="en-US" baseline="-25000" dirty="0" err="1"/>
              <a:t>noise</a:t>
            </a:r>
            <a:r>
              <a:rPr lang="en-US" dirty="0"/>
              <a:t> I]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calculation</a:t>
            </a:r>
          </a:p>
          <a:p>
            <a:pPr lvl="1"/>
            <a:r>
              <a:rPr lang="en-US" dirty="0" err="1"/>
              <a:t>Optimisation</a:t>
            </a:r>
            <a:r>
              <a:rPr lang="en-US" dirty="0"/>
              <a:t> takes long time if lots of high dim data points</a:t>
            </a:r>
          </a:p>
          <a:p>
            <a:r>
              <a:rPr lang="en-US" dirty="0"/>
              <a:t>FEM models can take very long to run, difficult to get lots/enough data points to fit GP</a:t>
            </a:r>
          </a:p>
          <a:p>
            <a:pPr marL="0" indent="0">
              <a:buNone/>
            </a:pPr>
            <a:endParaRPr lang="en-US" dirty="0"/>
          </a:p>
          <a:p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B022F-E9AE-4B49-86B8-C909789D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1A27EB-612F-1A47-AFEA-9BCACBDB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199"/>
            <a:ext cx="4754880" cy="3640975"/>
          </a:xfrm>
        </p:spPr>
        <p:txBody>
          <a:bodyPr>
            <a:noAutofit/>
          </a:bodyPr>
          <a:lstStyle/>
          <a:p>
            <a:r>
              <a:rPr lang="en-US" dirty="0"/>
              <a:t>Sparse GP</a:t>
            </a:r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 large dataset with a smaller number of pseudo-data</a:t>
            </a:r>
          </a:p>
          <a:p>
            <a:pPr lvl="1"/>
            <a:r>
              <a:rPr lang="en-US" sz="2000" dirty="0"/>
              <a:t>Reduce complexity to O(N</a:t>
            </a:r>
            <a:r>
              <a:rPr lang="en-US" sz="2000" baseline="30000" dirty="0"/>
              <a:t>2</a:t>
            </a:r>
            <a:r>
              <a:rPr lang="en-US" sz="2000" dirty="0"/>
              <a:t>M)</a:t>
            </a:r>
          </a:p>
          <a:p>
            <a:r>
              <a:rPr lang="en-US" dirty="0"/>
              <a:t>Multi-fidelity GP</a:t>
            </a:r>
          </a:p>
          <a:p>
            <a:pPr lvl="1"/>
            <a:r>
              <a:rPr lang="en-US" dirty="0"/>
              <a:t>Take many samples from cheap to evaluate f</a:t>
            </a:r>
            <a:r>
              <a:rPr lang="en-US" baseline="-25000" dirty="0"/>
              <a:t>1</a:t>
            </a:r>
            <a:r>
              <a:rPr lang="en-US" dirty="0"/>
              <a:t>(x) and few samples from expensive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Combined training and prediction to get better estimation of high-fidelity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FC240-EBD0-2644-8BF3-9B542880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</a:t>
            </a:r>
            <a:r>
              <a:rPr lang="en-US" dirty="0"/>
              <a:t> the </a:t>
            </a:r>
            <a:r>
              <a:rPr lang="en-GB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16049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Online Sparse Gaussian Process Training with Input Noise | Semantic  Scholar">
            <a:hlinkClick r:id="rId3"/>
            <a:extLst>
              <a:ext uri="{FF2B5EF4-FFF2-40B4-BE49-F238E27FC236}">
                <a16:creationId xmlns:a16="http://schemas.microsoft.com/office/drawing/2014/main" id="{CC18E571-DA11-2940-B9B8-9DBFABAB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443197"/>
            <a:ext cx="10451592" cy="3971605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184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866</Words>
  <Application>Microsoft Macintosh PowerPoint</Application>
  <PresentationFormat>Widescreen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Structural Optimisation Using Statistical Inference Techniques</vt:lpstr>
      <vt:lpstr>Structural Optimisation</vt:lpstr>
      <vt:lpstr>PowerPoint Presentation</vt:lpstr>
      <vt:lpstr>PowerPoint Presentation</vt:lpstr>
      <vt:lpstr>Gaussian Processes</vt:lpstr>
      <vt:lpstr>PowerPoint Presentation</vt:lpstr>
      <vt:lpstr>PowerPoint Presentation</vt:lpstr>
      <vt:lpstr>improving the Optimisation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Optimisation Using Statistical Inference Techniques</dc:title>
  <dc:creator>Zoe Tan</dc:creator>
  <cp:lastModifiedBy>Zoe Tan</cp:lastModifiedBy>
  <cp:revision>4</cp:revision>
  <dcterms:created xsi:type="dcterms:W3CDTF">2020-11-25T17:19:21Z</dcterms:created>
  <dcterms:modified xsi:type="dcterms:W3CDTF">2020-11-26T14:17:57Z</dcterms:modified>
</cp:coreProperties>
</file>