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3" r:id="rId2"/>
    <p:sldId id="394" r:id="rId3"/>
    <p:sldId id="395" r:id="rId4"/>
    <p:sldId id="396" r:id="rId5"/>
    <p:sldId id="398" r:id="rId6"/>
    <p:sldId id="399" r:id="rId7"/>
    <p:sldId id="397" r:id="rId8"/>
    <p:sldId id="409" r:id="rId9"/>
    <p:sldId id="410" r:id="rId10"/>
    <p:sldId id="400" r:id="rId11"/>
    <p:sldId id="405" r:id="rId12"/>
    <p:sldId id="402" r:id="rId13"/>
    <p:sldId id="403" r:id="rId14"/>
    <p:sldId id="401" r:id="rId15"/>
    <p:sldId id="404" r:id="rId16"/>
    <p:sldId id="408" r:id="rId17"/>
    <p:sldId id="411" r:id="rId18"/>
    <p:sldId id="259" r:id="rId19"/>
    <p:sldId id="256" r:id="rId20"/>
    <p:sldId id="260" r:id="rId21"/>
    <p:sldId id="406" r:id="rId22"/>
    <p:sldId id="40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0099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tk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A5-4A0B-9209-D250554A00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A5-4A0B-9209-D250554A00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A5-4A0B-9209-D250554A00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A5-4A0B-9209-D250554A00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A5-4A0B-9209-D250554A00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5-4A0B-9209-D250554A0052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altLang="zh-CN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defRPr>
                    </a:pPr>
                    <a:fld id="{215006D3-FCD8-4D44-B7B5-C3C25EF6254C}" type="CELLRANGE">
                      <a:rPr lang="zh-CN" altLang="en-US"/>
                      <a:pPr algn="ctr" rtl="0">
                        <a:defRPr lang="en-US" altLang="zh-CN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[CELLRANGE]</a:t>
                    </a:fld>
                    <a:r>
                      <a:rPr lang="en-US" altLang="zh-CN" baseline="0"/>
                      <a:t>, </a:t>
                    </a:r>
                    <a:fld id="{EEF991AF-CB48-4503-A5CF-4FD0FB68DDF3}" type="VALUE">
                      <a:rPr lang="en-US" altLang="zh-CN" baseline="0"/>
                      <a:pPr algn="ctr" rtl="0">
                        <a:defRPr lang="en-US" altLang="zh-CN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[值]</a:t>
                    </a:fld>
                    <a:endParaRPr lang="en-US" altLang="zh-CN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zh-CN" sz="1600" b="0" i="0" u="none" strike="noStrike" kern="1200" baseline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AA5-4A0B-9209-D250554A005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altLang="zh-CN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defRPr>
                    </a:pPr>
                    <a:fld id="{43EFDC72-91CF-4A99-B9DF-8E171EC546C5}" type="CELLRANGE">
                      <a:rPr lang="zh-CN" altLang="en-US"/>
                      <a:pPr algn="ctr" rtl="0">
                        <a:defRPr lang="en-US" altLang="zh-CN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[CELLRANGE]</a:t>
                    </a:fld>
                    <a:r>
                      <a:rPr lang="en-US" altLang="zh-CN" baseline="0"/>
                      <a:t>, </a:t>
                    </a:r>
                    <a:fld id="{5C4F5B3F-3E6D-493E-BB60-82D51B9B6E71}" type="VALUE">
                      <a:rPr lang="en-US" altLang="zh-CN" baseline="0"/>
                      <a:pPr algn="ctr" rtl="0">
                        <a:defRPr lang="en-US" altLang="zh-CN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[值]</a:t>
                    </a:fld>
                    <a:endParaRPr lang="en-US" altLang="zh-CN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zh-CN" sz="1600" b="0" i="0" u="none" strike="noStrike" kern="1200" baseline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AA5-4A0B-9209-D250554A0052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altLang="zh-CN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defRPr>
                    </a:pPr>
                    <a:fld id="{3DFDBDED-844C-4ACF-85A8-7EDC781CDEFC}" type="CELLRANGE">
                      <a:rPr lang="zh-CN" altLang="en-US"/>
                      <a:pPr algn="ctr" rtl="0">
                        <a:defRPr lang="en-US" altLang="zh-CN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[CELLRANGE]</a:t>
                    </a:fld>
                    <a:r>
                      <a:rPr lang="en-US" altLang="zh-CN" baseline="0"/>
                      <a:t>, </a:t>
                    </a:r>
                    <a:fld id="{A6211A7F-991E-4846-A313-D2ACA09E7931}" type="VALUE">
                      <a:rPr lang="en-US" altLang="zh-CN" baseline="0"/>
                      <a:pPr algn="ctr" rtl="0">
                        <a:defRPr lang="en-US" altLang="zh-CN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[值]</a:t>
                    </a:fld>
                    <a:endParaRPr lang="en-US" altLang="zh-CN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zh-CN" sz="1600" b="0" i="0" u="none" strike="noStrike" kern="1200" baseline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AA5-4A0B-9209-D250554A0052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altLang="zh-CN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defRPr>
                    </a:pPr>
                    <a:fld id="{83CD0F33-8AF1-4D3C-AB80-7B40269006AC}" type="CELLRANGE">
                      <a:rPr lang="zh-CN" altLang="en-US"/>
                      <a:pPr algn="ctr" rtl="0">
                        <a:defRPr lang="en-US" altLang="zh-CN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[CELLRANGE]</a:t>
                    </a:fld>
                    <a:r>
                      <a:rPr lang="en-US" altLang="zh-CN" baseline="0"/>
                      <a:t>, </a:t>
                    </a:r>
                    <a:fld id="{83A4B5C4-B4A6-491E-9B2D-29A7322CC451}" type="VALUE">
                      <a:rPr lang="en-US" altLang="zh-CN" baseline="0"/>
                      <a:pPr algn="ctr" rtl="0">
                        <a:defRPr lang="en-US" altLang="zh-CN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[值]</a:t>
                    </a:fld>
                    <a:endParaRPr lang="en-US" altLang="zh-CN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zh-CN" sz="1600" b="0" i="0" u="none" strike="noStrike" kern="1200" baseline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AA5-4A0B-9209-D250554A0052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zh-CN" altLang="en-US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defRPr>
                    </a:pPr>
                    <a:fld id="{87E41E6F-791A-4BCE-94C4-213AA8D56AB6}" type="CELLRANGE">
                      <a:rPr lang="zh-CN" altLang="en-US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rPr>
                      <a:pPr algn="ctr" rtl="0">
                        <a:defRPr lang="zh-CN" altLang="en-US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[CELLRANGE]</a:t>
                    </a:fld>
                    <a:r>
                      <a:rPr lang="en-US" altLang="zh-CN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rPr>
                      <a:t>, </a:t>
                    </a:r>
                    <a:fld id="{2980851C-C843-4256-81BF-C276B7C4CDFA}" type="VALUE">
                      <a:rPr lang="en-US" altLang="zh-CN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rPr>
                      <a:pPr algn="ctr" rtl="0">
                        <a:defRPr lang="zh-CN" altLang="en-US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[值]</a:t>
                    </a:fld>
                    <a:endParaRPr lang="en-US" altLang="zh-CN" sz="1600" b="0" i="0" u="none" strike="noStrike" kern="1200" baseline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lt"/>
                      <a:ea typeface="微软雅黑" panose="020B0503020204020204" pitchFamily="34" charset="-122"/>
                      <a:cs typeface="+mn-cs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zh-CN" altLang="en-US" sz="1600" b="0" i="0" u="none" strike="noStrike" kern="1200" baseline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AA5-4A0B-9209-D250554A0052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zh-CN" altLang="en-US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defRPr>
                    </a:pPr>
                    <a:fld id="{794D899C-3237-4ED9-8AD1-C9AFE9AF8EA4}" type="CELLRANGE">
                      <a:rPr lang="zh-CN" altLang="en-US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rPr>
                      <a:pPr algn="ctr" rtl="0">
                        <a:defRPr lang="zh-CN" altLang="en-US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[CELLRANGE]</a:t>
                    </a:fld>
                    <a:r>
                      <a:rPr lang="en-US" altLang="zh-CN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rPr>
                      <a:t>, </a:t>
                    </a:r>
                    <a:fld id="{024A6C6C-B992-4BDD-B1A4-194EC08E1BD9}" type="VALUE">
                      <a:rPr lang="en-US" altLang="zh-CN" sz="16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rPr>
                      <a:pPr algn="ctr" rtl="0">
                        <a:defRPr lang="zh-CN" altLang="en-US" sz="1600"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a typeface="微软雅黑" panose="020B0503020204020204" pitchFamily="34" charset="-122"/>
                        </a:defRPr>
                      </a:pPr>
                      <a:t>[值]</a:t>
                    </a:fld>
                    <a:endParaRPr lang="en-US" altLang="zh-CN" sz="1600" b="0" i="0" u="none" strike="noStrike" kern="1200" baseline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lt"/>
                      <a:ea typeface="微软雅黑" panose="020B0503020204020204" pitchFamily="34" charset="-122"/>
                      <a:cs typeface="+mn-cs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zh-CN" altLang="en-US" sz="1600" b="0" i="0" u="none" strike="noStrike" kern="1200" baseline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AA5-4A0B-9209-D250554A0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Sheet1!$A$1:$A$6</c:f>
              <c:strCache>
                <c:ptCount val="6"/>
                <c:pt idx="0">
                  <c:v>数据分析师</c:v>
                </c:pt>
                <c:pt idx="1">
                  <c:v>算法工程师</c:v>
                </c:pt>
                <c:pt idx="2">
                  <c:v>银行</c:v>
                </c:pt>
                <c:pt idx="3">
                  <c:v>公务员+选调</c:v>
                </c:pt>
                <c:pt idx="4">
                  <c:v>开发</c:v>
                </c:pt>
                <c:pt idx="5">
                  <c:v>博士</c:v>
                </c:pt>
              </c:strCache>
            </c:strRef>
          </c:cat>
          <c:val>
            <c:numRef>
              <c:f>Sheet1!$B$1:$B$6</c:f>
              <c:numCache>
                <c:formatCode>0.00%</c:formatCode>
                <c:ptCount val="6"/>
                <c:pt idx="0">
                  <c:v>0.33333333333333331</c:v>
                </c:pt>
                <c:pt idx="1">
                  <c:v>0.125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4.1666666666666664E-2</c:v>
                </c:pt>
                <c:pt idx="5">
                  <c:v>0.16666666666666666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Sheet1!$A$1:$A$6</c15:f>
                <c15:dlblRangeCache>
                  <c:ptCount val="6"/>
                  <c:pt idx="0">
                    <c:v>数据分析师</c:v>
                  </c:pt>
                  <c:pt idx="1">
                    <c:v>算法工程师</c:v>
                  </c:pt>
                  <c:pt idx="2">
                    <c:v>银行</c:v>
                  </c:pt>
                  <c:pt idx="3">
                    <c:v>公务员+选调</c:v>
                  </c:pt>
                  <c:pt idx="4">
                    <c:v>开发</c:v>
                  </c:pt>
                  <c:pt idx="5">
                    <c:v>博士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6AA5-4A0B-9209-D250554A005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5059E-1A1D-4EBD-84C8-3748470A945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5608-7814-41C5-AAB9-89353EFCD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7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5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7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3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1A8DA-60B1-4E9F-8CD2-D7F4EF4C5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88313-F084-4F57-AB2A-1CF56DECB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9FF6AB-DA7F-4E25-B75A-8C56589AA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59DB0-51A8-4A62-B0FC-7BDA5131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0A1BF-A101-4129-8439-21E9D36F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A27F2-8E64-4DB2-A2A6-4C17C52E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6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06160-4C5A-4ED4-B240-1DF19F5E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0068D-F70C-4AD8-A761-7B9C030C5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E9C3A-37EC-47E6-BA5C-483CA942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85951-5596-4218-9F73-768F14E1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ECAEB-AE11-4553-8AB3-794EEE7A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B39AA1-CCB3-41E0-A91E-08D5AD34E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0DA5F-4D0C-45A8-9086-6B8DA03B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A7612-5E54-4D99-8493-CCD87C03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88BE5-7F23-455A-BE95-95249A4F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CAA92-CB78-4FAB-8B95-41F2B4A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4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2B519-D89F-4A7C-A512-A35B4D9D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3E223-3697-41C6-B009-CF4431B3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8A535-3D71-4C0B-BC75-5D66293C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FB0BE-4E81-4CB8-84D4-18323729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D7A18-92CF-461D-904F-10D6EF20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5F6D7-FF86-47FF-8628-E7018749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CB2C5-4C7B-4411-9AEB-EDC03408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31967-F085-434B-8718-36FB5B21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8AAAE-9617-4952-902C-5B40C4F8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198D3-7065-4278-92FF-F739C08C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9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A949F-A1A8-4EFD-8DC2-8D373E97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D4754-F7AA-46BF-BD3D-675E75593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6C1879-21B8-4E8D-ABC1-3CC28A25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6963A-0EBE-48B5-8131-43B04420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6B473-00B7-48F0-90B2-7480DC21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EEC23-2444-44D8-99FC-4ADD74CA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BCCD2-7F3A-4340-A8F4-E1D03D51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AE87B-FA12-405E-952A-EA92BFE88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BE85D-AD57-4943-BE93-42C98C0E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233F26-195B-49C0-BA32-6E7028450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F8DA8-BA0C-49DA-B91A-98BB5D1A0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067588-C68B-478D-B333-5259B405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399A47-836E-4205-81E8-559BB1FF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41F83F-FFE6-4A6A-A6BE-963115B3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BA563-91C0-47BD-B164-F47BDF6B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3CA32-EBAB-4E57-80F0-88951951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BDF1B9-B816-4FAD-8172-D9CE2FC1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3D8E05-ABCC-42B0-891C-4FB95057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7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0BBE2-0CE6-497F-B5F6-3AD92941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4402B-DA2E-490B-876B-DAD24CC7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7826B-D8F8-47BE-B518-C74DBE8E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5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9A1DF-7EFF-4E64-A111-082D597F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6DCEA-E983-4910-A4AB-27B46675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20A68-C390-4428-A0DA-8942C496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EC00E5-7E78-4197-A5F2-F8BEF0BA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05D48-6C45-49C4-93FD-94D66533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4344E-AE17-442C-ABF1-AF76794D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0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8AF93-54A1-4CC1-8770-38CED535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1431F9-A156-4CB3-8228-298DE7A0D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24D81-7A7C-4DCF-9848-0A9258A9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5B4A6-77A6-4ED3-BDB8-2782C1AD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B740A-D2EB-4A43-86DC-314492D7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95216-DCA0-46E2-9326-4837245D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5CB71E-CCE5-400F-844B-7A4F0E7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8CA5B-2E2B-4C42-B376-CC41959A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F149A-BE79-4044-A469-1A87C43D8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4AEC-66FE-4F42-8321-8DA12D5D60A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35FC2-0CC9-4DAF-B281-37093F4D1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DC2DA-8973-42A4-A71C-EA2E4ABA7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AB3F-CF2E-4D78-A91C-853F478BD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ingrecommenders.wordpress.com/2015/11/18/overview-of-recommender-algorithms-part-2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zy-fang/Recomm/" TargetMode="External"/><Relationship Id="rId5" Type="http://schemas.openxmlformats.org/officeDocument/2006/relationships/hyperlink" Target="https://zhuanlan.zhihu.com/p/54497063" TargetMode="External"/><Relationship Id="rId4" Type="http://schemas.openxmlformats.org/officeDocument/2006/relationships/hyperlink" Target="https://zhuanlan.zhihu.com/p/10001968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" y="692359"/>
            <a:ext cx="12188825" cy="2386978"/>
          </a:xfrm>
        </p:spPr>
        <p:txBody>
          <a:bodyPr>
            <a:normAutofit/>
          </a:bodyPr>
          <a:lstStyle/>
          <a:p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推荐系统综述：初识推荐系统</a:t>
            </a:r>
            <a:endParaRPr lang="zh-CN" altLang="en-US" sz="4000" dirty="0" err="1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2086377" y="3022444"/>
            <a:ext cx="793338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83BA-319A-4A0F-B168-E853F433D264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875" y="1"/>
            <a:ext cx="1971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副标题 4">
            <a:extLst>
              <a:ext uri="{FF2B5EF4-FFF2-40B4-BE49-F238E27FC236}">
                <a16:creationId xmlns:a16="http://schemas.microsoft.com/office/drawing/2014/main" id="{D6AA71A2-D767-4328-8122-B9343DC8F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推荐系统两个阶段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525F2E-57A5-4FEB-89DB-2C860C82F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7" b="13352"/>
          <a:stretch/>
        </p:blipFill>
        <p:spPr bwMode="auto">
          <a:xfrm>
            <a:off x="285751" y="1265920"/>
            <a:ext cx="10729912" cy="496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1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F48678-3C98-41AA-AC22-C62B74C09295}"/>
              </a:ext>
            </a:extLst>
          </p:cNvPr>
          <p:cNvSpPr/>
          <p:nvPr/>
        </p:nvSpPr>
        <p:spPr>
          <a:xfrm>
            <a:off x="1771650" y="1700213"/>
            <a:ext cx="3028950" cy="428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召回</a:t>
            </a:r>
            <a:r>
              <a:rPr lang="en-US" altLang="zh-CN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&amp;</a:t>
            </a: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排序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CC606F-7247-4321-9E3F-6B867F6FE37F}"/>
              </a:ext>
            </a:extLst>
          </p:cNvPr>
          <p:cNvSpPr/>
          <p:nvPr/>
        </p:nvSpPr>
        <p:spPr>
          <a:xfrm>
            <a:off x="2071689" y="1914526"/>
            <a:ext cx="2371724" cy="5572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协同过滤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7E8E32A-8D35-4795-BFF5-011A449385D5}"/>
              </a:ext>
            </a:extLst>
          </p:cNvPr>
          <p:cNvSpPr/>
          <p:nvPr/>
        </p:nvSpPr>
        <p:spPr>
          <a:xfrm>
            <a:off x="2057401" y="2667001"/>
            <a:ext cx="2386011" cy="5572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新热召回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C3F6C0B-7499-4DF8-9738-FE3E997F9A79}"/>
              </a:ext>
            </a:extLst>
          </p:cNvPr>
          <p:cNvSpPr/>
          <p:nvPr/>
        </p:nvSpPr>
        <p:spPr>
          <a:xfrm>
            <a:off x="2071688" y="3495676"/>
            <a:ext cx="2343150" cy="5572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兴趣标签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BFB333-27BF-4128-AC20-591802D585B7}"/>
              </a:ext>
            </a:extLst>
          </p:cNvPr>
          <p:cNvSpPr/>
          <p:nvPr/>
        </p:nvSpPr>
        <p:spPr>
          <a:xfrm>
            <a:off x="2043113" y="4324351"/>
            <a:ext cx="2328863" cy="5572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Youtube</a:t>
            </a:r>
            <a:endParaRPr lang="zh-CN" altLang="en-US" sz="2000">
              <a:solidFill>
                <a:srgbClr val="2C2C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35752BA-797C-4DCF-BE6A-237638A241C5}"/>
              </a:ext>
            </a:extLst>
          </p:cNvPr>
          <p:cNvSpPr/>
          <p:nvPr/>
        </p:nvSpPr>
        <p:spPr>
          <a:xfrm>
            <a:off x="2028826" y="5181601"/>
            <a:ext cx="2328862" cy="5572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地域召回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EEC7EE-AB3F-49F7-ADC0-620230EC7D5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43413" y="2193132"/>
            <a:ext cx="225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6EEB79-884D-4F07-A53B-68EE6DAE9665}"/>
              </a:ext>
            </a:extLst>
          </p:cNvPr>
          <p:cNvSpPr txBox="1"/>
          <p:nvPr/>
        </p:nvSpPr>
        <p:spPr>
          <a:xfrm>
            <a:off x="5157788" y="1828799"/>
            <a:ext cx="9572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Top K1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618503-AB3A-4FD7-9F2F-E9B2D08D3DE1}"/>
              </a:ext>
            </a:extLst>
          </p:cNvPr>
          <p:cNvCxnSpPr>
            <a:cxnSpLocks/>
          </p:cNvCxnSpPr>
          <p:nvPr/>
        </p:nvCxnSpPr>
        <p:spPr>
          <a:xfrm>
            <a:off x="4438651" y="2974182"/>
            <a:ext cx="225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F5B45B6-6034-4ACE-B180-6167DE4B558F}"/>
              </a:ext>
            </a:extLst>
          </p:cNvPr>
          <p:cNvSpPr txBox="1"/>
          <p:nvPr/>
        </p:nvSpPr>
        <p:spPr>
          <a:xfrm>
            <a:off x="5153026" y="2609849"/>
            <a:ext cx="9572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Top K2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167162-013A-4696-819E-E6180CB1BA8B}"/>
              </a:ext>
            </a:extLst>
          </p:cNvPr>
          <p:cNvCxnSpPr>
            <a:cxnSpLocks/>
          </p:cNvCxnSpPr>
          <p:nvPr/>
        </p:nvCxnSpPr>
        <p:spPr>
          <a:xfrm>
            <a:off x="4410076" y="3788570"/>
            <a:ext cx="225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06FA2D3-1660-41BC-AAC1-C97CAD868518}"/>
              </a:ext>
            </a:extLst>
          </p:cNvPr>
          <p:cNvSpPr txBox="1"/>
          <p:nvPr/>
        </p:nvSpPr>
        <p:spPr>
          <a:xfrm>
            <a:off x="5124451" y="3424237"/>
            <a:ext cx="9572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Top K3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9EF9713-568D-409D-8FC2-5C314F8F764B}"/>
              </a:ext>
            </a:extLst>
          </p:cNvPr>
          <p:cNvCxnSpPr>
            <a:cxnSpLocks/>
          </p:cNvCxnSpPr>
          <p:nvPr/>
        </p:nvCxnSpPr>
        <p:spPr>
          <a:xfrm>
            <a:off x="4367213" y="4602957"/>
            <a:ext cx="225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AB43CE1-00A4-4694-A2B1-CB496E5F49CD}"/>
              </a:ext>
            </a:extLst>
          </p:cNvPr>
          <p:cNvSpPr txBox="1"/>
          <p:nvPr/>
        </p:nvSpPr>
        <p:spPr>
          <a:xfrm>
            <a:off x="5081588" y="4238624"/>
            <a:ext cx="9572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Top K4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C8A776-C813-4F7E-A520-92FE84FAF33E}"/>
              </a:ext>
            </a:extLst>
          </p:cNvPr>
          <p:cNvCxnSpPr>
            <a:cxnSpLocks/>
          </p:cNvCxnSpPr>
          <p:nvPr/>
        </p:nvCxnSpPr>
        <p:spPr>
          <a:xfrm>
            <a:off x="4352926" y="5460207"/>
            <a:ext cx="225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2005A54-B2DF-4439-9E8D-956C5F657FB2}"/>
              </a:ext>
            </a:extLst>
          </p:cNvPr>
          <p:cNvSpPr txBox="1"/>
          <p:nvPr/>
        </p:nvSpPr>
        <p:spPr>
          <a:xfrm>
            <a:off x="5067301" y="5095874"/>
            <a:ext cx="9572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Top K5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80D38D-9373-4704-8475-6FE59A0B9F9F}"/>
              </a:ext>
            </a:extLst>
          </p:cNvPr>
          <p:cNvSpPr/>
          <p:nvPr/>
        </p:nvSpPr>
        <p:spPr>
          <a:xfrm>
            <a:off x="6753225" y="1666875"/>
            <a:ext cx="3028950" cy="428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6E0EF2-5C4F-4724-BB2A-03E77FE15494}"/>
              </a:ext>
            </a:extLst>
          </p:cNvPr>
          <p:cNvSpPr txBox="1"/>
          <p:nvPr/>
        </p:nvSpPr>
        <p:spPr>
          <a:xfrm>
            <a:off x="6186488" y="3340479"/>
            <a:ext cx="410051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排序模型</a:t>
            </a:r>
            <a:endParaRPr lang="en-US" altLang="zh-CN" sz="20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LR/FM/WDL/MMOE</a:t>
            </a:r>
            <a:r>
              <a:rPr lang="zh-CN" altLang="en-US" sz="20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827C2AE-10EB-458A-BCAD-3982895BD31A}"/>
              </a:ext>
            </a:extLst>
          </p:cNvPr>
          <p:cNvSpPr txBox="1"/>
          <p:nvPr/>
        </p:nvSpPr>
        <p:spPr>
          <a:xfrm>
            <a:off x="528639" y="3330861"/>
            <a:ext cx="85725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多路召回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10282C-3DB7-490E-BC22-AEDD8EFE1BEE}"/>
              </a:ext>
            </a:extLst>
          </p:cNvPr>
          <p:cNvSpPr txBox="1"/>
          <p:nvPr/>
        </p:nvSpPr>
        <p:spPr>
          <a:xfrm>
            <a:off x="10129127" y="2983198"/>
            <a:ext cx="186284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多目标排序（时长、点击、互动）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36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57903-FB84-422B-B64D-DE95DD8B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100139"/>
            <a:ext cx="2337288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17FBCF-8761-4445-A6AD-64A0DA15E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899857"/>
            <a:ext cx="6691312" cy="2854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F758FE-E639-44FE-8DEF-9D6BB030A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64" y="3871913"/>
            <a:ext cx="2613087" cy="24574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AAB986-3F5D-4F50-8D5B-8F4F70DF9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3" y="4235216"/>
            <a:ext cx="5835992" cy="23084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D9EAC5-FA09-49D9-A988-5BAEFF968F44}"/>
              </a:ext>
            </a:extLst>
          </p:cNvPr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用户协同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E8B29F-A855-432B-8402-D19E8B2705AB}"/>
              </a:ext>
            </a:extLst>
          </p:cNvPr>
          <p:cNvSpPr txBox="1"/>
          <p:nvPr/>
        </p:nvSpPr>
        <p:spPr>
          <a:xfrm>
            <a:off x="1132765" y="3345148"/>
            <a:ext cx="25962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用户阅读书籍评分矩阵</a:t>
            </a:r>
            <a:endParaRPr lang="en-US" altLang="zh-CN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63394A-4DA4-4CE0-8A54-A6E00406D8AC}"/>
              </a:ext>
            </a:extLst>
          </p:cNvPr>
          <p:cNvSpPr txBox="1"/>
          <p:nvPr/>
        </p:nvSpPr>
        <p:spPr>
          <a:xfrm>
            <a:off x="8486065" y="954373"/>
            <a:ext cx="25962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计算用户间的相似性</a:t>
            </a:r>
            <a:endParaRPr lang="en-US" altLang="zh-CN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0819DD-1DE7-4C43-9DB0-5AA136517115}"/>
              </a:ext>
            </a:extLst>
          </p:cNvPr>
          <p:cNvSpPr txBox="1"/>
          <p:nvPr/>
        </p:nvSpPr>
        <p:spPr>
          <a:xfrm>
            <a:off x="156452" y="1054386"/>
            <a:ext cx="259627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i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AC44FF-D2C1-482C-973C-38F732BD9C97}"/>
              </a:ext>
            </a:extLst>
          </p:cNvPr>
          <p:cNvCxnSpPr>
            <a:endCxn id="7" idx="1"/>
          </p:cNvCxnSpPr>
          <p:nvPr/>
        </p:nvCxnSpPr>
        <p:spPr>
          <a:xfrm flipV="1">
            <a:off x="3514725" y="2327337"/>
            <a:ext cx="1271587" cy="1158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0D8BAC-9B2E-4580-9977-7AA982A61EFC}"/>
              </a:ext>
            </a:extLst>
          </p:cNvPr>
          <p:cNvSpPr txBox="1"/>
          <p:nvPr/>
        </p:nvSpPr>
        <p:spPr>
          <a:xfrm>
            <a:off x="4043363" y="557214"/>
            <a:ext cx="9429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i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13DD93-196A-46F5-9C80-A438301FC5FF}"/>
              </a:ext>
            </a:extLst>
          </p:cNvPr>
          <p:cNvSpPr txBox="1"/>
          <p:nvPr/>
        </p:nvSpPr>
        <p:spPr>
          <a:xfrm>
            <a:off x="8752765" y="6178836"/>
            <a:ext cx="25962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用户的相似矩阵</a:t>
            </a:r>
            <a:endParaRPr lang="en-US" altLang="zh-CN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5DA59B-493E-4AED-B643-725D7EE0CDA3}"/>
              </a:ext>
            </a:extLst>
          </p:cNvPr>
          <p:cNvSpPr txBox="1"/>
          <p:nvPr/>
        </p:nvSpPr>
        <p:spPr>
          <a:xfrm>
            <a:off x="128588" y="3838577"/>
            <a:ext cx="9429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i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ECFD93-9BC2-4B65-BA66-4980D1E0B44A}"/>
              </a:ext>
            </a:extLst>
          </p:cNvPr>
          <p:cNvSpPr txBox="1"/>
          <p:nvPr/>
        </p:nvSpPr>
        <p:spPr>
          <a:xfrm>
            <a:off x="7519988" y="3762376"/>
            <a:ext cx="9429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i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85F63F-CA68-4052-A694-B906FD902E98}"/>
              </a:ext>
            </a:extLst>
          </p:cNvPr>
          <p:cNvSpPr txBox="1"/>
          <p:nvPr/>
        </p:nvSpPr>
        <p:spPr>
          <a:xfrm>
            <a:off x="1580440" y="6399092"/>
            <a:ext cx="40059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推荐和用户相似的用户喜欢的物品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0AEB15C-9331-49C1-982E-C44B000F8683}"/>
              </a:ext>
            </a:extLst>
          </p:cNvPr>
          <p:cNvCxnSpPr>
            <a:stCxn id="7" idx="3"/>
          </p:cNvCxnSpPr>
          <p:nvPr/>
        </p:nvCxnSpPr>
        <p:spPr>
          <a:xfrm flipH="1">
            <a:off x="10887075" y="2327337"/>
            <a:ext cx="590549" cy="2058926"/>
          </a:xfrm>
          <a:prstGeom prst="curvedConnector4">
            <a:avLst>
              <a:gd name="adj1" fmla="val -38710"/>
              <a:gd name="adj2" fmla="val 846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999AE37-426A-4DB6-8068-F466B3E8B47C}"/>
              </a:ext>
            </a:extLst>
          </p:cNvPr>
          <p:cNvCxnSpPr/>
          <p:nvPr/>
        </p:nvCxnSpPr>
        <p:spPr>
          <a:xfrm flipH="1">
            <a:off x="6543675" y="5343525"/>
            <a:ext cx="154305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1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A858C66-6D30-4E10-BB78-AE6DAC4EF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842715"/>
            <a:ext cx="6591897" cy="27276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57903-FB84-422B-B64D-DE95DD8B7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100139"/>
            <a:ext cx="2337288" cy="2286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D9EAC5-FA09-49D9-A988-5BAEFF968F44}"/>
              </a:ext>
            </a:extLst>
          </p:cNvPr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物品协同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E8B29F-A855-432B-8402-D19E8B2705AB}"/>
              </a:ext>
            </a:extLst>
          </p:cNvPr>
          <p:cNvSpPr txBox="1"/>
          <p:nvPr/>
        </p:nvSpPr>
        <p:spPr>
          <a:xfrm>
            <a:off x="1132765" y="3345148"/>
            <a:ext cx="25962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用户阅读书籍评分矩阵</a:t>
            </a:r>
            <a:endParaRPr lang="en-US" altLang="zh-CN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63394A-4DA4-4CE0-8A54-A6E00406D8AC}"/>
              </a:ext>
            </a:extLst>
          </p:cNvPr>
          <p:cNvSpPr txBox="1"/>
          <p:nvPr/>
        </p:nvSpPr>
        <p:spPr>
          <a:xfrm>
            <a:off x="8486065" y="954373"/>
            <a:ext cx="25962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计算物品间的相似性</a:t>
            </a:r>
            <a:endParaRPr lang="en-US" altLang="zh-CN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0819DD-1DE7-4C43-9DB0-5AA136517115}"/>
              </a:ext>
            </a:extLst>
          </p:cNvPr>
          <p:cNvSpPr txBox="1"/>
          <p:nvPr/>
        </p:nvSpPr>
        <p:spPr>
          <a:xfrm>
            <a:off x="156452" y="1054386"/>
            <a:ext cx="259627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i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AC44FF-D2C1-482C-973C-38F732BD9C97}"/>
              </a:ext>
            </a:extLst>
          </p:cNvPr>
          <p:cNvCxnSpPr>
            <a:cxnSpLocks/>
          </p:cNvCxnSpPr>
          <p:nvPr/>
        </p:nvCxnSpPr>
        <p:spPr>
          <a:xfrm flipV="1">
            <a:off x="3514725" y="2327337"/>
            <a:ext cx="1271587" cy="1158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0D8BAC-9B2E-4580-9977-7AA982A61EFC}"/>
              </a:ext>
            </a:extLst>
          </p:cNvPr>
          <p:cNvSpPr txBox="1"/>
          <p:nvPr/>
        </p:nvSpPr>
        <p:spPr>
          <a:xfrm>
            <a:off x="4043363" y="557214"/>
            <a:ext cx="9429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i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13DD93-196A-46F5-9C80-A438301FC5FF}"/>
              </a:ext>
            </a:extLst>
          </p:cNvPr>
          <p:cNvSpPr txBox="1"/>
          <p:nvPr/>
        </p:nvSpPr>
        <p:spPr>
          <a:xfrm>
            <a:off x="8752765" y="6178836"/>
            <a:ext cx="25962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物品的相似矩阵</a:t>
            </a:r>
            <a:endParaRPr lang="en-US" altLang="zh-CN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5DA59B-493E-4AED-B643-725D7EE0CDA3}"/>
              </a:ext>
            </a:extLst>
          </p:cNvPr>
          <p:cNvSpPr txBox="1"/>
          <p:nvPr/>
        </p:nvSpPr>
        <p:spPr>
          <a:xfrm>
            <a:off x="128588" y="3838577"/>
            <a:ext cx="9429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i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ECFD93-9BC2-4B65-BA66-4980D1E0B44A}"/>
              </a:ext>
            </a:extLst>
          </p:cNvPr>
          <p:cNvSpPr txBox="1"/>
          <p:nvPr/>
        </p:nvSpPr>
        <p:spPr>
          <a:xfrm>
            <a:off x="7519988" y="3762376"/>
            <a:ext cx="9429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i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85F63F-CA68-4052-A694-B906FD902E98}"/>
              </a:ext>
            </a:extLst>
          </p:cNvPr>
          <p:cNvSpPr txBox="1"/>
          <p:nvPr/>
        </p:nvSpPr>
        <p:spPr>
          <a:xfrm>
            <a:off x="1580440" y="6399092"/>
            <a:ext cx="40059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推荐用户喜欢的物品相似的物品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0AEB15C-9331-49C1-982E-C44B000F8683}"/>
              </a:ext>
            </a:extLst>
          </p:cNvPr>
          <p:cNvCxnSpPr>
            <a:cxnSpLocks/>
          </p:cNvCxnSpPr>
          <p:nvPr/>
        </p:nvCxnSpPr>
        <p:spPr>
          <a:xfrm flipH="1">
            <a:off x="10887075" y="2327337"/>
            <a:ext cx="590549" cy="2058926"/>
          </a:xfrm>
          <a:prstGeom prst="curvedConnector4">
            <a:avLst>
              <a:gd name="adj1" fmla="val -38710"/>
              <a:gd name="adj2" fmla="val 846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999AE37-426A-4DB6-8068-F466B3E8B47C}"/>
              </a:ext>
            </a:extLst>
          </p:cNvPr>
          <p:cNvCxnSpPr/>
          <p:nvPr/>
        </p:nvCxnSpPr>
        <p:spPr>
          <a:xfrm flipH="1">
            <a:off x="6543675" y="5343525"/>
            <a:ext cx="154305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6CB866A-26D3-4E4E-804F-B5142CB96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438" y="3830392"/>
            <a:ext cx="2581488" cy="242773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DA04A08-6C8E-4872-BAF9-64379A1FA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0" y="4386504"/>
            <a:ext cx="5591773" cy="21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2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核心思想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14</a:t>
            </a:fld>
            <a:endParaRPr 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0B428E-C8C8-4B14-976B-4642B0BD6BA7}"/>
              </a:ext>
            </a:extLst>
          </p:cNvPr>
          <p:cNvSpPr txBox="1"/>
          <p:nvPr/>
        </p:nvSpPr>
        <p:spPr>
          <a:xfrm>
            <a:off x="532689" y="1016378"/>
            <a:ext cx="1142594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推荐和用户相似的用户喜欢的物品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推荐用户喜欢的物品相似的物品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问题的关键是怎么计算相似？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6AD5E88-731E-4270-8650-3F6ECA97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8" y="3014663"/>
            <a:ext cx="10481827" cy="3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9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相似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15</a:t>
            </a:fld>
            <a:endParaRPr 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0B428E-C8C8-4B14-976B-4642B0BD6BA7}"/>
              </a:ext>
            </a:extLst>
          </p:cNvPr>
          <p:cNvSpPr txBox="1"/>
          <p:nvPr/>
        </p:nvSpPr>
        <p:spPr>
          <a:xfrm>
            <a:off x="532690" y="1016378"/>
            <a:ext cx="5053724" cy="612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行为（点击、浏览、购买、点赞）相似，人口属性相似？？？（加特征）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训练代表人的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，训练代表物料的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向量召回（双塔召回）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Graph Embedding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0C25DF21-D318-476D-A43A-ADED86CA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038225"/>
            <a:ext cx="62865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1EE792-FB9B-4C05-9F1F-DE6D7CF1A768}"/>
              </a:ext>
            </a:extLst>
          </p:cNvPr>
          <p:cNvSpPr txBox="1"/>
          <p:nvPr/>
        </p:nvSpPr>
        <p:spPr>
          <a:xfrm>
            <a:off x="8576552" y="6284792"/>
            <a:ext cx="259627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2016-Youtube</a:t>
            </a:r>
            <a:endParaRPr lang="en-US" altLang="zh-CN" sz="16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75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模型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9299750-0857-4961-9839-6062CDBF5120}"/>
              </a:ext>
            </a:extLst>
          </p:cNvPr>
          <p:cNvCxnSpPr>
            <a:cxnSpLocks/>
          </p:cNvCxnSpPr>
          <p:nvPr/>
        </p:nvCxnSpPr>
        <p:spPr>
          <a:xfrm>
            <a:off x="12879" y="3817416"/>
            <a:ext cx="121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B3ABE7-DA08-421D-A4CF-7F9F97B5B9D1}"/>
              </a:ext>
            </a:extLst>
          </p:cNvPr>
          <p:cNvCxnSpPr/>
          <p:nvPr/>
        </p:nvCxnSpPr>
        <p:spPr>
          <a:xfrm flipV="1">
            <a:off x="1921294" y="3289968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BAE1061-9ABE-446A-93CA-0927A3557F69}"/>
              </a:ext>
            </a:extLst>
          </p:cNvPr>
          <p:cNvSpPr txBox="1"/>
          <p:nvPr/>
        </p:nvSpPr>
        <p:spPr>
          <a:xfrm>
            <a:off x="1570871" y="3863546"/>
            <a:ext cx="1030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EB92C7-BEA7-4408-BA0C-6028D9165028}"/>
              </a:ext>
            </a:extLst>
          </p:cNvPr>
          <p:cNvSpPr txBox="1"/>
          <p:nvPr/>
        </p:nvSpPr>
        <p:spPr>
          <a:xfrm>
            <a:off x="1068791" y="2992545"/>
            <a:ext cx="21251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GBDT+LR Facebook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6233B77-331A-4862-A4C5-79E50C52AEAE}"/>
              </a:ext>
            </a:extLst>
          </p:cNvPr>
          <p:cNvCxnSpPr>
            <a:cxnSpLocks/>
          </p:cNvCxnSpPr>
          <p:nvPr/>
        </p:nvCxnSpPr>
        <p:spPr>
          <a:xfrm flipV="1">
            <a:off x="5173054" y="2408350"/>
            <a:ext cx="0" cy="141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8CBF4FC-4183-4E95-B32F-7A4E77BA4091}"/>
              </a:ext>
            </a:extLst>
          </p:cNvPr>
          <p:cNvSpPr txBox="1"/>
          <p:nvPr/>
        </p:nvSpPr>
        <p:spPr>
          <a:xfrm>
            <a:off x="6191069" y="3488264"/>
            <a:ext cx="1030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A5D6E7-0166-4BDB-83CB-83F8B83C15AD}"/>
              </a:ext>
            </a:extLst>
          </p:cNvPr>
          <p:cNvSpPr txBox="1"/>
          <p:nvPr/>
        </p:nvSpPr>
        <p:spPr>
          <a:xfrm>
            <a:off x="257577" y="4390800"/>
            <a:ext cx="1300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FM Rendle 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00CC1F-D8BC-46D5-A9DC-4168363D90C9}"/>
              </a:ext>
            </a:extLst>
          </p:cNvPr>
          <p:cNvCxnSpPr>
            <a:cxnSpLocks/>
          </p:cNvCxnSpPr>
          <p:nvPr/>
        </p:nvCxnSpPr>
        <p:spPr>
          <a:xfrm>
            <a:off x="3383164" y="3842354"/>
            <a:ext cx="0" cy="13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B4D3D87-510F-43E4-A4B8-2C2E6A6B61D2}"/>
              </a:ext>
            </a:extLst>
          </p:cNvPr>
          <p:cNvSpPr txBox="1"/>
          <p:nvPr/>
        </p:nvSpPr>
        <p:spPr>
          <a:xfrm>
            <a:off x="2406593" y="5253216"/>
            <a:ext cx="2345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MV-DSSM Microsoft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14A627-3770-42F5-9D22-42E44B620B7D}"/>
              </a:ext>
            </a:extLst>
          </p:cNvPr>
          <p:cNvCxnSpPr/>
          <p:nvPr/>
        </p:nvCxnSpPr>
        <p:spPr>
          <a:xfrm flipV="1">
            <a:off x="8231045" y="3278884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2763EC1-86DC-44F4-8213-251FE3BB6AF8}"/>
              </a:ext>
            </a:extLst>
          </p:cNvPr>
          <p:cNvSpPr txBox="1"/>
          <p:nvPr/>
        </p:nvSpPr>
        <p:spPr>
          <a:xfrm>
            <a:off x="9220689" y="5104251"/>
            <a:ext cx="1649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DSIN Alibaba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RALM Tencent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888BBD-21FB-4D13-8058-3D39A13FB6CC}"/>
              </a:ext>
            </a:extLst>
          </p:cNvPr>
          <p:cNvSpPr txBox="1"/>
          <p:nvPr/>
        </p:nvSpPr>
        <p:spPr>
          <a:xfrm>
            <a:off x="9403257" y="3477337"/>
            <a:ext cx="1030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54D4EB-A14A-41F7-93A5-BED14CDDEFBB}"/>
              </a:ext>
            </a:extLst>
          </p:cNvPr>
          <p:cNvSpPr txBox="1"/>
          <p:nvPr/>
        </p:nvSpPr>
        <p:spPr>
          <a:xfrm>
            <a:off x="7431110" y="2112136"/>
            <a:ext cx="18680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TDM Alibaba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DIEN Alibaba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ESSM Alibaba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EGES Alibaba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MMOE Google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52C274-8AD1-477F-A7E0-9883CB71B6A1}"/>
              </a:ext>
            </a:extLst>
          </p:cNvPr>
          <p:cNvSpPr txBox="1"/>
          <p:nvPr/>
        </p:nvSpPr>
        <p:spPr>
          <a:xfrm>
            <a:off x="7895452" y="3905930"/>
            <a:ext cx="1030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53CB5B-9CCB-4639-BDD9-B25241A2AED1}"/>
              </a:ext>
            </a:extLst>
          </p:cNvPr>
          <p:cNvSpPr txBox="1"/>
          <p:nvPr/>
        </p:nvSpPr>
        <p:spPr>
          <a:xfrm>
            <a:off x="10993679" y="3844384"/>
            <a:ext cx="1030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AEE2B15-A864-4B5D-A3D7-841AF244333F}"/>
              </a:ext>
            </a:extLst>
          </p:cNvPr>
          <p:cNvCxnSpPr>
            <a:cxnSpLocks/>
          </p:cNvCxnSpPr>
          <p:nvPr/>
        </p:nvCxnSpPr>
        <p:spPr>
          <a:xfrm>
            <a:off x="9773036" y="3807308"/>
            <a:ext cx="0" cy="130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F2E986-DFF8-41AB-A366-72A7D732EA96}"/>
              </a:ext>
            </a:extLst>
          </p:cNvPr>
          <p:cNvSpPr txBox="1"/>
          <p:nvPr/>
        </p:nvSpPr>
        <p:spPr>
          <a:xfrm>
            <a:off x="10074050" y="4394741"/>
            <a:ext cx="1956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481BD2-BBD0-4035-822B-DFCB0CE459EE}"/>
              </a:ext>
            </a:extLst>
          </p:cNvPr>
          <p:cNvSpPr txBox="1"/>
          <p:nvPr/>
        </p:nvSpPr>
        <p:spPr>
          <a:xfrm>
            <a:off x="10566258" y="2988486"/>
            <a:ext cx="1484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EBR Facebook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74E165-F7EE-4027-B895-6CF55228F3B7}"/>
              </a:ext>
            </a:extLst>
          </p:cNvPr>
          <p:cNvSpPr txBox="1"/>
          <p:nvPr/>
        </p:nvSpPr>
        <p:spPr>
          <a:xfrm>
            <a:off x="3076763" y="3514412"/>
            <a:ext cx="1030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93DBF-B416-486C-900D-3896B172D13F}"/>
              </a:ext>
            </a:extLst>
          </p:cNvPr>
          <p:cNvSpPr txBox="1"/>
          <p:nvPr/>
        </p:nvSpPr>
        <p:spPr>
          <a:xfrm>
            <a:off x="4870323" y="3890357"/>
            <a:ext cx="1030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D0C7028-C1BD-43FF-956C-9555AD840375}"/>
              </a:ext>
            </a:extLst>
          </p:cNvPr>
          <p:cNvCxnSpPr>
            <a:cxnSpLocks/>
          </p:cNvCxnSpPr>
          <p:nvPr/>
        </p:nvCxnSpPr>
        <p:spPr>
          <a:xfrm>
            <a:off x="6650458" y="3814645"/>
            <a:ext cx="0" cy="57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8AB0836-F7DD-4156-8FBC-1F5580BC169C}"/>
              </a:ext>
            </a:extLst>
          </p:cNvPr>
          <p:cNvSpPr txBox="1"/>
          <p:nvPr/>
        </p:nvSpPr>
        <p:spPr>
          <a:xfrm>
            <a:off x="5892009" y="4417533"/>
            <a:ext cx="2646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MLR Alibaba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Deepfm Huawei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DIN Alibaba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DCN Google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BFE54BE-65E9-4B11-AE9D-8F8A76DEA534}"/>
              </a:ext>
            </a:extLst>
          </p:cNvPr>
          <p:cNvCxnSpPr/>
          <p:nvPr/>
        </p:nvCxnSpPr>
        <p:spPr>
          <a:xfrm flipV="1">
            <a:off x="11345586" y="326385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AC58E66-863C-49D7-8AB2-2258EF495710}"/>
              </a:ext>
            </a:extLst>
          </p:cNvPr>
          <p:cNvCxnSpPr/>
          <p:nvPr/>
        </p:nvCxnSpPr>
        <p:spPr>
          <a:xfrm>
            <a:off x="766607" y="3814450"/>
            <a:ext cx="0" cy="61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28017DE-6388-4873-9B35-B1B719AD56E6}"/>
              </a:ext>
            </a:extLst>
          </p:cNvPr>
          <p:cNvSpPr txBox="1"/>
          <p:nvPr/>
        </p:nvSpPr>
        <p:spPr>
          <a:xfrm>
            <a:off x="483582" y="3537634"/>
            <a:ext cx="1030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F08E8B-EF8D-4A4A-AADF-ABFB7C4D23DB}"/>
              </a:ext>
            </a:extLst>
          </p:cNvPr>
          <p:cNvSpPr txBox="1"/>
          <p:nvPr/>
        </p:nvSpPr>
        <p:spPr>
          <a:xfrm>
            <a:off x="4143094" y="1644985"/>
            <a:ext cx="23457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Wide&amp;Deep Google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DNN Google-Youtube</a:t>
            </a: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Item2Vec-Google</a:t>
            </a: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1256C708-1334-4850-8965-80E1368473AA}"/>
              </a:ext>
            </a:extLst>
          </p:cNvPr>
          <p:cNvSpPr txBox="1"/>
          <p:nvPr/>
        </p:nvSpPr>
        <p:spPr>
          <a:xfrm>
            <a:off x="8906002" y="0"/>
            <a:ext cx="2427407" cy="21641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825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难点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5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冷启动</a:t>
            </a:r>
            <a:endParaRPr lang="en-US" altLang="zh-CN" sz="2400" spc="-80" dirty="0"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5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信息茧房</a:t>
            </a:r>
            <a:endParaRPr lang="en-US" altLang="zh-CN" sz="2400" spc="-80"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5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幸存者偏差</a:t>
            </a:r>
            <a:endParaRPr lang="en-US" altLang="zh-CN" sz="2400" spc="-80"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17001D27-EEC3-4955-BB6F-84FFA68FF1C2}"/>
              </a:ext>
            </a:extLst>
          </p:cNvPr>
          <p:cNvSpPr txBox="1"/>
          <p:nvPr/>
        </p:nvSpPr>
        <p:spPr>
          <a:xfrm>
            <a:off x="8371267" y="5705341"/>
            <a:ext cx="3966693" cy="10561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2025" lvl="1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en-US" altLang="zh-CN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CV</a:t>
            </a: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、</a:t>
            </a:r>
            <a:r>
              <a:rPr lang="en-US" altLang="zh-CN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NLP</a:t>
            </a: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经典</a:t>
            </a:r>
            <a:r>
              <a:rPr lang="en-US" altLang="zh-CN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model</a:t>
            </a: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、强化学习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1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读论文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17</a:t>
            </a:fld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6DD197C-5666-408C-BEA7-DC30D9CBD5E2}"/>
              </a:ext>
            </a:extLst>
          </p:cNvPr>
          <p:cNvSpPr txBox="1"/>
          <p:nvPr/>
        </p:nvSpPr>
        <p:spPr>
          <a:xfrm>
            <a:off x="534230" y="978794"/>
            <a:ext cx="4862017" cy="612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出发点是什么，为什么提出这个模型，改进了哪些地方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（正负样本构造、特征工程）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（为什么要这样设计网络）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</a:t>
            </a: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（调参）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（业务思考）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（适用性）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如何上线（大数据下如何应用）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看别人的笔记，写自己的笔记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理整个发展脉络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CEFD4CE8-D6D1-4658-BB59-F75684AC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54" y="885961"/>
            <a:ext cx="6142669" cy="597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4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74DB3486-E0BD-4F6A-884E-2019E0E1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519"/>
            <a:ext cx="12197120" cy="343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3204D5-77B3-41DB-A5F3-10FF9EE9C18B}"/>
              </a:ext>
            </a:extLst>
          </p:cNvPr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算法工程师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F85AB42B-E873-47D6-BBBE-7D4EEA864D6B}"/>
              </a:ext>
            </a:extLst>
          </p:cNvPr>
          <p:cNvSpPr txBox="1"/>
          <p:nvPr/>
        </p:nvSpPr>
        <p:spPr>
          <a:xfrm>
            <a:off x="624886" y="4152483"/>
            <a:ext cx="5170608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大数据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hive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、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Spark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、工程能力</a:t>
            </a:r>
            <a:endParaRPr lang="en-US" altLang="zh-CN" sz="2400" spc="-80" dirty="0"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00000"/>
              </a:lnSpc>
              <a:tabLst>
                <a:tab pos="504825" algn="l"/>
                <a:tab pos="505459" algn="l"/>
                <a:tab pos="2545715" algn="l"/>
                <a:tab pos="2862580" algn="l"/>
              </a:tabLst>
            </a:pPr>
            <a:endParaRPr lang="en-US" altLang="zh-CN" sz="2400" spc="-8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00000"/>
              </a:lnSpc>
              <a:buFont typeface="Wingdings"/>
              <a:buChar char=""/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样本构造</a:t>
            </a:r>
            <a:endParaRPr lang="en-US" altLang="zh-CN" sz="2400" spc="-8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61925">
              <a:lnSpc>
                <a:spcPct val="100000"/>
              </a:lnSpc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en-US" altLang="zh-CN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   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行为置信、场景融合、正负样本</a:t>
            </a:r>
            <a:endParaRPr lang="en-US" altLang="zh-CN" sz="2400" spc="-8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03BD9AC5-173F-4241-B837-211D93080CAC}"/>
              </a:ext>
            </a:extLst>
          </p:cNvPr>
          <p:cNvSpPr txBox="1"/>
          <p:nvPr/>
        </p:nvSpPr>
        <p:spPr>
          <a:xfrm>
            <a:off x="6675811" y="4639732"/>
            <a:ext cx="5170608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算法细节</a:t>
            </a:r>
            <a:r>
              <a:rPr lang="en-US" altLang="zh-CN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+</a:t>
            </a: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数据分析能力很重要！！！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长期发展，工程能力（架构）重要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</a:t>
            </a:r>
            <a:endParaRPr lang="en-US" altLang="zh-CN" sz="2400" spc="-8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9A2847D-DB57-4FEC-A9A7-6FDC9D804DE1}"/>
              </a:ext>
            </a:extLst>
          </p:cNvPr>
          <p:cNvSpPr/>
          <p:nvPr/>
        </p:nvSpPr>
        <p:spPr>
          <a:xfrm>
            <a:off x="7928408" y="1793144"/>
            <a:ext cx="3243621" cy="3285957"/>
          </a:xfrm>
          <a:prstGeom prst="ellipse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algn="ctr"/>
            <a:r>
              <a:rPr lang="en-US">
                <a:solidFill>
                  <a:schemeClr val="lt1"/>
                </a:solidFill>
              </a:rPr>
              <a:t> 	</a:t>
            </a:r>
            <a:endParaRPr lang="zh-CN">
              <a:solidFill>
                <a:schemeClr val="lt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EF4F22E-239A-4689-9BC3-0B50133037F6}"/>
              </a:ext>
            </a:extLst>
          </p:cNvPr>
          <p:cNvSpPr/>
          <p:nvPr/>
        </p:nvSpPr>
        <p:spPr>
          <a:xfrm>
            <a:off x="8920146" y="1340510"/>
            <a:ext cx="1260143" cy="1122069"/>
          </a:xfrm>
          <a:prstGeom prst="round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1600">
                <a:solidFill>
                  <a:srgbClr val="5B9BD5"/>
                </a:solidFill>
                <a:ea typeface="Microsoft YaHei"/>
              </a:rPr>
              <a:t>新思想</a:t>
            </a:r>
            <a:endParaRPr lang="latin"/>
          </a:p>
          <a:p>
            <a:pPr algn="ctr"/>
            <a:r>
              <a:rPr lang="zh-CN" sz="1600">
                <a:solidFill>
                  <a:srgbClr val="000000"/>
                </a:solidFill>
                <a:ea typeface="Microsoft YaHei"/>
              </a:rPr>
              <a:t>业务理解</a:t>
            </a:r>
            <a:endParaRPr lang="latin"/>
          </a:p>
          <a:p>
            <a:pPr algn="ctr"/>
            <a:r>
              <a:rPr lang="zh-CN" sz="1600">
                <a:solidFill>
                  <a:srgbClr val="000000"/>
                </a:solidFill>
                <a:ea typeface="Microsoft YaHei"/>
              </a:rPr>
              <a:t>数据挖掘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6D9299A-1A71-40B2-9F06-A233C891D764}"/>
              </a:ext>
            </a:extLst>
          </p:cNvPr>
          <p:cNvSpPr/>
          <p:nvPr/>
        </p:nvSpPr>
        <p:spPr>
          <a:xfrm>
            <a:off x="10527176" y="2822874"/>
            <a:ext cx="1260143" cy="1125190"/>
          </a:xfrm>
          <a:prstGeom prst="round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1600">
                <a:solidFill>
                  <a:srgbClr val="5B9BD5"/>
                </a:solidFill>
                <a:ea typeface="Microsoft YaHei"/>
              </a:rPr>
              <a:t>新算法</a:t>
            </a:r>
            <a:endParaRPr lang="latin"/>
          </a:p>
          <a:p>
            <a:pPr algn="ctr"/>
            <a:r>
              <a:rPr lang="en-US" sz="1600">
                <a:solidFill>
                  <a:srgbClr val="000000"/>
                </a:solidFill>
                <a:latin typeface="Microsoft YaHei"/>
              </a:rPr>
              <a:t>DIN</a:t>
            </a:r>
          </a:p>
          <a:p>
            <a:pPr algn="ctr"/>
            <a:r>
              <a:rPr lang="en-US" sz="1600">
                <a:solidFill>
                  <a:srgbClr val="000000"/>
                </a:solidFill>
                <a:latin typeface="Microsoft YaHei"/>
              </a:rPr>
              <a:t>TDM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C8BFDC-C966-4C51-96B0-E85BD94EE291}"/>
              </a:ext>
            </a:extLst>
          </p:cNvPr>
          <p:cNvSpPr/>
          <p:nvPr/>
        </p:nvSpPr>
        <p:spPr>
          <a:xfrm>
            <a:off x="8920145" y="4394756"/>
            <a:ext cx="1260143" cy="1122069"/>
          </a:xfrm>
          <a:prstGeom prst="round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1600">
                <a:solidFill>
                  <a:srgbClr val="5B9BD5"/>
                </a:solidFill>
                <a:ea typeface="Microsoft YaHei"/>
              </a:rPr>
              <a:t>新工具</a:t>
            </a:r>
            <a:endParaRPr lang="latin"/>
          </a:p>
          <a:p>
            <a:pPr algn="ctr"/>
            <a:r>
              <a:rPr lang="en-US" sz="1600">
                <a:solidFill>
                  <a:srgbClr val="000000"/>
                </a:solidFill>
                <a:latin typeface="Microsoft YaHei"/>
              </a:rPr>
              <a:t>Bert</a:t>
            </a:r>
          </a:p>
          <a:p>
            <a:pPr algn="ctr"/>
            <a:r>
              <a:rPr lang="en-US" sz="1600">
                <a:solidFill>
                  <a:srgbClr val="000000"/>
                </a:solidFill>
                <a:latin typeface="Microsoft YaHei"/>
              </a:rPr>
              <a:t>fasttext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DD422-592A-43AC-A208-3A949F78C675}"/>
              </a:ext>
            </a:extLst>
          </p:cNvPr>
          <p:cNvSpPr/>
          <p:nvPr/>
        </p:nvSpPr>
        <p:spPr>
          <a:xfrm>
            <a:off x="7313118" y="2861166"/>
            <a:ext cx="1230577" cy="1122070"/>
          </a:xfrm>
          <a:prstGeom prst="round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1600">
                <a:solidFill>
                  <a:srgbClr val="5B9BD5"/>
                </a:solidFill>
                <a:ea typeface="Microsoft YaHei"/>
              </a:rPr>
              <a:t>新特征</a:t>
            </a:r>
            <a:endParaRPr lang="latin"/>
          </a:p>
          <a:p>
            <a:pPr algn="ctr"/>
            <a:r>
              <a:rPr lang="en-US" sz="1600">
                <a:solidFill>
                  <a:srgbClr val="000000"/>
                </a:solidFill>
                <a:latin typeface="Microsoft YaHei"/>
              </a:rPr>
              <a:t>nlp</a:t>
            </a:r>
            <a:r>
              <a:rPr lang="zh-CN" sz="1600">
                <a:solidFill>
                  <a:srgbClr val="000000"/>
                </a:solidFill>
                <a:ea typeface="Microsoft YaHei"/>
              </a:rPr>
              <a:t>特征</a:t>
            </a:r>
            <a:endParaRPr lang="latin"/>
          </a:p>
          <a:p>
            <a:pPr algn="ctr"/>
            <a:r>
              <a:rPr lang="zh-CN" sz="1600">
                <a:solidFill>
                  <a:srgbClr val="000000"/>
                </a:solidFill>
                <a:ea typeface="Microsoft YaHei"/>
              </a:rPr>
              <a:t>交叉特征</a:t>
            </a:r>
            <a:endParaRPr lang="lati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9E74C7-FD50-4CFB-92A6-4D220B086287}"/>
              </a:ext>
            </a:extLst>
          </p:cNvPr>
          <p:cNvSpPr/>
          <p:nvPr/>
        </p:nvSpPr>
        <p:spPr>
          <a:xfrm>
            <a:off x="622240" y="1427542"/>
            <a:ext cx="5817195" cy="4303556"/>
          </a:xfrm>
          <a:prstGeom prst="rect">
            <a:avLst/>
          </a:prstGeom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深度学习模型</a:t>
            </a:r>
            <a:endParaRPr lang="en-US" sz="2400">
              <a:solidFill>
                <a:srgbClr val="172B4D"/>
              </a:solidFill>
              <a:latin typeface="Microsoft YaHei"/>
              <a:ea typeface="Microsoft YaHei Light"/>
            </a:endParaRPr>
          </a:p>
          <a:p>
            <a:endParaRPr lang="en-US" sz="2400">
              <a:solidFill>
                <a:srgbClr val="172B4D"/>
              </a:solidFill>
              <a:latin typeface="Microsoft YaHei"/>
              <a:ea typeface="Microsoft YaHei Light"/>
            </a:endParaRPr>
          </a:p>
          <a:p>
            <a:pPr algn="l"/>
            <a:r>
              <a:rPr lang="en-US" sz="2400">
                <a:latin typeface="Microsoft YaHei"/>
                <a:ea typeface="Microsoft YaHei Light"/>
              </a:rPr>
              <a:t>1</a:t>
            </a:r>
            <a:r>
              <a:rPr lang="zh-CN" sz="2400">
                <a:latin typeface="微软雅黑"/>
                <a:ea typeface="Microsoft YaHei"/>
              </a:rPr>
              <a:t>、希望 </a:t>
            </a:r>
            <a:r>
              <a:rPr lang="en-US" sz="2400">
                <a:latin typeface="Microsoft YaHei"/>
                <a:ea typeface="Microsoft YaHei Light"/>
              </a:rPr>
              <a:t>Embedding </a:t>
            </a:r>
            <a:r>
              <a:rPr lang="zh-CN" sz="2400">
                <a:latin typeface="微软雅黑"/>
                <a:ea typeface="Microsoft YaHei"/>
              </a:rPr>
              <a:t>表达什么</a:t>
            </a:r>
            <a:endParaRPr lang="latin" sz="2400"/>
          </a:p>
          <a:p>
            <a:pPr algn="l"/>
            <a:r>
              <a:rPr lang="en-US" sz="2400">
                <a:latin typeface="Microsoft YaHei"/>
                <a:ea typeface="Microsoft YaHei Light"/>
              </a:rPr>
              <a:t>    </a:t>
            </a:r>
            <a:r>
              <a:rPr lang="zh-CN" sz="2400">
                <a:latin typeface="微软雅黑"/>
                <a:ea typeface="Microsoft YaHei"/>
              </a:rPr>
              <a:t>（喂什么给模型）</a:t>
            </a:r>
            <a:endParaRPr lang="latin" sz="2400"/>
          </a:p>
          <a:p>
            <a:pPr algn="l"/>
            <a:endParaRPr lang="zh-CN" sz="2400">
              <a:latin typeface="微软雅黑"/>
              <a:ea typeface="Microsoft YaHei"/>
            </a:endParaRPr>
          </a:p>
          <a:p>
            <a:pPr algn="l"/>
            <a:r>
              <a:rPr lang="en-US" sz="2400">
                <a:latin typeface="Microsoft YaHei"/>
                <a:ea typeface="Microsoft YaHei Light"/>
              </a:rPr>
              <a:t>2</a:t>
            </a:r>
            <a:r>
              <a:rPr lang="zh-CN" sz="2400">
                <a:latin typeface="微软雅黑"/>
                <a:ea typeface="Microsoft YaHei"/>
              </a:rPr>
              <a:t>、如何让 </a:t>
            </a:r>
            <a:r>
              <a:rPr lang="en-US" sz="2400">
                <a:latin typeface="Microsoft YaHei"/>
                <a:ea typeface="Microsoft YaHei Light"/>
              </a:rPr>
              <a:t>Embedding </a:t>
            </a:r>
            <a:r>
              <a:rPr lang="zh-CN" sz="2400">
                <a:latin typeface="微软雅黑"/>
                <a:ea typeface="Microsoft YaHei"/>
              </a:rPr>
              <a:t>向量学到东西</a:t>
            </a:r>
            <a:endParaRPr lang="en-US" altLang="zh-CN" sz="2400">
              <a:latin typeface="微软雅黑"/>
              <a:ea typeface="Microsoft YaHei"/>
            </a:endParaRPr>
          </a:p>
          <a:p>
            <a:pPr algn="l"/>
            <a:r>
              <a:rPr lang="en-US" sz="2400">
                <a:latin typeface="微软雅黑"/>
                <a:ea typeface="Microsoft YaHei"/>
              </a:rPr>
              <a:t>    </a:t>
            </a:r>
            <a:r>
              <a:rPr lang="zh-CN" altLang="en-US" sz="2400">
                <a:latin typeface="微软雅黑"/>
                <a:ea typeface="Microsoft YaHei"/>
              </a:rPr>
              <a:t>（模型怎么设计）</a:t>
            </a:r>
            <a:endParaRPr lang="latin" sz="2400"/>
          </a:p>
          <a:p>
            <a:pPr algn="l"/>
            <a:endParaRPr lang="zh-CN" sz="2400">
              <a:latin typeface="微软雅黑"/>
              <a:ea typeface="Microsoft YaHei"/>
            </a:endParaRPr>
          </a:p>
          <a:p>
            <a:pPr algn="l"/>
            <a:r>
              <a:rPr lang="en-US" sz="2400">
                <a:latin typeface="Microsoft YaHei"/>
                <a:ea typeface="Microsoft YaHei Light"/>
              </a:rPr>
              <a:t>3</a:t>
            </a:r>
            <a:r>
              <a:rPr lang="zh-CN" sz="2400">
                <a:latin typeface="微软雅黑"/>
                <a:ea typeface="Microsoft YaHei"/>
              </a:rPr>
              <a:t>、如何评估向量的效果</a:t>
            </a:r>
            <a:r>
              <a:rPr lang="zh-CN" altLang="en-US" sz="2400">
                <a:latin typeface="微软雅黑"/>
                <a:ea typeface="Microsoft YaHei"/>
              </a:rPr>
              <a:t>（</a:t>
            </a:r>
            <a:r>
              <a:rPr lang="en-US" altLang="zh-CN" sz="2400">
                <a:latin typeface="微软雅黑"/>
                <a:ea typeface="Microsoft YaHei"/>
              </a:rPr>
              <a:t>ab-Test</a:t>
            </a:r>
            <a:r>
              <a:rPr lang="zh-CN" altLang="en-US" sz="2400">
                <a:latin typeface="微软雅黑"/>
                <a:ea typeface="Microsoft YaHei"/>
              </a:rPr>
              <a:t>等）</a:t>
            </a:r>
            <a:endParaRPr lang="latin" sz="2400"/>
          </a:p>
          <a:p>
            <a:pPr algn="l"/>
            <a:endParaRPr lang="zh-CN" sz="2400">
              <a:latin typeface="微软雅黑"/>
              <a:ea typeface="Microsoft YaHei"/>
            </a:endParaRPr>
          </a:p>
          <a:p>
            <a:pPr algn="l"/>
            <a:r>
              <a:rPr lang="en-US" sz="2400">
                <a:latin typeface="Microsoft YaHei"/>
                <a:ea typeface="Microsoft YaHei Light"/>
              </a:rPr>
              <a:t>4</a:t>
            </a:r>
            <a:r>
              <a:rPr lang="zh-CN" sz="2400">
                <a:latin typeface="微软雅黑"/>
                <a:ea typeface="Microsoft YaHei"/>
              </a:rPr>
              <a:t>、线上如何使用</a:t>
            </a:r>
            <a:r>
              <a:rPr lang="zh-CN" altLang="en-US" sz="2400">
                <a:latin typeface="微软雅黑"/>
                <a:ea typeface="Microsoft YaHei"/>
              </a:rPr>
              <a:t>（工程开发能力）</a:t>
            </a:r>
            <a:endParaRPr lang="latin" sz="2400"/>
          </a:p>
          <a:p>
            <a:pPr algn="l"/>
            <a:endParaRPr lang="zh-CN" sz="2400">
              <a:latin typeface="Microsoft YaHei Light"/>
              <a:ea typeface="Microsoft YaHei Ligh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00A710-0826-4C12-9FEF-2A3D7AB3A774}"/>
              </a:ext>
            </a:extLst>
          </p:cNvPr>
          <p:cNvSpPr txBox="1"/>
          <p:nvPr/>
        </p:nvSpPr>
        <p:spPr>
          <a:xfrm>
            <a:off x="3175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总结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577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估计的就业概况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2</a:t>
            </a:fld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F2E986-DFF8-41AB-A366-72A7D732EA96}"/>
              </a:ext>
            </a:extLst>
          </p:cNvPr>
          <p:cNvSpPr txBox="1"/>
          <p:nvPr/>
        </p:nvSpPr>
        <p:spPr>
          <a:xfrm>
            <a:off x="10061171" y="3956859"/>
            <a:ext cx="1956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F5C1E2A-B812-4827-9DD3-2F96B9999B5B}"/>
              </a:ext>
            </a:extLst>
          </p:cNvPr>
          <p:cNvSpPr txBox="1"/>
          <p:nvPr/>
        </p:nvSpPr>
        <p:spPr>
          <a:xfrm>
            <a:off x="6090527" y="1487865"/>
            <a:ext cx="59269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哪一个会更好？哪一个会更容易？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不知道自己适合什么怎么办？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好好准备，有个好心态，找个好的工作没啥大问题。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算法工程师：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、风控、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广告、推荐、搜索、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偏实验室、偏业务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图表 31">
            <a:extLst>
              <a:ext uri="{FF2B5EF4-FFF2-40B4-BE49-F238E27FC236}">
                <a16:creationId xmlns:a16="http://schemas.microsoft.com/office/drawing/2014/main" id="{ECFBA391-FC6A-4909-AFFC-0CD9CE5EC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268060"/>
              </p:ext>
            </p:extLst>
          </p:nvPr>
        </p:nvGraphicFramePr>
        <p:xfrm>
          <a:off x="485775" y="1714500"/>
          <a:ext cx="4857750" cy="391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625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C77AD-2065-4655-9606-5FEB4E48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54DA72-C662-4150-9215-31721AAF6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719" cy="6858000"/>
          </a:xfrm>
        </p:spPr>
      </p:pic>
    </p:spTree>
    <p:extLst>
      <p:ext uri="{BB962C8B-B14F-4D97-AF65-F5344CB8AC3E}">
        <p14:creationId xmlns:p14="http://schemas.microsoft.com/office/powerpoint/2010/main" val="146532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en-US" altLang="zh-CN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Ref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21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FEA82E-5CC2-43CA-9E7B-82290055DBC0}"/>
              </a:ext>
            </a:extLst>
          </p:cNvPr>
          <p:cNvSpPr txBox="1"/>
          <p:nvPr/>
        </p:nvSpPr>
        <p:spPr>
          <a:xfrm>
            <a:off x="532690" y="1016378"/>
            <a:ext cx="10668710" cy="501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Covington P , Adams J 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Sargin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E . Deep Neural Networks for YouTube Recommendations[C]//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Conference on Recommender Systems. ACM, 2016:191-198.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https://buildingrecommenders.wordpress.com/2015/11/18/overview-of-recommender-algorithms-part-2/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https://mp.weixin.qq.com/s/hjeS_nEsvxu0D_Bj2vJe7w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推荐系统技术演进趋势：从召回到排序再到重排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知乎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(zhihu.com)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为什么说算法工程师的面试是一门玄学？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知乎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(zhihu.com)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https://github.com/zy-fang/Recomm/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97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2202287"/>
            <a:ext cx="12188825" cy="2804375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lnSpcReduction="10000"/>
          </a:bodyPr>
          <a:lstStyle/>
          <a:p>
            <a:pPr indent="457200" algn="ctr">
              <a:spcBef>
                <a:spcPct val="0"/>
              </a:spcBef>
              <a:defRPr/>
            </a:pPr>
            <a:r>
              <a:rPr lang="en-US" altLang="zh-CN" sz="6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 You</a:t>
            </a:r>
            <a:r>
              <a:rPr lang="zh-CN" altLang="en-US" sz="6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！</a:t>
            </a:r>
            <a:endParaRPr lang="en-US" altLang="zh-CN" sz="600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indent="457200" algn="ctr">
              <a:spcBef>
                <a:spcPct val="0"/>
              </a:spcBef>
              <a:defRPr/>
            </a:pPr>
            <a:endParaRPr lang="en-US" altLang="zh-CN" sz="600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indent="457200" algn="ctr">
              <a:spcBef>
                <a:spcPct val="0"/>
              </a:spcBef>
              <a:defRPr/>
            </a:pPr>
            <a:r>
              <a:rPr lang="en-US" altLang="zh-CN" sz="6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Q&amp;A</a:t>
            </a:r>
            <a:endParaRPr lang="en-US" sz="6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算法工程师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78E684-E696-4A67-BDC4-62DD4B4E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4" y="15307"/>
            <a:ext cx="5362576" cy="6842693"/>
          </a:xfrm>
          <a:prstGeom prst="rect">
            <a:avLst/>
          </a:prstGeom>
        </p:spPr>
      </p:pic>
      <p:sp>
        <p:nvSpPr>
          <p:cNvPr id="33" name="object 15">
            <a:extLst>
              <a:ext uri="{FF2B5EF4-FFF2-40B4-BE49-F238E27FC236}">
                <a16:creationId xmlns:a16="http://schemas.microsoft.com/office/drawing/2014/main" id="{1E048861-1C4D-4BEF-9828-9CB057AFE4DA}"/>
              </a:ext>
            </a:extLst>
          </p:cNvPr>
          <p:cNvSpPr txBox="1"/>
          <p:nvPr/>
        </p:nvSpPr>
        <p:spPr>
          <a:xfrm>
            <a:off x="418823" y="1074432"/>
            <a:ext cx="6613041" cy="519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数据分析师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hive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、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hadoop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、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spark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、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excel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（看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case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）</a:t>
            </a:r>
            <a:endParaRPr lang="en-US" altLang="zh-CN" sz="2400" spc="-80" dirty="0"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00000"/>
              </a:lnSpc>
              <a:buFont typeface="Wingdings"/>
              <a:buChar char=""/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算法调参师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50000"/>
              </a:lnSpc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en-US" altLang="zh-CN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machine learning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、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deep learning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、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python</a:t>
            </a:r>
          </a:p>
          <a:p>
            <a:pPr marL="161925">
              <a:lnSpc>
                <a:spcPct val="150000"/>
              </a:lnSpc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阅读论文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+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复现论文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+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模型理解</a:t>
            </a:r>
            <a:endParaRPr lang="en-US" altLang="zh-CN" sz="2400" spc="-80"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50000"/>
              </a:lnSpc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专注最前沿的算法</a:t>
            </a:r>
            <a:endParaRPr lang="en-US" altLang="zh-CN" sz="2400" spc="-80"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161925">
              <a:lnSpc>
                <a:spcPct val="150000"/>
              </a:lnSpc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    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快速学习公司内部的工具、算法等</a:t>
            </a:r>
            <a:endParaRPr lang="en-US" altLang="zh-CN" sz="2400" spc="-8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00000"/>
              </a:lnSpc>
              <a:buFont typeface="Wingdings"/>
              <a:buChar char=""/>
              <a:tabLst>
                <a:tab pos="504825" algn="l"/>
                <a:tab pos="505459" algn="l"/>
                <a:tab pos="2545715" algn="l"/>
                <a:tab pos="2862580" algn="l"/>
              </a:tabLst>
            </a:pPr>
            <a:endParaRPr lang="en-US" altLang="zh-CN" sz="2400" spc="-8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00000"/>
              </a:lnSpc>
              <a:buFont typeface="Wingdings"/>
              <a:buChar char=""/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伪后台开发</a:t>
            </a:r>
            <a:endParaRPr lang="en-US" altLang="zh-CN" sz="2400" spc="-8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61925">
              <a:lnSpc>
                <a:spcPct val="100000"/>
              </a:lnSpc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en-US" altLang="zh-CN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   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C++</a:t>
            </a:r>
            <a:r>
              <a:rPr lang="zh-CN" altLang="en-US" sz="2400" spc="-8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、</a:t>
            </a:r>
            <a:r>
              <a:rPr lang="en-US" altLang="zh-CN" sz="2400" spc="-8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3241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知识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4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FEA82E-5CC2-43CA-9E7B-82290055DBC0}"/>
              </a:ext>
            </a:extLst>
          </p:cNvPr>
          <p:cNvSpPr txBox="1"/>
          <p:nvPr/>
        </p:nvSpPr>
        <p:spPr>
          <a:xfrm>
            <a:off x="532690" y="1016378"/>
            <a:ext cx="10668710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李航老师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统计学习方法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第二版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周志华老师西瓜书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《The Elements of Statistical Learning》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机器学习实战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（建议前三本书结合着这一本一起看，如果时间充裕）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邱锡鹏老师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神经网络与深度学习 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（可结合看李宏毅老师视频）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百面机器学习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（面试前翻一翻）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概率论与数理统计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鸟哥的</a:t>
            </a:r>
            <a:r>
              <a:rPr lang="en-US" altLang="zh-CN" sz="2400" b="0" i="0" dirty="0" err="1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liunx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私房菜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（前期可看基础的几章，了解了解）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深度学习推荐系统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计算广告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（如果想做推荐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计算机理论基础知识（笔试和实际工作会用到）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73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工具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5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FEA82E-5CC2-43CA-9E7B-82290055DBC0}"/>
              </a:ext>
            </a:extLst>
          </p:cNvPr>
          <p:cNvSpPr txBox="1"/>
          <p:nvPr/>
        </p:nvSpPr>
        <p:spPr>
          <a:xfrm>
            <a:off x="532690" y="1016378"/>
            <a:ext cx="5625223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（可提前学习，数据分析取数用）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Hadoop Spark</a:t>
            </a:r>
            <a:r>
              <a:rPr lang="zh-CN" altLang="en-US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（学有余力）</a:t>
            </a: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（很简单的，实习的时候就会的）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（可提前学习）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（经常需要做汇报，做分享）</a:t>
            </a:r>
            <a:endParaRPr lang="en-US" altLang="zh-CN" sz="240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b="0" i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71FCE3-40B9-41A4-A8E0-422C9BF40534}"/>
              </a:ext>
            </a:extLst>
          </p:cNvPr>
          <p:cNvSpPr txBox="1"/>
          <p:nvPr/>
        </p:nvSpPr>
        <p:spPr>
          <a:xfrm>
            <a:off x="6653212" y="1768853"/>
            <a:ext cx="5162552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代码小白入门建议。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重要概念（数据类型、条件和循环、类与对象、继承）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多动手，多看文档多查资料（特别是官方文档）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、报错不可怕，边查边学。 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、打经典的简单比赛，多看别人优秀的代码，尝试复现，然后整理自己的一些常用的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71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逻辑</a:t>
            </a:r>
            <a:r>
              <a:rPr lang="en-US" altLang="zh-CN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&amp;</a:t>
            </a: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业务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6</a:t>
            </a:fld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FEA82E-5CC2-43CA-9E7B-82290055DBC0}"/>
              </a:ext>
            </a:extLst>
          </p:cNvPr>
          <p:cNvSpPr txBox="1"/>
          <p:nvPr/>
        </p:nvSpPr>
        <p:spPr>
          <a:xfrm>
            <a:off x="532690" y="1016378"/>
            <a:ext cx="10668710" cy="612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刷题 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剑指</a:t>
            </a: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offer》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、牛客网（前期按标签刷，后期坚持刷）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模型之间的演化关系  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实际概率应用题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很大的问题（现在大数据应用分类，你会怎么分）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竞赛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、项目背景（吸引别人关注你做的事情）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、项目流程图（理清楚每一步做什么）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、每一步都要有为什么要这么做，项目最大的卖点。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14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-14288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推荐系统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6355" y="6492876"/>
            <a:ext cx="2844059" cy="365125"/>
          </a:xfrm>
        </p:spPr>
        <p:txBody>
          <a:bodyPr/>
          <a:lstStyle/>
          <a:p>
            <a:fld id="{22C283BA-319A-4A0F-B168-E853F433D264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F8C5C-F1C2-4CCD-A382-A3F4990F3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7" y="1214438"/>
            <a:ext cx="2457910" cy="532547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9E4FDEA-2D49-409D-8E5E-4FB6E86CE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24" y="1197332"/>
            <a:ext cx="2478874" cy="5370893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D065AC5-4936-4F20-A3D6-DA6404AB3F0E}"/>
              </a:ext>
            </a:extLst>
          </p:cNvPr>
          <p:cNvSpPr/>
          <p:nvPr/>
        </p:nvSpPr>
        <p:spPr>
          <a:xfrm>
            <a:off x="1243013" y="1428750"/>
            <a:ext cx="771525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340EFFC-9ABA-4692-85CE-14426EC607C2}"/>
              </a:ext>
            </a:extLst>
          </p:cNvPr>
          <p:cNvSpPr/>
          <p:nvPr/>
        </p:nvSpPr>
        <p:spPr>
          <a:xfrm>
            <a:off x="4724401" y="2124074"/>
            <a:ext cx="771525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789A7B-3C80-46D7-9FCD-7F09D15BDFDD}"/>
              </a:ext>
            </a:extLst>
          </p:cNvPr>
          <p:cNvSpPr/>
          <p:nvPr/>
        </p:nvSpPr>
        <p:spPr>
          <a:xfrm>
            <a:off x="571501" y="1900238"/>
            <a:ext cx="1218662" cy="1654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C5966C4-7B68-447E-BFE8-391DAE1F956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790163" y="2328864"/>
            <a:ext cx="2910425" cy="398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BF0B45B-7620-4339-9782-8F891D8BC838}"/>
              </a:ext>
            </a:extLst>
          </p:cNvPr>
          <p:cNvSpPr txBox="1"/>
          <p:nvPr/>
        </p:nvSpPr>
        <p:spPr>
          <a:xfrm>
            <a:off x="6908900" y="1143000"/>
            <a:ext cx="5625223" cy="612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推词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信息流推荐（视频、图文）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电商推荐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个性化推荐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热搜推荐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相关推荐（买了这个的人还买了）</a:t>
            </a: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什么是好的推荐系统？？？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最喜欢哪个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的推荐？为什么？</a:t>
            </a: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b="0" i="0" dirty="0">
              <a:solidFill>
                <a:srgbClr val="24292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73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 dirty="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推荐系统（解决信息过载问题）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1E048861-1C4D-4BEF-9828-9CB057AFE4DA}"/>
              </a:ext>
            </a:extLst>
          </p:cNvPr>
          <p:cNvSpPr txBox="1"/>
          <p:nvPr/>
        </p:nvSpPr>
        <p:spPr>
          <a:xfrm>
            <a:off x="418823" y="1074432"/>
            <a:ext cx="6613041" cy="49341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825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劣质系统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低俗（只满足低层次需求）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兴趣收窄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搬运内容、陈旧内容（无稀缺性）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50000"/>
              </a:lnSpc>
              <a:buFont typeface="Wingdings"/>
              <a:buChar char=""/>
              <a:tabLst>
                <a:tab pos="504825" algn="l"/>
                <a:tab pos="505459" algn="l"/>
                <a:tab pos="2545715" algn="l"/>
                <a:tab pos="2862580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良性系统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不同层次的用户的引入（用户多样性）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各类高质内容的引入（内容多样性）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时效性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探索出用户中长尾兴趣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2EF5D3D3-E67B-4D28-8B3D-4741943DA79E}"/>
              </a:ext>
            </a:extLst>
          </p:cNvPr>
          <p:cNvSpPr txBox="1"/>
          <p:nvPr/>
        </p:nvSpPr>
        <p:spPr>
          <a:xfrm>
            <a:off x="6645759" y="2414258"/>
            <a:ext cx="5546241" cy="21641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825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可能的问题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统计机器学习模型缺陷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指标观测体现的匮乏（业务短视）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缺乏合理的产品理念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35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589" y="0"/>
            <a:ext cx="12188825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pPr indent="457200">
              <a:spcBef>
                <a:spcPct val="0"/>
              </a:spcBef>
              <a:defRPr/>
            </a:pPr>
            <a:r>
              <a:rPr lang="zh-CN" altLang="en-US" sz="400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增长目标</a:t>
            </a:r>
            <a:endParaRPr lang="en-US" sz="40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2EF5D3D3-E67B-4D28-8B3D-4741943DA79E}"/>
              </a:ext>
            </a:extLst>
          </p:cNvPr>
          <p:cNvSpPr txBox="1"/>
          <p:nvPr/>
        </p:nvSpPr>
        <p:spPr>
          <a:xfrm>
            <a:off x="502537" y="1010461"/>
            <a:ext cx="5331593" cy="6596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1925" algn="ctr">
              <a:lnSpc>
                <a:spcPct val="15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zh-CN" altLang="en-US" sz="2400" b="1" spc="-8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用户满意度的衡量</a:t>
            </a:r>
            <a:endParaRPr lang="en-US" altLang="zh-CN" sz="2400" b="1" spc="-80"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指标很多，主要归结于三类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相关性，内容质量，内容时效性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时效性一定程度代表内容稀缺性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点击率（</a:t>
            </a:r>
            <a:r>
              <a:rPr lang="en-US" altLang="zh-CN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CTR</a:t>
            </a: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）代表什么？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对内容无认知：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>
              <a:lnSpc>
                <a:spcPct val="15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对列表页素材的满意度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对内容有认知：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>
              <a:lnSpc>
                <a:spcPct val="15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部分包含对内容本身的满意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zh-CN" altLang="en-US" sz="2400" spc="-8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点赞、分享、评论</a:t>
            </a:r>
            <a:endParaRPr lang="en-US" altLang="zh-CN" sz="2400" spc="-8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>
              <a:lnSpc>
                <a:spcPct val="15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6BC1F228-C118-4064-933A-64BA6982A148}"/>
              </a:ext>
            </a:extLst>
          </p:cNvPr>
          <p:cNvSpPr txBox="1"/>
          <p:nvPr/>
        </p:nvSpPr>
        <p:spPr>
          <a:xfrm>
            <a:off x="6065951" y="927279"/>
            <a:ext cx="5692461" cy="5488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1925" algn="ctr">
              <a:lnSpc>
                <a:spcPct val="150000"/>
              </a:lnSpc>
              <a:spcBef>
                <a:spcPts val="5"/>
              </a:spcBef>
              <a:tabLst>
                <a:tab pos="504825" algn="l"/>
                <a:tab pos="505459" algn="l"/>
              </a:tabLst>
            </a:pPr>
            <a:r>
              <a:rPr lang="zh-CN" altLang="en-US" sz="2400" b="1" spc="-80" dirty="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推荐的增长目标</a:t>
            </a:r>
            <a:endParaRPr lang="en-US" altLang="zh-CN" sz="2400" b="1" spc="-80" dirty="0"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zh-CN" altLang="en-US" sz="2400" spc="-8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提升用户留存，用户生命周期（</a:t>
            </a:r>
            <a:r>
              <a:rPr lang="en-US" altLang="zh-CN" sz="2400" spc="-8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LTV</a:t>
            </a:r>
            <a:r>
              <a:rPr lang="zh-CN" altLang="en-US" sz="2400" spc="-8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）</a:t>
            </a:r>
            <a:endParaRPr lang="en-US" altLang="zh-CN" sz="2400" spc="-8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zh-CN" altLang="en-US" sz="2400" spc="-8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通过分发筛选出优质内容、优质生产者</a:t>
            </a:r>
            <a:endParaRPr lang="en-US" altLang="zh-CN" sz="2400" spc="-8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传统认知：喜欢什么推送什么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更新认知：创造需求和玩法，持续优质内容生产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504825" algn="l"/>
                <a:tab pos="505459" algn="l"/>
              </a:tabLst>
            </a:pPr>
            <a:r>
              <a:rPr lang="zh-CN" altLang="en-US" sz="2400" spc="-8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构建内容生态</a:t>
            </a:r>
            <a:endParaRPr lang="en-US" altLang="zh-CN" sz="2400" spc="-8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分发时效性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Ugc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主的激励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504825" indent="4680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04825" algn="l"/>
                <a:tab pos="50545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准入、扶持打压、激励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0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1363</Words>
  <Application>Microsoft Office PowerPoint</Application>
  <PresentationFormat>宽屏</PresentationFormat>
  <Paragraphs>285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Microsoft YaHei Light</vt:lpstr>
      <vt:lpstr>等线</vt:lpstr>
      <vt:lpstr>等线 Light</vt:lpstr>
      <vt:lpstr>Microsoft YaHei</vt:lpstr>
      <vt:lpstr>Microsoft YaHei</vt:lpstr>
      <vt:lpstr>Arial</vt:lpstr>
      <vt:lpstr>Calibri</vt:lpstr>
      <vt:lpstr>Wingdings</vt:lpstr>
      <vt:lpstr>Office 主题​​</vt:lpstr>
      <vt:lpstr>推荐系统综述：初识推荐系统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钊玉</dc:creator>
  <cp:lastModifiedBy>方 钊玉</cp:lastModifiedBy>
  <cp:revision>86</cp:revision>
  <dcterms:created xsi:type="dcterms:W3CDTF">2020-11-26T13:08:38Z</dcterms:created>
  <dcterms:modified xsi:type="dcterms:W3CDTF">2020-12-07T00:46:13Z</dcterms:modified>
</cp:coreProperties>
</file>