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1" r:id="rId2"/>
    <p:sldId id="262" r:id="rId3"/>
    <p:sldId id="264" r:id="rId4"/>
    <p:sldId id="260" r:id="rId5"/>
    <p:sldId id="270" r:id="rId6"/>
    <p:sldId id="259" r:id="rId7"/>
    <p:sldId id="256" r:id="rId8"/>
    <p:sldId id="271" r:id="rId9"/>
    <p:sldId id="257" r:id="rId10"/>
    <p:sldId id="272" r:id="rId11"/>
    <p:sldId id="273" r:id="rId12"/>
    <p:sldId id="274" r:id="rId13"/>
    <p:sldId id="258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76399" autoAdjust="0"/>
  </p:normalViewPr>
  <p:slideViewPr>
    <p:cSldViewPr snapToGrid="0">
      <p:cViewPr varScale="1">
        <p:scale>
          <a:sx n="65" d="100"/>
          <a:sy n="65" d="100"/>
        </p:scale>
        <p:origin x="84" y="3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1AD67-D9D2-491B-8565-6FFFEB20E45D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75BE8-E1C7-4661-A2F9-D32E4AE6C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527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当上帝在讲这段话的时候，他在意的是什么？</a:t>
            </a:r>
            <a:endParaRPr lang="en-US" altLang="zh-CN" dirty="0"/>
          </a:p>
          <a:p>
            <a:r>
              <a:rPr lang="zh-CN" altLang="en-US" dirty="0"/>
              <a:t>怎么样才能知道上帝在意的是什么呢？</a:t>
            </a:r>
            <a:endParaRPr lang="en-US" altLang="zh-CN" dirty="0"/>
          </a:p>
          <a:p>
            <a:r>
              <a:rPr lang="zh-CN" altLang="en-US" dirty="0"/>
              <a:t>说的最多的，不断重复的，往往就是他所在意的。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75BE8-E1C7-4661-A2F9-D32E4AE6CEF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14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这两个概念几乎是绑定在一起的。讲到一个必定会讲到另外一个。我们试试分辨一下，上帝在讲这段话的时候，他谈的最多的是哪个？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75BE8-E1C7-4661-A2F9-D32E4AE6CEF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861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75BE8-E1C7-4661-A2F9-D32E4AE6CEF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972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75BE8-E1C7-4661-A2F9-D32E4AE6CEF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101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5DED8-B086-4618-9473-7680B9B87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AB3D5C-CBD7-44C8-AD0A-12417178E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3301E-768E-4D29-B47B-FFDC5514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9038-3C74-4017-88A8-FD032ED20DB6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6A1549-6CF5-4A9A-88A7-550FA9F7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6A984A-D532-4E5D-B35E-432AE322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80E3-4C6F-4053-81F0-E9B122AAE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00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8CF93-175A-4C76-B218-EAA669DD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0A0EB8-786B-4BED-8D67-35E5AFDF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60F9F0-934D-4BC1-A0A3-E633FF6D2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9038-3C74-4017-88A8-FD032ED20DB6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31E9ED-8E73-41AD-9539-D1C5283E2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7822B7-C7BC-4C73-8A0A-731D475C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80E3-4C6F-4053-81F0-E9B122AAE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26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C67B57-FF32-4BAE-B2A8-D1BD7DD6B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4CDFBB-F78D-4D7B-8BBE-51C2026A4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FA964-8044-4E05-9FF6-C9D24E1CE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9038-3C74-4017-88A8-FD032ED20DB6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17C6D-EFFD-4851-9C62-314ABFE9D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2365C-4D64-425A-9AE2-0F233F8F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80E3-4C6F-4053-81F0-E9B122AAE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40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F7305-653F-408B-96F4-8CF7C363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8C52E3-DE9B-4FA0-9600-7D966FBAB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AF89D-D6AE-48D7-9595-4CC46332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9038-3C74-4017-88A8-FD032ED20DB6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124A45-A419-44F3-AB27-A1B8667A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870D50-EBAF-4D9E-B79E-676C5BFE8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80E3-4C6F-4053-81F0-E9B122AAE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0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AEFB7-DBD3-4C1A-B1B0-B52CCF10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B4B8F1-E75B-4E0A-A305-43C8AED99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E9AF17-59CF-42F1-9860-92EBA4DA8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9038-3C74-4017-88A8-FD032ED20DB6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647FD7-4713-4A2F-9C6D-EEAE95A15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D7C987-D558-40B4-B6C4-D40EE72D3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80E3-4C6F-4053-81F0-E9B122AAE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3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B85B9-876F-47B8-9555-1EE60871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74940-8C2A-4256-986F-C5AF8744A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733C3E-9D25-4295-88D0-A986000E8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F03B60-E107-4943-903E-9E7D8097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9038-3C74-4017-88A8-FD032ED20DB6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15D096-5781-4323-A72F-E02FAED7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7AA041-EFE8-41F5-ADC0-2CD3B9AF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80E3-4C6F-4053-81F0-E9B122AAE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26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8519F-5051-414E-942B-5A1C21135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142475-B478-4898-9360-093A0CA91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2FA812-AFBB-44C1-A341-57D7E32DA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8C8D49-443E-42D9-802B-FEAC61365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935971-BD88-430F-AC59-CC7110DDC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6DB91C-42C2-4328-AFC9-E648031B0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9038-3C74-4017-88A8-FD032ED20DB6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DB15DC-19CB-4B00-9535-EA56FE27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912A3B-5FF1-4146-BD23-7B51FF28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80E3-4C6F-4053-81F0-E9B122AAE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2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CEF99-7AE6-4083-98D9-2F9B6078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E3DDB9-70E9-47C8-81FB-DD601441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9038-3C74-4017-88A8-FD032ED20DB6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A1EAF1-4240-4839-A41E-84EB6BF59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13FC68-15D8-4F5E-B872-CCB7BF2B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80E3-4C6F-4053-81F0-E9B122AAE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87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3B895D-BEE6-4621-9554-309555B57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9038-3C74-4017-88A8-FD032ED20DB6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5929C3-382B-41D5-823F-93D16FEC0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1320CE-80AC-4B9D-A234-E523FCDB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80E3-4C6F-4053-81F0-E9B122AAE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1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6A871-7E58-41DA-AAA9-9637DC5E4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043FDC-F220-4568-8698-7289E53FC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BA0543-A51A-426B-BB8C-3C6F30899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BBA555-B762-40C3-ACF4-4342FB60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9038-3C74-4017-88A8-FD032ED20DB6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D3F6FE-8CF6-46F4-978F-72E1BDA9C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32F2E-73D5-4137-92AD-E8086929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80E3-4C6F-4053-81F0-E9B122AAE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43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BCC0B-92AB-4BF0-AC17-7A5B632AA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804EFF-D22F-4968-AB83-BEBEC18A9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59E85B-C49B-43FA-9496-8B65A3F52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D94303-98B3-4651-819D-28F1187F5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9038-3C74-4017-88A8-FD032ED20DB6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11A842-9E05-465A-BD53-5697EE77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DFD0DB-F371-4E1F-A41C-FB787A67E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80E3-4C6F-4053-81F0-E9B122AAE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69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D39C35-67BE-4491-B94B-595CE8CA0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C66B54-F430-495F-B545-43F9A4A9F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189D1D-1C9C-4156-A31B-0F6E533DF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F9038-3C74-4017-88A8-FD032ED20DB6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0D6CB5-74CF-4500-8F49-111D496C8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DB0825-FBD2-40D0-8C36-0AC030FED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B80E3-4C6F-4053-81F0-E9B122AAE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79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15EED-EE59-40AE-9A33-7494AB534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850" y="2526060"/>
            <a:ext cx="6338299" cy="1805880"/>
          </a:xfrm>
        </p:spPr>
        <p:txBody>
          <a:bodyPr>
            <a:noAutofit/>
          </a:bodyPr>
          <a:lstStyle/>
          <a:p>
            <a:r>
              <a:rPr lang="zh-CN" altLang="en-US" sz="9600" dirty="0"/>
              <a:t>阅读的艺术</a:t>
            </a:r>
          </a:p>
        </p:txBody>
      </p:sp>
    </p:spTree>
    <p:extLst>
      <p:ext uri="{BB962C8B-B14F-4D97-AF65-F5344CB8AC3E}">
        <p14:creationId xmlns:p14="http://schemas.microsoft.com/office/powerpoint/2010/main" val="1522554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EB7C31F-1814-4B57-B983-0000A92C28A9}"/>
              </a:ext>
            </a:extLst>
          </p:cNvPr>
          <p:cNvSpPr txBox="1"/>
          <p:nvPr/>
        </p:nvSpPr>
        <p:spPr>
          <a:xfrm>
            <a:off x="1376733" y="954308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在地上一切走兽中可</a:t>
            </a:r>
            <a:r>
              <a:rPr lang="zh-CN" altLang="en-US" sz="2800" b="1" dirty="0">
                <a:solidFill>
                  <a:srgbClr val="00B0F0"/>
                </a:solidFill>
              </a:rPr>
              <a:t>吃</a:t>
            </a:r>
            <a:r>
              <a:rPr lang="zh-CN" altLang="en-US" dirty="0"/>
              <a:t>的乃是这些：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C4DA56-9E0D-4975-ADC2-77A7E1103B87}"/>
              </a:ext>
            </a:extLst>
          </p:cNvPr>
          <p:cNvSpPr txBox="1"/>
          <p:nvPr/>
        </p:nvSpPr>
        <p:spPr>
          <a:xfrm>
            <a:off x="5131937" y="954308"/>
            <a:ext cx="5596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凡</a:t>
            </a:r>
            <a:r>
              <a:rPr lang="zh-CN" altLang="en-US" sz="2800" b="1" dirty="0">
                <a:solidFill>
                  <a:schemeClr val="accent6"/>
                </a:solidFill>
              </a:rPr>
              <a:t>蹄分两瓣、倒嚼</a:t>
            </a:r>
            <a:r>
              <a:rPr lang="zh-CN" altLang="en-US" dirty="0"/>
              <a:t>的走兽，你们都可以</a:t>
            </a:r>
            <a:r>
              <a:rPr lang="zh-CN" altLang="en-US" sz="2800" b="1" dirty="0">
                <a:solidFill>
                  <a:srgbClr val="00B0F0"/>
                </a:solidFill>
              </a:rPr>
              <a:t>吃</a:t>
            </a:r>
            <a:r>
              <a:rPr lang="zh-CN" altLang="en-US" dirty="0"/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57A903-1FE6-4171-9E97-14B12C40A239}"/>
              </a:ext>
            </a:extLst>
          </p:cNvPr>
          <p:cNvSpPr txBox="1"/>
          <p:nvPr/>
        </p:nvSpPr>
        <p:spPr>
          <a:xfrm>
            <a:off x="1376732" y="1566618"/>
            <a:ext cx="4647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但那</a:t>
            </a:r>
            <a:r>
              <a:rPr lang="zh-CN" altLang="en-US" sz="2800" b="1" dirty="0">
                <a:solidFill>
                  <a:schemeClr val="accent6"/>
                </a:solidFill>
              </a:rPr>
              <a:t>倒嚼或分蹄</a:t>
            </a:r>
            <a:r>
              <a:rPr lang="zh-CN" altLang="en-US" dirty="0"/>
              <a:t>之中不可</a:t>
            </a:r>
            <a:r>
              <a:rPr lang="zh-CN" altLang="en-US" sz="2800" b="1" dirty="0">
                <a:solidFill>
                  <a:srgbClr val="00B0F0"/>
                </a:solidFill>
              </a:rPr>
              <a:t>吃</a:t>
            </a:r>
            <a:r>
              <a:rPr lang="zh-CN" altLang="en-US" dirty="0"/>
              <a:t>的乃是：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71DB4DD-EE18-4383-8109-585DE773CB12}"/>
              </a:ext>
            </a:extLst>
          </p:cNvPr>
          <p:cNvSpPr txBox="1"/>
          <p:nvPr/>
        </p:nvSpPr>
        <p:spPr>
          <a:xfrm>
            <a:off x="3178136" y="2106428"/>
            <a:ext cx="5596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骆驼－因为</a:t>
            </a:r>
            <a:r>
              <a:rPr lang="zh-CN" altLang="en-US" sz="2800" b="1" dirty="0">
                <a:solidFill>
                  <a:schemeClr val="accent6"/>
                </a:solidFill>
              </a:rPr>
              <a:t>倒嚼不分蹄</a:t>
            </a:r>
            <a:r>
              <a:rPr lang="zh-CN" altLang="en-US" dirty="0"/>
              <a:t>，就与你们</a:t>
            </a:r>
            <a:r>
              <a:rPr lang="zh-CN" altLang="en-US" sz="2800" b="1" dirty="0">
                <a:solidFill>
                  <a:srgbClr val="FF0000"/>
                </a:solidFill>
              </a:rPr>
              <a:t>不洁净</a:t>
            </a:r>
            <a:r>
              <a:rPr lang="zh-CN" altLang="en-US" dirty="0"/>
              <a:t>；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A30502-3700-4D33-A6CC-C9A082976DD3}"/>
              </a:ext>
            </a:extLst>
          </p:cNvPr>
          <p:cNvSpPr txBox="1"/>
          <p:nvPr/>
        </p:nvSpPr>
        <p:spPr>
          <a:xfrm>
            <a:off x="3178135" y="2579065"/>
            <a:ext cx="5596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沙番－因为</a:t>
            </a:r>
            <a:r>
              <a:rPr lang="zh-CN" altLang="en-US" sz="2800" b="1" dirty="0">
                <a:solidFill>
                  <a:schemeClr val="accent6"/>
                </a:solidFill>
              </a:rPr>
              <a:t>倒嚼不分蹄</a:t>
            </a:r>
            <a:r>
              <a:rPr lang="zh-CN" altLang="en-US" dirty="0"/>
              <a:t>，就与你们</a:t>
            </a:r>
            <a:r>
              <a:rPr lang="zh-CN" altLang="en-US" sz="2800" b="1" dirty="0">
                <a:solidFill>
                  <a:srgbClr val="FF0000"/>
                </a:solidFill>
              </a:rPr>
              <a:t>不洁净</a:t>
            </a:r>
            <a:r>
              <a:rPr lang="zh-CN" altLang="en-US" dirty="0"/>
              <a:t>；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12D1BC8-DCBD-4725-A301-934321CA295C}"/>
              </a:ext>
            </a:extLst>
          </p:cNvPr>
          <p:cNvSpPr txBox="1"/>
          <p:nvPr/>
        </p:nvSpPr>
        <p:spPr>
          <a:xfrm>
            <a:off x="3178136" y="3050574"/>
            <a:ext cx="5596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兔子－因为</a:t>
            </a:r>
            <a:r>
              <a:rPr lang="zh-CN" altLang="en-US" sz="2800" b="1" dirty="0">
                <a:solidFill>
                  <a:schemeClr val="accent6"/>
                </a:solidFill>
              </a:rPr>
              <a:t>倒嚼不分蹄</a:t>
            </a:r>
            <a:r>
              <a:rPr lang="zh-CN" altLang="en-US" dirty="0"/>
              <a:t>，就与你们</a:t>
            </a:r>
            <a:r>
              <a:rPr lang="zh-CN" altLang="en-US" sz="2800" b="1" dirty="0">
                <a:solidFill>
                  <a:srgbClr val="FF0000"/>
                </a:solidFill>
              </a:rPr>
              <a:t>不洁净</a:t>
            </a:r>
            <a:r>
              <a:rPr lang="zh-CN" altLang="en-US" dirty="0"/>
              <a:t>；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82A758-3B4B-4CFC-946F-94BD99C9E5D8}"/>
              </a:ext>
            </a:extLst>
          </p:cNvPr>
          <p:cNvSpPr txBox="1"/>
          <p:nvPr/>
        </p:nvSpPr>
        <p:spPr>
          <a:xfrm>
            <a:off x="3178135" y="3558332"/>
            <a:ext cx="6801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猪－因为</a:t>
            </a:r>
            <a:r>
              <a:rPr lang="zh-CN" altLang="en-US" sz="2800" b="1" dirty="0">
                <a:solidFill>
                  <a:schemeClr val="accent6"/>
                </a:solidFill>
              </a:rPr>
              <a:t>蹄分两瓣，却不倒嚼</a:t>
            </a:r>
            <a:r>
              <a:rPr lang="zh-CN" altLang="en-US" dirty="0"/>
              <a:t>，就与你们</a:t>
            </a:r>
            <a:r>
              <a:rPr lang="zh-CN" altLang="en-US" sz="2800" b="1" dirty="0">
                <a:solidFill>
                  <a:srgbClr val="FF0000"/>
                </a:solidFill>
              </a:rPr>
              <a:t>不洁净</a:t>
            </a:r>
            <a:r>
              <a:rPr lang="zh-CN" altLang="en-US" dirty="0"/>
              <a:t>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B4E9B97-A310-4FAD-B649-5AFC32219CDA}"/>
              </a:ext>
            </a:extLst>
          </p:cNvPr>
          <p:cNvSpPr txBox="1"/>
          <p:nvPr/>
        </p:nvSpPr>
        <p:spPr>
          <a:xfrm>
            <a:off x="1376732" y="4098142"/>
            <a:ext cx="7160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这些兽的肉，你们不可</a:t>
            </a:r>
            <a:r>
              <a:rPr lang="zh-CN" altLang="en-US" sz="2800" b="1" dirty="0">
                <a:solidFill>
                  <a:srgbClr val="00B0F0"/>
                </a:solidFill>
              </a:rPr>
              <a:t>吃</a:t>
            </a:r>
            <a:r>
              <a:rPr lang="zh-CN" altLang="en-US" dirty="0"/>
              <a:t>；死的，你们不可摸，都与你们</a:t>
            </a:r>
            <a:r>
              <a:rPr lang="zh-CN" altLang="en-US" sz="2800" b="1" dirty="0">
                <a:solidFill>
                  <a:srgbClr val="FF0000"/>
                </a:solidFill>
              </a:rPr>
              <a:t>不洁净</a:t>
            </a:r>
          </a:p>
        </p:txBody>
      </p:sp>
    </p:spTree>
    <p:extLst>
      <p:ext uri="{BB962C8B-B14F-4D97-AF65-F5344CB8AC3E}">
        <p14:creationId xmlns:p14="http://schemas.microsoft.com/office/powerpoint/2010/main" val="3041732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60F04A5-3A2C-4317-843F-9809075C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78906"/>
            <a:ext cx="10515600" cy="1500187"/>
          </a:xfrm>
        </p:spPr>
        <p:txBody>
          <a:bodyPr anchor="ctr"/>
          <a:lstStyle/>
          <a:p>
            <a:pPr algn="ctr"/>
            <a:r>
              <a:rPr lang="zh-CN" altLang="en-US" dirty="0"/>
              <a:t>从模式领悟</a:t>
            </a:r>
          </a:p>
        </p:txBody>
      </p:sp>
    </p:spTree>
    <p:extLst>
      <p:ext uri="{BB962C8B-B14F-4D97-AF65-F5344CB8AC3E}">
        <p14:creationId xmlns:p14="http://schemas.microsoft.com/office/powerpoint/2010/main" val="396907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6C235B7-937A-4A42-91F9-46F30E3E4E36}"/>
              </a:ext>
            </a:extLst>
          </p:cNvPr>
          <p:cNvSpPr txBox="1"/>
          <p:nvPr/>
        </p:nvSpPr>
        <p:spPr>
          <a:xfrm>
            <a:off x="622870" y="999431"/>
            <a:ext cx="7041651" cy="76944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4400" b="0" i="0" dirty="0">
                <a:solidFill>
                  <a:srgbClr val="3232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11:2-8 </a:t>
            </a:r>
            <a:r>
              <a:rPr lang="zh-CN" altLang="en-US" sz="4400" b="0" i="0" dirty="0">
                <a:solidFill>
                  <a:srgbClr val="3232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走兽 可吃，不可吃</a:t>
            </a:r>
            <a:endParaRPr lang="zh-CN" altLang="en-US" sz="4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29F2DF-0EE0-4676-B76A-16CF5D9BEE5F}"/>
              </a:ext>
            </a:extLst>
          </p:cNvPr>
          <p:cNvSpPr txBox="1"/>
          <p:nvPr/>
        </p:nvSpPr>
        <p:spPr>
          <a:xfrm>
            <a:off x="622870" y="1881296"/>
            <a:ext cx="70416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0" i="0" dirty="0">
                <a:solidFill>
                  <a:srgbClr val="3232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11:9-12 </a:t>
            </a:r>
            <a:r>
              <a:rPr lang="zh-CN" altLang="en-US" sz="4400" b="0" i="0" dirty="0">
                <a:solidFill>
                  <a:srgbClr val="3232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🐟 可憎，不可吃</a:t>
            </a:r>
            <a:endParaRPr lang="zh-CN" altLang="en-US" sz="4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0E5BEF-0788-4AF9-844E-208D82E675AC}"/>
              </a:ext>
            </a:extLst>
          </p:cNvPr>
          <p:cNvSpPr txBox="1"/>
          <p:nvPr/>
        </p:nvSpPr>
        <p:spPr>
          <a:xfrm>
            <a:off x="622870" y="2763161"/>
            <a:ext cx="70416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0" i="0" dirty="0">
                <a:solidFill>
                  <a:srgbClr val="3232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11:13-19 </a:t>
            </a:r>
            <a:r>
              <a:rPr lang="zh-CN" altLang="en-US" sz="4400" b="0" i="0" dirty="0">
                <a:solidFill>
                  <a:srgbClr val="3232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雀鸟</a:t>
            </a:r>
            <a:endParaRPr lang="zh-CN" altLang="en-US" sz="4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44E53A2-8CCC-4FF3-B039-114134A49C00}"/>
              </a:ext>
            </a:extLst>
          </p:cNvPr>
          <p:cNvSpPr txBox="1"/>
          <p:nvPr/>
        </p:nvSpPr>
        <p:spPr>
          <a:xfrm>
            <a:off x="622870" y="3645027"/>
            <a:ext cx="70416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0" i="0" dirty="0">
                <a:solidFill>
                  <a:srgbClr val="3232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11:20-23 </a:t>
            </a:r>
            <a:r>
              <a:rPr lang="zh-CN" altLang="en-US" sz="4400" b="0" i="0" dirty="0">
                <a:solidFill>
                  <a:srgbClr val="3232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爬物</a:t>
            </a:r>
            <a:endParaRPr lang="zh-CN" altLang="en-US" sz="4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17C6FEB-4D2B-481B-8654-A3BE980D4202}"/>
              </a:ext>
            </a:extLst>
          </p:cNvPr>
          <p:cNvSpPr txBox="1"/>
          <p:nvPr/>
        </p:nvSpPr>
        <p:spPr>
          <a:xfrm>
            <a:off x="8112731" y="1030208"/>
            <a:ext cx="2880617" cy="707886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en-US" sz="4000" b="0" i="0" dirty="0">
                <a:solidFill>
                  <a:srgbClr val="3232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分蹄、倒嚼</a:t>
            </a:r>
            <a:endParaRPr lang="zh-CN" altLang="en-US" sz="40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80B086-C514-4CC1-81C5-F827F0276B92}"/>
              </a:ext>
            </a:extLst>
          </p:cNvPr>
          <p:cNvSpPr txBox="1"/>
          <p:nvPr/>
        </p:nvSpPr>
        <p:spPr>
          <a:xfrm>
            <a:off x="8112731" y="1911442"/>
            <a:ext cx="28806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b="0" i="0" dirty="0">
                <a:solidFill>
                  <a:srgbClr val="3232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有翅、有麟</a:t>
            </a:r>
            <a:endParaRPr lang="zh-CN" altLang="en-US" sz="4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BEC49F0-B80A-434F-B6E3-A140F9ECFFD8}"/>
              </a:ext>
            </a:extLst>
          </p:cNvPr>
          <p:cNvSpPr txBox="1"/>
          <p:nvPr/>
        </p:nvSpPr>
        <p:spPr>
          <a:xfrm>
            <a:off x="8112731" y="2793938"/>
            <a:ext cx="27624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b="0" i="0" dirty="0">
                <a:solidFill>
                  <a:srgbClr val="3232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？？？</a:t>
            </a:r>
            <a:endParaRPr lang="zh-CN" altLang="en-US" sz="40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73B410C-178D-48AA-9E81-B06E6FAC3FE4}"/>
              </a:ext>
            </a:extLst>
          </p:cNvPr>
          <p:cNvSpPr txBox="1"/>
          <p:nvPr/>
        </p:nvSpPr>
        <p:spPr>
          <a:xfrm>
            <a:off x="8112731" y="3645027"/>
            <a:ext cx="25929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b="0" i="0" dirty="0">
                <a:solidFill>
                  <a:srgbClr val="3232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？？？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019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9" grpId="0"/>
      <p:bldP spid="11" grpId="0"/>
      <p:bldP spid="13" grpId="0" animBg="1"/>
      <p:bldP spid="15" grpId="0"/>
      <p:bldP spid="17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280DC-63DD-404B-8BD6-0ADC92992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508" y="226032"/>
            <a:ext cx="9144000" cy="1361325"/>
          </a:xfrm>
        </p:spPr>
        <p:txBody>
          <a:bodyPr anchor="ctr">
            <a:normAutofit fontScale="90000"/>
          </a:bodyPr>
          <a:lstStyle/>
          <a:p>
            <a:r>
              <a:rPr lang="zh-CN" altLang="en-US" sz="9600" b="1" dirty="0"/>
              <a:t>认识不洁净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F3648B-303E-4CD1-A52B-EE2D93627CF4}"/>
              </a:ext>
            </a:extLst>
          </p:cNvPr>
          <p:cNvSpPr txBox="1"/>
          <p:nvPr/>
        </p:nvSpPr>
        <p:spPr>
          <a:xfrm>
            <a:off x="1380038" y="1777137"/>
            <a:ext cx="8512139" cy="3303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4800" dirty="0"/>
              <a:t>什么是不洁净？</a:t>
            </a:r>
            <a:endParaRPr lang="en-US" altLang="zh-CN" sz="4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4800" dirty="0"/>
              <a:t>怎么会不洁净？</a:t>
            </a:r>
            <a:endParaRPr lang="en-US" altLang="zh-CN" sz="4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4800" dirty="0"/>
              <a:t>不洁净会怎么样？</a:t>
            </a:r>
          </a:p>
        </p:txBody>
      </p:sp>
    </p:spTree>
    <p:extLst>
      <p:ext uri="{BB962C8B-B14F-4D97-AF65-F5344CB8AC3E}">
        <p14:creationId xmlns:p14="http://schemas.microsoft.com/office/powerpoint/2010/main" val="199544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63EBA20-F9CD-49A4-BFF1-24E50A992367}"/>
              </a:ext>
            </a:extLst>
          </p:cNvPr>
          <p:cNvSpPr txBox="1"/>
          <p:nvPr/>
        </p:nvSpPr>
        <p:spPr>
          <a:xfrm>
            <a:off x="939698" y="885635"/>
            <a:ext cx="93241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/>
              <a:t>凡摸了死的，必不洁净到晚上。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81ADEBF-1EB2-489B-B9D1-0FE639275306}"/>
              </a:ext>
            </a:extLst>
          </p:cNvPr>
          <p:cNvSpPr txBox="1"/>
          <p:nvPr/>
        </p:nvSpPr>
        <p:spPr>
          <a:xfrm>
            <a:off x="939698" y="1531966"/>
            <a:ext cx="93241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/>
              <a:t>凡拿了死的，必不洁净到晚上，并要洗衣服。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A29A991-5049-4FC7-9806-60D67F4CFDA2}"/>
              </a:ext>
            </a:extLst>
          </p:cNvPr>
          <p:cNvSpPr txBox="1"/>
          <p:nvPr/>
        </p:nvSpPr>
        <p:spPr>
          <a:xfrm>
            <a:off x="416130" y="239304"/>
            <a:ext cx="60947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/>
              <a:t>这些都能使你们不洁净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99D741-894E-42F5-A9B5-BDC02EE15484}"/>
              </a:ext>
            </a:extLst>
          </p:cNvPr>
          <p:cNvSpPr txBox="1"/>
          <p:nvPr/>
        </p:nvSpPr>
        <p:spPr>
          <a:xfrm>
            <a:off x="288521" y="2305713"/>
            <a:ext cx="10809297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3600" dirty="0"/>
              <a:t>凡走兽分蹄不成两瓣、也不倒嚼的，是与你们不洁净；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04E9E6D-940C-4A3E-93BD-8AD6A710EB2D}"/>
              </a:ext>
            </a:extLst>
          </p:cNvPr>
          <p:cNvSpPr txBox="1"/>
          <p:nvPr/>
        </p:nvSpPr>
        <p:spPr>
          <a:xfrm>
            <a:off x="879823" y="2952044"/>
            <a:ext cx="10809297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3600" dirty="0"/>
              <a:t>凡摸了的就不洁净。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FC73EFA-D3E9-49BD-A236-9A24FC38850A}"/>
              </a:ext>
            </a:extLst>
          </p:cNvPr>
          <p:cNvSpPr txBox="1"/>
          <p:nvPr/>
        </p:nvSpPr>
        <p:spPr>
          <a:xfrm>
            <a:off x="879823" y="5027693"/>
            <a:ext cx="10809297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3600" dirty="0"/>
              <a:t>拿其尸的，必不洁净到晚上，并要洗衣服。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1E1F2A-D9A2-43CE-97C7-017494FD7267}"/>
              </a:ext>
            </a:extLst>
          </p:cNvPr>
          <p:cNvSpPr txBox="1"/>
          <p:nvPr/>
        </p:nvSpPr>
        <p:spPr>
          <a:xfrm>
            <a:off x="200912" y="3725791"/>
            <a:ext cx="10809297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3600" dirty="0"/>
              <a:t>凡四足的走兽，用掌行走的，是与你们不洁净；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88A410A-9D0B-4C0C-918E-98DBF48A06E7}"/>
              </a:ext>
            </a:extLst>
          </p:cNvPr>
          <p:cNvSpPr txBox="1"/>
          <p:nvPr/>
        </p:nvSpPr>
        <p:spPr>
          <a:xfrm>
            <a:off x="879823" y="4372122"/>
            <a:ext cx="10809297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3600" dirty="0"/>
              <a:t>摸其尸的，必不洁净到晚上。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976DD12-5039-49C3-8724-DA5E92316A56}"/>
              </a:ext>
            </a:extLst>
          </p:cNvPr>
          <p:cNvSpPr txBox="1"/>
          <p:nvPr/>
        </p:nvSpPr>
        <p:spPr>
          <a:xfrm>
            <a:off x="288521" y="5884295"/>
            <a:ext cx="60947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/>
              <a:t>这些是与你们不洁净的。</a:t>
            </a:r>
          </a:p>
        </p:txBody>
      </p:sp>
    </p:spTree>
    <p:extLst>
      <p:ext uri="{BB962C8B-B14F-4D97-AF65-F5344CB8AC3E}">
        <p14:creationId xmlns:p14="http://schemas.microsoft.com/office/powerpoint/2010/main" val="210810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5" grpId="0"/>
      <p:bldP spid="6" grpId="0"/>
      <p:bldP spid="8" grpId="0"/>
      <p:bldP spid="10" grpId="0"/>
      <p:bldP spid="11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CD4249-E426-472C-930A-0871E08A7843}"/>
              </a:ext>
            </a:extLst>
          </p:cNvPr>
          <p:cNvSpPr txBox="1"/>
          <p:nvPr/>
        </p:nvSpPr>
        <p:spPr>
          <a:xfrm>
            <a:off x="1174792" y="4489654"/>
            <a:ext cx="10809297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3600" dirty="0"/>
              <a:t>拿其尸的，必不洁净到晚上，并要洗衣服。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30455D8-B276-4726-856D-C8F6A413D0DA}"/>
              </a:ext>
            </a:extLst>
          </p:cNvPr>
          <p:cNvSpPr txBox="1"/>
          <p:nvPr/>
        </p:nvSpPr>
        <p:spPr>
          <a:xfrm>
            <a:off x="436006" y="1162712"/>
            <a:ext cx="10809297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3600" dirty="0"/>
              <a:t>凡走兽分蹄不成两瓣、也不倒嚼的，是与你们不洁净；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AFA0C2-E6BC-4355-8EE0-2D150F0300EF}"/>
              </a:ext>
            </a:extLst>
          </p:cNvPr>
          <p:cNvSpPr txBox="1"/>
          <p:nvPr/>
        </p:nvSpPr>
        <p:spPr>
          <a:xfrm>
            <a:off x="1174792" y="1844875"/>
            <a:ext cx="10809297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3600" dirty="0"/>
              <a:t>凡摸了的就不洁净。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B2412F5-821B-4AD6-BAC9-F232708E5239}"/>
              </a:ext>
            </a:extLst>
          </p:cNvPr>
          <p:cNvSpPr txBox="1"/>
          <p:nvPr/>
        </p:nvSpPr>
        <p:spPr>
          <a:xfrm>
            <a:off x="436006" y="2986020"/>
            <a:ext cx="10809297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3600" dirty="0"/>
              <a:t>凡四足的走兽，用掌行走的，是与你们不洁净；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807C5C1-5A33-4C8F-9A5E-8C716939F461}"/>
              </a:ext>
            </a:extLst>
          </p:cNvPr>
          <p:cNvSpPr txBox="1"/>
          <p:nvPr/>
        </p:nvSpPr>
        <p:spPr>
          <a:xfrm>
            <a:off x="1174792" y="3737837"/>
            <a:ext cx="10809297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3600" dirty="0"/>
              <a:t>摸其尸的，必不洁净到晚上。</a:t>
            </a:r>
          </a:p>
        </p:txBody>
      </p:sp>
    </p:spTree>
    <p:extLst>
      <p:ext uri="{BB962C8B-B14F-4D97-AF65-F5344CB8AC3E}">
        <p14:creationId xmlns:p14="http://schemas.microsoft.com/office/powerpoint/2010/main" val="180340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E1822-4B04-424F-A6F8-CA2A537B2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2703" y="2442205"/>
            <a:ext cx="5126594" cy="1173005"/>
          </a:xfrm>
        </p:spPr>
        <p:txBody>
          <a:bodyPr/>
          <a:lstStyle/>
          <a:p>
            <a:r>
              <a:rPr lang="zh-CN" altLang="en-US" dirty="0"/>
              <a:t>还有哪些排比呢？</a:t>
            </a:r>
          </a:p>
        </p:txBody>
      </p:sp>
    </p:spTree>
    <p:extLst>
      <p:ext uri="{BB962C8B-B14F-4D97-AF65-F5344CB8AC3E}">
        <p14:creationId xmlns:p14="http://schemas.microsoft.com/office/powerpoint/2010/main" val="2326485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8D88F-4192-436B-9810-BD069479F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660" y="1788190"/>
            <a:ext cx="7530679" cy="1325563"/>
          </a:xfrm>
        </p:spPr>
        <p:txBody>
          <a:bodyPr/>
          <a:lstStyle/>
          <a:p>
            <a:r>
              <a:rPr lang="zh-CN" altLang="en-US" dirty="0"/>
              <a:t>结构帮助我们丰富阅读的层次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2A33FFC-A76B-46FD-BDEE-2540BFE50875}"/>
              </a:ext>
            </a:extLst>
          </p:cNvPr>
          <p:cNvSpPr txBox="1">
            <a:spLocks/>
          </p:cNvSpPr>
          <p:nvPr/>
        </p:nvSpPr>
        <p:spPr>
          <a:xfrm>
            <a:off x="3455366" y="3113753"/>
            <a:ext cx="5281266" cy="1202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认识作者的写作意图</a:t>
            </a:r>
          </a:p>
        </p:txBody>
      </p:sp>
    </p:spTree>
    <p:extLst>
      <p:ext uri="{BB962C8B-B14F-4D97-AF65-F5344CB8AC3E}">
        <p14:creationId xmlns:p14="http://schemas.microsoft.com/office/powerpoint/2010/main" val="370871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C28ED-352F-4CE3-ABA9-1C8BCE62E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三明治结构</a:t>
            </a:r>
          </a:p>
        </p:txBody>
      </p:sp>
      <p:sp>
        <p:nvSpPr>
          <p:cNvPr id="5" name="AutoShape 2" descr="可口三明治向量例证. 插画包括有洋葱, 食物, 莴苣, 饥饿, 愉快, 女孩, 子项, 孩子, 巴西- 30405627">
            <a:extLst>
              <a:ext uri="{FF2B5EF4-FFF2-40B4-BE49-F238E27FC236}">
                <a16:creationId xmlns:a16="http://schemas.microsoft.com/office/drawing/2014/main" id="{A0E88448-3166-4190-A944-4AEC813AE6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9687307-3667-4EAA-9410-38BB6EF7A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31" y="2447223"/>
            <a:ext cx="3647985" cy="26250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E79FF1E-5DF2-4A5D-A457-688413CC9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682" y="2237791"/>
            <a:ext cx="3311436" cy="283448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29C1598-D506-4192-9016-9F67DACA1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067" y="2390742"/>
            <a:ext cx="3480988" cy="273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8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03080A9-1F7E-4D77-8FF5-4A7A8B67A02D}"/>
              </a:ext>
            </a:extLst>
          </p:cNvPr>
          <p:cNvSpPr txBox="1"/>
          <p:nvPr/>
        </p:nvSpPr>
        <p:spPr>
          <a:xfrm>
            <a:off x="1872703" y="292038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凡水里无翅无鳞的，你们都当以为可憎。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877C58-E27E-4EEB-BA68-479D9DCF56B6}"/>
              </a:ext>
            </a:extLst>
          </p:cNvPr>
          <p:cNvSpPr txBox="1"/>
          <p:nvPr/>
        </p:nvSpPr>
        <p:spPr>
          <a:xfrm>
            <a:off x="1872703" y="1241404"/>
            <a:ext cx="803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凡在海里、河里，并一切水里游动的活物，无翅无鳞的，你们都当以为可憎。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500EE43-C35E-49CE-873F-267130979E7B}"/>
              </a:ext>
            </a:extLst>
          </p:cNvPr>
          <p:cNvSpPr txBox="1"/>
          <p:nvPr/>
        </p:nvSpPr>
        <p:spPr>
          <a:xfrm>
            <a:off x="2302651" y="1857420"/>
            <a:ext cx="7380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这些无翅无鳞、以为可憎的，你们不可吃它的肉；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FE3729-8297-441F-A334-1DE0B76C7BC6}"/>
              </a:ext>
            </a:extLst>
          </p:cNvPr>
          <p:cNvSpPr txBox="1"/>
          <p:nvPr/>
        </p:nvSpPr>
        <p:spPr>
          <a:xfrm>
            <a:off x="2302651" y="2343560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死的也当以为可憎。</a:t>
            </a:r>
          </a:p>
        </p:txBody>
      </p:sp>
    </p:spTree>
    <p:extLst>
      <p:ext uri="{BB962C8B-B14F-4D97-AF65-F5344CB8AC3E}">
        <p14:creationId xmlns:p14="http://schemas.microsoft.com/office/powerpoint/2010/main" val="55225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E14272D-24E9-46D5-9B4C-75AFCBB228E9}"/>
              </a:ext>
            </a:extLst>
          </p:cNvPr>
          <p:cNvSpPr txBox="1"/>
          <p:nvPr/>
        </p:nvSpPr>
        <p:spPr>
          <a:xfrm>
            <a:off x="1148138" y="3939049"/>
            <a:ext cx="8180798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只是有翅膀用四足爬行的物中，但是有翅膀有四足的爬物，你们都当以为可憎。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CD5A35-53F3-411C-843B-C41A34C8F76E}"/>
              </a:ext>
            </a:extLst>
          </p:cNvPr>
          <p:cNvSpPr txBox="1"/>
          <p:nvPr/>
        </p:nvSpPr>
        <p:spPr>
          <a:xfrm>
            <a:off x="1148138" y="1898853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凡有翅膀用四足爬行的物，你们都当以为可憎。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3B949B-B7B6-4AD3-A24C-78178314F9A9}"/>
              </a:ext>
            </a:extLst>
          </p:cNvPr>
          <p:cNvSpPr txBox="1"/>
          <p:nvPr/>
        </p:nvSpPr>
        <p:spPr>
          <a:xfrm>
            <a:off x="1710646" y="2408902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有足有腿，在地上蹦跳的，你们还可以吃。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2A9566-BB94-425E-9150-B2F19342BFB5}"/>
              </a:ext>
            </a:extLst>
          </p:cNvPr>
          <p:cNvSpPr txBox="1"/>
          <p:nvPr/>
        </p:nvSpPr>
        <p:spPr>
          <a:xfrm>
            <a:off x="2229491" y="2918951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其中有蝗虫、蚂蚱、蟋蟀与其类；蚱蜢与其类；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9E8B42A-3FFF-49D1-828D-A31EBC0F6F7B}"/>
              </a:ext>
            </a:extLst>
          </p:cNvPr>
          <p:cNvSpPr txBox="1"/>
          <p:nvPr/>
        </p:nvSpPr>
        <p:spPr>
          <a:xfrm>
            <a:off x="1710646" y="34290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这些你们都可以吃。</a:t>
            </a:r>
          </a:p>
        </p:txBody>
      </p:sp>
    </p:spTree>
    <p:extLst>
      <p:ext uri="{BB962C8B-B14F-4D97-AF65-F5344CB8AC3E}">
        <p14:creationId xmlns:p14="http://schemas.microsoft.com/office/powerpoint/2010/main" val="234618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B8C6F-4A6E-4AE7-817C-274CEB85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还有一种阅读方式</a:t>
            </a:r>
            <a:r>
              <a:rPr lang="en-US" altLang="zh-CN" dirty="0"/>
              <a:t>——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88781C-4153-40AD-8319-A66AE19866D8}"/>
              </a:ext>
            </a:extLst>
          </p:cNvPr>
          <p:cNvSpPr txBox="1"/>
          <p:nvPr/>
        </p:nvSpPr>
        <p:spPr>
          <a:xfrm>
            <a:off x="3539447" y="2280863"/>
            <a:ext cx="38779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/>
              <a:t>数字数</a:t>
            </a:r>
          </a:p>
        </p:txBody>
      </p:sp>
    </p:spTree>
    <p:extLst>
      <p:ext uri="{BB962C8B-B14F-4D97-AF65-F5344CB8AC3E}">
        <p14:creationId xmlns:p14="http://schemas.microsoft.com/office/powerpoint/2010/main" val="114744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EB7C31F-1814-4B57-B983-0000A92C28A9}"/>
              </a:ext>
            </a:extLst>
          </p:cNvPr>
          <p:cNvSpPr txBox="1"/>
          <p:nvPr/>
        </p:nvSpPr>
        <p:spPr>
          <a:xfrm>
            <a:off x="1376733" y="954308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在地上一切走兽中可</a:t>
            </a:r>
            <a:r>
              <a:rPr lang="zh-CN" altLang="en-US" sz="2800" b="1" dirty="0">
                <a:solidFill>
                  <a:srgbClr val="00B0F0"/>
                </a:solidFill>
              </a:rPr>
              <a:t>吃</a:t>
            </a:r>
            <a:r>
              <a:rPr lang="zh-CN" altLang="en-US" dirty="0"/>
              <a:t>的乃是这些：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C4DA56-9E0D-4975-ADC2-77A7E1103B87}"/>
              </a:ext>
            </a:extLst>
          </p:cNvPr>
          <p:cNvSpPr txBox="1"/>
          <p:nvPr/>
        </p:nvSpPr>
        <p:spPr>
          <a:xfrm>
            <a:off x="5131937" y="954308"/>
            <a:ext cx="4698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凡蹄分两瓣、倒嚼的走兽，你们都可以</a:t>
            </a:r>
            <a:r>
              <a:rPr lang="zh-CN" altLang="en-US" sz="2800" b="1" dirty="0">
                <a:solidFill>
                  <a:srgbClr val="00B0F0"/>
                </a:solidFill>
              </a:rPr>
              <a:t>吃</a:t>
            </a:r>
            <a:r>
              <a:rPr lang="zh-CN" altLang="en-US" dirty="0"/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57A903-1FE6-4171-9E97-14B12C40A239}"/>
              </a:ext>
            </a:extLst>
          </p:cNvPr>
          <p:cNvSpPr txBox="1"/>
          <p:nvPr/>
        </p:nvSpPr>
        <p:spPr>
          <a:xfrm>
            <a:off x="1376732" y="1566618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但那倒嚼或分蹄之中不可</a:t>
            </a:r>
            <a:r>
              <a:rPr lang="zh-CN" altLang="en-US" sz="2800" b="1" dirty="0">
                <a:solidFill>
                  <a:srgbClr val="00B0F0"/>
                </a:solidFill>
              </a:rPr>
              <a:t>吃</a:t>
            </a:r>
            <a:r>
              <a:rPr lang="zh-CN" altLang="en-US" dirty="0"/>
              <a:t>的乃是：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71DB4DD-EE18-4383-8109-585DE773CB12}"/>
              </a:ext>
            </a:extLst>
          </p:cNvPr>
          <p:cNvSpPr txBox="1"/>
          <p:nvPr/>
        </p:nvSpPr>
        <p:spPr>
          <a:xfrm>
            <a:off x="3178136" y="2233040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骆驼－因为倒嚼不分蹄，就与你们不洁净；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A30502-3700-4D33-A6CC-C9A082976DD3}"/>
              </a:ext>
            </a:extLst>
          </p:cNvPr>
          <p:cNvSpPr txBox="1"/>
          <p:nvPr/>
        </p:nvSpPr>
        <p:spPr>
          <a:xfrm>
            <a:off x="3178136" y="2652837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沙番－因为倒嚼不分蹄，就与你们不洁净；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12D1BC8-DCBD-4725-A301-934321CA295C}"/>
              </a:ext>
            </a:extLst>
          </p:cNvPr>
          <p:cNvSpPr txBox="1"/>
          <p:nvPr/>
        </p:nvSpPr>
        <p:spPr>
          <a:xfrm>
            <a:off x="3178136" y="3072634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兔子－因为倒嚼不分蹄，就与你们不洁净；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82A758-3B4B-4CFC-946F-94BD99C9E5D8}"/>
              </a:ext>
            </a:extLst>
          </p:cNvPr>
          <p:cNvSpPr txBox="1"/>
          <p:nvPr/>
        </p:nvSpPr>
        <p:spPr>
          <a:xfrm>
            <a:off x="3178136" y="3492431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猪－因为蹄分两瓣，却不倒嚼，就与你们不洁净。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B4E9B97-A310-4FAD-B649-5AFC32219CDA}"/>
              </a:ext>
            </a:extLst>
          </p:cNvPr>
          <p:cNvSpPr txBox="1"/>
          <p:nvPr/>
        </p:nvSpPr>
        <p:spPr>
          <a:xfrm>
            <a:off x="1376732" y="4098142"/>
            <a:ext cx="6776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这些兽的肉，你们不可</a:t>
            </a:r>
            <a:r>
              <a:rPr lang="zh-CN" altLang="en-US" sz="2800" b="1" dirty="0">
                <a:solidFill>
                  <a:srgbClr val="00B0F0"/>
                </a:solidFill>
              </a:rPr>
              <a:t>吃</a:t>
            </a:r>
            <a:r>
              <a:rPr lang="zh-CN" altLang="en-US" dirty="0"/>
              <a:t>；死的，你们不可摸，都与你们不洁净</a:t>
            </a:r>
          </a:p>
        </p:txBody>
      </p:sp>
    </p:spTree>
    <p:extLst>
      <p:ext uri="{BB962C8B-B14F-4D97-AF65-F5344CB8AC3E}">
        <p14:creationId xmlns:p14="http://schemas.microsoft.com/office/powerpoint/2010/main" val="2899578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280DC-63DD-404B-8BD6-0ADC92992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791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9600" b="1" dirty="0"/>
              <a:t>吃？洁净？</a:t>
            </a:r>
          </a:p>
        </p:txBody>
      </p:sp>
    </p:spTree>
    <p:extLst>
      <p:ext uri="{BB962C8B-B14F-4D97-AF65-F5344CB8AC3E}">
        <p14:creationId xmlns:p14="http://schemas.microsoft.com/office/powerpoint/2010/main" val="29737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EB7C31F-1814-4B57-B983-0000A92C28A9}"/>
              </a:ext>
            </a:extLst>
          </p:cNvPr>
          <p:cNvSpPr txBox="1"/>
          <p:nvPr/>
        </p:nvSpPr>
        <p:spPr>
          <a:xfrm>
            <a:off x="1376733" y="954308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在地上一切走兽中可</a:t>
            </a:r>
            <a:r>
              <a:rPr lang="zh-CN" altLang="en-US" sz="2800" b="1" dirty="0">
                <a:solidFill>
                  <a:srgbClr val="00B0F0"/>
                </a:solidFill>
              </a:rPr>
              <a:t>吃</a:t>
            </a:r>
            <a:r>
              <a:rPr lang="zh-CN" altLang="en-US" dirty="0"/>
              <a:t>的乃是这些：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C4DA56-9E0D-4975-ADC2-77A7E1103B87}"/>
              </a:ext>
            </a:extLst>
          </p:cNvPr>
          <p:cNvSpPr txBox="1"/>
          <p:nvPr/>
        </p:nvSpPr>
        <p:spPr>
          <a:xfrm>
            <a:off x="5131937" y="954308"/>
            <a:ext cx="4698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凡蹄分两瓣、倒嚼的走兽，你们都可以</a:t>
            </a:r>
            <a:r>
              <a:rPr lang="zh-CN" altLang="en-US" sz="2800" b="1" dirty="0">
                <a:solidFill>
                  <a:srgbClr val="00B0F0"/>
                </a:solidFill>
              </a:rPr>
              <a:t>吃</a:t>
            </a:r>
            <a:r>
              <a:rPr lang="zh-CN" altLang="en-US" dirty="0"/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57A903-1FE6-4171-9E97-14B12C40A239}"/>
              </a:ext>
            </a:extLst>
          </p:cNvPr>
          <p:cNvSpPr txBox="1"/>
          <p:nvPr/>
        </p:nvSpPr>
        <p:spPr>
          <a:xfrm>
            <a:off x="1376732" y="1566618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但那倒嚼或分蹄之中不可</a:t>
            </a:r>
            <a:r>
              <a:rPr lang="zh-CN" altLang="en-US" sz="2800" b="1" dirty="0">
                <a:solidFill>
                  <a:srgbClr val="00B0F0"/>
                </a:solidFill>
              </a:rPr>
              <a:t>吃</a:t>
            </a:r>
            <a:r>
              <a:rPr lang="zh-CN" altLang="en-US" dirty="0"/>
              <a:t>的乃是：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71DB4DD-EE18-4383-8109-585DE773CB12}"/>
              </a:ext>
            </a:extLst>
          </p:cNvPr>
          <p:cNvSpPr txBox="1"/>
          <p:nvPr/>
        </p:nvSpPr>
        <p:spPr>
          <a:xfrm>
            <a:off x="3178136" y="2106428"/>
            <a:ext cx="4955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骆驼－因为倒嚼不分蹄，就与你们</a:t>
            </a:r>
            <a:r>
              <a:rPr lang="zh-CN" altLang="en-US" sz="2800" b="1" dirty="0">
                <a:solidFill>
                  <a:srgbClr val="FF0000"/>
                </a:solidFill>
              </a:rPr>
              <a:t>不洁净</a:t>
            </a:r>
            <a:r>
              <a:rPr lang="zh-CN" altLang="en-US" dirty="0"/>
              <a:t>；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A30502-3700-4D33-A6CC-C9A082976DD3}"/>
              </a:ext>
            </a:extLst>
          </p:cNvPr>
          <p:cNvSpPr txBox="1"/>
          <p:nvPr/>
        </p:nvSpPr>
        <p:spPr>
          <a:xfrm>
            <a:off x="3178135" y="2579065"/>
            <a:ext cx="4955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沙番－因为倒嚼不分蹄，就与你们</a:t>
            </a:r>
            <a:r>
              <a:rPr lang="zh-CN" altLang="en-US" sz="2800" b="1" dirty="0">
                <a:solidFill>
                  <a:srgbClr val="FF0000"/>
                </a:solidFill>
              </a:rPr>
              <a:t>不洁净</a:t>
            </a:r>
            <a:r>
              <a:rPr lang="zh-CN" altLang="en-US" dirty="0"/>
              <a:t>；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12D1BC8-DCBD-4725-A301-934321CA295C}"/>
              </a:ext>
            </a:extLst>
          </p:cNvPr>
          <p:cNvSpPr txBox="1"/>
          <p:nvPr/>
        </p:nvSpPr>
        <p:spPr>
          <a:xfrm>
            <a:off x="3178136" y="3050574"/>
            <a:ext cx="4955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兔子－因为倒嚼不分蹄，就与你们</a:t>
            </a:r>
            <a:r>
              <a:rPr lang="zh-CN" altLang="en-US" sz="2800" b="1" dirty="0">
                <a:solidFill>
                  <a:srgbClr val="FF0000"/>
                </a:solidFill>
              </a:rPr>
              <a:t>不洁净</a:t>
            </a:r>
            <a:r>
              <a:rPr lang="zh-CN" altLang="en-US" dirty="0"/>
              <a:t>；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82A758-3B4B-4CFC-946F-94BD99C9E5D8}"/>
              </a:ext>
            </a:extLst>
          </p:cNvPr>
          <p:cNvSpPr txBox="1"/>
          <p:nvPr/>
        </p:nvSpPr>
        <p:spPr>
          <a:xfrm>
            <a:off x="3178135" y="3558332"/>
            <a:ext cx="5647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猪－因为蹄分两瓣，却不倒嚼，就与你们</a:t>
            </a:r>
            <a:r>
              <a:rPr lang="zh-CN" altLang="en-US" sz="2800" b="1" dirty="0">
                <a:solidFill>
                  <a:srgbClr val="FF0000"/>
                </a:solidFill>
              </a:rPr>
              <a:t>不洁净</a:t>
            </a:r>
            <a:r>
              <a:rPr lang="zh-CN" altLang="en-US" dirty="0"/>
              <a:t>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B4E9B97-A310-4FAD-B649-5AFC32219CDA}"/>
              </a:ext>
            </a:extLst>
          </p:cNvPr>
          <p:cNvSpPr txBox="1"/>
          <p:nvPr/>
        </p:nvSpPr>
        <p:spPr>
          <a:xfrm>
            <a:off x="1376732" y="4098142"/>
            <a:ext cx="7160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这些兽的肉，你们不可</a:t>
            </a:r>
            <a:r>
              <a:rPr lang="zh-CN" altLang="en-US" sz="2800" b="1" dirty="0">
                <a:solidFill>
                  <a:srgbClr val="00B0F0"/>
                </a:solidFill>
              </a:rPr>
              <a:t>吃</a:t>
            </a:r>
            <a:r>
              <a:rPr lang="zh-CN" altLang="en-US" dirty="0"/>
              <a:t>；死的，你们不可摸，都与你们</a:t>
            </a:r>
            <a:r>
              <a:rPr lang="zh-CN" altLang="en-US" sz="2800" b="1" dirty="0">
                <a:solidFill>
                  <a:srgbClr val="FF0000"/>
                </a:solidFill>
              </a:rPr>
              <a:t>不洁净</a:t>
            </a:r>
          </a:p>
        </p:txBody>
      </p:sp>
    </p:spTree>
    <p:extLst>
      <p:ext uri="{BB962C8B-B14F-4D97-AF65-F5344CB8AC3E}">
        <p14:creationId xmlns:p14="http://schemas.microsoft.com/office/powerpoint/2010/main" val="338298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280DC-63DD-404B-8BD6-0ADC92992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791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9600" b="1" dirty="0"/>
              <a:t>洁净？不洁净？</a:t>
            </a:r>
          </a:p>
        </p:txBody>
      </p:sp>
    </p:spTree>
    <p:extLst>
      <p:ext uri="{BB962C8B-B14F-4D97-AF65-F5344CB8AC3E}">
        <p14:creationId xmlns:p14="http://schemas.microsoft.com/office/powerpoint/2010/main" val="1761869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882</Words>
  <Application>Microsoft Office PowerPoint</Application>
  <PresentationFormat>宽屏</PresentationFormat>
  <Paragraphs>77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微软雅黑</vt:lpstr>
      <vt:lpstr>Arial</vt:lpstr>
      <vt:lpstr>Wingdings</vt:lpstr>
      <vt:lpstr>Office 主题​​</vt:lpstr>
      <vt:lpstr>阅读的艺术</vt:lpstr>
      <vt:lpstr>三明治结构</vt:lpstr>
      <vt:lpstr>PowerPoint 演示文稿</vt:lpstr>
      <vt:lpstr>PowerPoint 演示文稿</vt:lpstr>
      <vt:lpstr>还有一种阅读方式——</vt:lpstr>
      <vt:lpstr>PowerPoint 演示文稿</vt:lpstr>
      <vt:lpstr>吃？洁净？</vt:lpstr>
      <vt:lpstr>PowerPoint 演示文稿</vt:lpstr>
      <vt:lpstr>洁净？不洁净？</vt:lpstr>
      <vt:lpstr>PowerPoint 演示文稿</vt:lpstr>
      <vt:lpstr>从模式领悟</vt:lpstr>
      <vt:lpstr>PowerPoint 演示文稿</vt:lpstr>
      <vt:lpstr>认识不洁净</vt:lpstr>
      <vt:lpstr>PowerPoint 演示文稿</vt:lpstr>
      <vt:lpstr>PowerPoint 演示文稿</vt:lpstr>
      <vt:lpstr>还有哪些排比呢？</vt:lpstr>
      <vt:lpstr>结构帮助我们丰富阅读的层次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易</dc:creator>
  <cp:lastModifiedBy>张 易</cp:lastModifiedBy>
  <cp:revision>62</cp:revision>
  <dcterms:created xsi:type="dcterms:W3CDTF">2021-12-20T14:50:05Z</dcterms:created>
  <dcterms:modified xsi:type="dcterms:W3CDTF">2021-12-25T01:31:23Z</dcterms:modified>
</cp:coreProperties>
</file>