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50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339CF-F8B0-4C2A-97B4-C6A39A86C463}" type="datetimeFigureOut">
              <a:rPr lang="zh-CN" altLang="en-US"/>
              <a:pPr>
                <a:defRPr/>
              </a:pPr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B0AFB-4644-4342-BE7D-B3725167B5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E5531-CAC9-4A94-8423-510CC22A1779}" type="datetimeFigureOut">
              <a:rPr lang="zh-CN" altLang="en-US"/>
              <a:pPr>
                <a:defRPr/>
              </a:pPr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D8C03-F717-4561-9BB5-CF442A8243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E48A7-8736-4DE8-8338-743365D59197}" type="datetimeFigureOut">
              <a:rPr lang="zh-CN" altLang="en-US"/>
              <a:pPr>
                <a:defRPr/>
              </a:pPr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A91D4-9599-41A7-9173-FABAB76BAE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标题，图表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B694A-036A-4A66-B12E-6B5B825C031B}" type="datetimeFigureOut">
              <a:rPr lang="zh-CN" altLang="en-US"/>
              <a:pPr>
                <a:defRPr/>
              </a:pPr>
              <a:t>2017/9/9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D278F-4BA4-4C9B-88FC-E1FE1907AC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B2B75-5BC3-47DE-97D1-04229D19FDEA}" type="datetimeFigureOut">
              <a:rPr lang="zh-CN" altLang="en-US"/>
              <a:pPr>
                <a:defRPr/>
              </a:pPr>
              <a:t>2017/9/9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5BC2B-2665-4F32-A0D8-AD2370FCFA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F5201-9C4F-46AA-ABED-EFA46D471375}" type="datetimeFigureOut">
              <a:rPr lang="zh-CN" altLang="en-US"/>
              <a:pPr>
                <a:defRPr/>
              </a:pPr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AC916-A8F8-4E68-BDAB-3DA6F486E9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FF294-1598-4C2C-B82C-5E50144A85A8}" type="datetimeFigureOut">
              <a:rPr lang="zh-CN" altLang="en-US"/>
              <a:pPr>
                <a:defRPr/>
              </a:pPr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EE0BB-7CFB-4F74-8D4F-ECA51712BF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43908-6D48-4248-A6EC-267DC874596C}" type="datetimeFigureOut">
              <a:rPr lang="zh-CN" altLang="en-US"/>
              <a:pPr>
                <a:defRPr/>
              </a:pPr>
              <a:t>2017/9/9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896E8-B5E0-4B6B-8836-BC11B17265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60499-A595-4235-8F0F-59DB3BABADA2}" type="datetimeFigureOut">
              <a:rPr lang="zh-CN" altLang="en-US"/>
              <a:pPr>
                <a:defRPr/>
              </a:pPr>
              <a:t>2017/9/9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2828F-2F8A-4EB1-81C2-4586656EC6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14209-418F-4CD0-8665-74FC38439830}" type="datetimeFigureOut">
              <a:rPr lang="zh-CN" altLang="en-US"/>
              <a:pPr>
                <a:defRPr/>
              </a:pPr>
              <a:t>2017/9/9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1EAFC-1676-401C-8181-9A4973C883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F3483-8DE1-457E-B626-76D91A49A0E5}" type="datetimeFigureOut">
              <a:rPr lang="zh-CN" altLang="en-US"/>
              <a:pPr>
                <a:defRPr/>
              </a:pPr>
              <a:t>2017/9/9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2539F-079E-43C1-AB6B-E894CAC3E6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784B7-CC29-4D69-BB05-EB4439A4FE07}" type="datetimeFigureOut">
              <a:rPr lang="zh-CN" altLang="en-US"/>
              <a:pPr>
                <a:defRPr/>
              </a:pPr>
              <a:t>2017/9/9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30135-6366-4CE2-9F83-B7908C3200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1F01A-8796-4A60-97DD-ED9A21DB8E2D}" type="datetimeFigureOut">
              <a:rPr lang="zh-CN" altLang="en-US"/>
              <a:pPr>
                <a:defRPr/>
              </a:pPr>
              <a:t>2017/9/9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3CBCB-E271-4205-B1F5-D3C9AA677A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3A23FCA-DDFF-4940-B1EC-1E38784872F4}" type="datetimeFigureOut">
              <a:rPr lang="zh-CN" altLang="en-US"/>
              <a:pPr>
                <a:defRPr/>
              </a:pPr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BBA1CA4-7153-4BCF-B574-512BD7C185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马可福音查经 第一课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1" name="Picture 5" descr="01攻占迦南"/>
          <p:cNvPicPr>
            <a:picLocks noGrp="1" noChangeAspect="1" noChangeArrowheads="1"/>
          </p:cNvPicPr>
          <p:nvPr>
            <p:ph/>
          </p:nvPr>
        </p:nvPicPr>
        <p:blipFill>
          <a:blip r:embed="rId2"/>
          <a:srcRect/>
          <a:stretch>
            <a:fillRect/>
          </a:stretch>
        </p:blipFill>
        <p:spPr>
          <a:xfrm>
            <a:off x="539750" y="0"/>
            <a:ext cx="7993063" cy="683577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地点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zh-CN" smtClean="0"/>
              <a:t>1. </a:t>
            </a:r>
            <a:r>
              <a:rPr lang="zh-CN" altLang="en-US" smtClean="0"/>
              <a:t>这段故事发生在什么地方？ </a:t>
            </a:r>
          </a:p>
          <a:p>
            <a:pPr>
              <a:buFont typeface="Arial" charset="0"/>
              <a:buNone/>
            </a:pPr>
            <a:r>
              <a:rPr lang="en-US" altLang="zh-CN" smtClean="0"/>
              <a:t>2.	</a:t>
            </a:r>
            <a:r>
              <a:rPr lang="zh-CN" altLang="en-US" smtClean="0"/>
              <a:t>这是一个具体地点，还是一个地区呢？</a:t>
            </a:r>
          </a:p>
          <a:p>
            <a:pPr>
              <a:buFont typeface="Arial" charset="0"/>
              <a:buNone/>
            </a:pPr>
            <a:r>
              <a:rPr lang="en-US" altLang="zh-CN" smtClean="0"/>
              <a:t>3. </a:t>
            </a:r>
            <a:r>
              <a:rPr lang="zh-CN" altLang="en-US" smtClean="0"/>
              <a:t>这个地方对发生的这个故事有什么意义？</a:t>
            </a:r>
          </a:p>
          <a:p>
            <a:pPr>
              <a:buFont typeface="Arial" charset="0"/>
              <a:buNone/>
            </a:pPr>
            <a:r>
              <a:rPr lang="zh-CN" altLang="en-US" smtClean="0"/>
              <a:t>	</a:t>
            </a:r>
            <a:r>
              <a:rPr lang="en-US" altLang="zh-CN" smtClean="0"/>
              <a:t>- </a:t>
            </a:r>
            <a:r>
              <a:rPr lang="zh-CN" altLang="en-US" smtClean="0"/>
              <a:t>这个地方曾经发生过什么事件？</a:t>
            </a:r>
          </a:p>
          <a:p>
            <a:pPr>
              <a:buFont typeface="Arial" charset="0"/>
              <a:buNone/>
            </a:pPr>
            <a:r>
              <a:rPr lang="zh-CN" altLang="en-US" smtClean="0"/>
              <a:t>	</a:t>
            </a:r>
            <a:r>
              <a:rPr lang="en-US" altLang="zh-CN" smtClean="0"/>
              <a:t>-</a:t>
            </a:r>
            <a:r>
              <a:rPr lang="zh-CN" altLang="en-US" smtClean="0"/>
              <a:t>为什么是旷野？旷野相对的是什么？ </a:t>
            </a:r>
            <a:r>
              <a:rPr lang="en-US" altLang="zh-CN" smtClean="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为什么是旷野？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 </a:t>
            </a:r>
            <a:r>
              <a:rPr lang="zh-CN" altLang="en-US" smtClean="0"/>
              <a:t>旷野这个地方也非常有意思，传道最好的地方，当然是人多的地方，这个地方人很多？</a:t>
            </a:r>
          </a:p>
          <a:p>
            <a:r>
              <a:rPr lang="en-US" altLang="zh-CN" smtClean="0"/>
              <a:t>B </a:t>
            </a:r>
            <a:r>
              <a:rPr lang="zh-CN" altLang="en-US" smtClean="0"/>
              <a:t>约翰不是按人多少来选择的，而是按照先知书的指示，要他去旷野</a:t>
            </a:r>
          </a:p>
          <a:p>
            <a:r>
              <a:rPr lang="en-US" altLang="zh-CN" smtClean="0"/>
              <a:t>C </a:t>
            </a:r>
            <a:r>
              <a:rPr lang="zh-CN" altLang="en-US" smtClean="0"/>
              <a:t>约翰和耶路撒冷的法利赛人分别开来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r>
              <a:rPr lang="zh-CN" altLang="en-US" smtClean="0"/>
              <a:t>人物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>
          <a:xfrm>
            <a:off x="468313" y="1412875"/>
            <a:ext cx="8229600" cy="5113338"/>
          </a:xfrm>
        </p:spPr>
        <p:txBody>
          <a:bodyPr/>
          <a:lstStyle/>
          <a:p>
            <a:r>
              <a:rPr lang="zh-CN" altLang="en-US" smtClean="0"/>
              <a:t>把人物列出来 </a:t>
            </a:r>
          </a:p>
          <a:p>
            <a:pPr lvl="1"/>
            <a:r>
              <a:rPr lang="zh-CN" altLang="en-US" smtClean="0"/>
              <a:t>约翰</a:t>
            </a:r>
          </a:p>
          <a:p>
            <a:pPr lvl="1"/>
            <a:r>
              <a:rPr lang="zh-CN" altLang="en-US" smtClean="0"/>
              <a:t>犹太全地和耶路撒冷的人</a:t>
            </a:r>
          </a:p>
          <a:p>
            <a:r>
              <a:rPr lang="zh-CN" altLang="en-US" smtClean="0"/>
              <a:t>这些人物对发生的这个故事有什么意义？</a:t>
            </a:r>
          </a:p>
          <a:p>
            <a:pPr lvl="1"/>
            <a:r>
              <a:rPr lang="zh-CN" altLang="en-US" smtClean="0"/>
              <a:t>约翰的身份 </a:t>
            </a:r>
          </a:p>
          <a:p>
            <a:pPr lvl="1"/>
            <a:r>
              <a:rPr lang="zh-CN" altLang="en-US" smtClean="0"/>
              <a:t>群体的特征  </a:t>
            </a:r>
          </a:p>
          <a:p>
            <a:r>
              <a:rPr lang="zh-CN" altLang="en-US" smtClean="0"/>
              <a:t>猜一猜有隐藏人物吗？ </a:t>
            </a:r>
          </a:p>
          <a:p>
            <a:pPr lvl="1"/>
            <a:r>
              <a:rPr lang="zh-CN" altLang="en-US" smtClean="0"/>
              <a:t>西门和安德烈 </a:t>
            </a:r>
          </a:p>
          <a:p>
            <a:pPr lvl="1"/>
            <a:r>
              <a:rPr lang="zh-CN" altLang="en-US" smtClean="0"/>
              <a:t>撒迦利亚和伊丽莎白 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 idx="4294967295"/>
          </p:nvPr>
        </p:nvSpPr>
        <p:spPr>
          <a:xfrm>
            <a:off x="468313" y="1268413"/>
            <a:ext cx="8229600" cy="2214562"/>
          </a:xfrm>
        </p:spPr>
        <p:txBody>
          <a:bodyPr/>
          <a:lstStyle/>
          <a:p>
            <a:r>
              <a:rPr lang="zh-CN" altLang="en-US" sz="9600" smtClean="0"/>
              <a:t>舞台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95288" y="4724400"/>
            <a:ext cx="820896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5400">
                <a:latin typeface="微软雅黑" pitchFamily="34" charset="-122"/>
                <a:ea typeface="微软雅黑" pitchFamily="34" charset="-122"/>
              </a:rPr>
              <a:t>讲述马可福音</a:t>
            </a:r>
            <a:r>
              <a:rPr lang="en-US" altLang="zh-CN" sz="54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5400"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en-US" altLang="zh-CN" sz="5400">
                <a:latin typeface="微软雅黑" pitchFamily="34" charset="-122"/>
                <a:ea typeface="微软雅黑" pitchFamily="34" charset="-122"/>
              </a:rPr>
              <a:t>4-8</a:t>
            </a:r>
            <a:r>
              <a:rPr lang="zh-CN" altLang="en-US" sz="5400">
                <a:latin typeface="微软雅黑" pitchFamily="34" charset="-122"/>
                <a:ea typeface="微软雅黑" pitchFamily="34" charset="-122"/>
              </a:rPr>
              <a:t>节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028706"/>
          </a:xfrm>
        </p:spPr>
        <p:txBody>
          <a:bodyPr/>
          <a:lstStyle/>
          <a:p>
            <a:r>
              <a:rPr lang="zh-CN" altLang="en-US" sz="2800" dirty="0" smtClean="0"/>
              <a:t>请注意</a:t>
            </a:r>
            <a:r>
              <a:rPr lang="zh-CN" altLang="en-US" sz="2800" dirty="0" smtClean="0"/>
              <a:t>观察这些人</a:t>
            </a:r>
            <a:r>
              <a:rPr lang="zh-CN" altLang="en-US" sz="2800" dirty="0" smtClean="0"/>
              <a:t>来到约翰面前时的表情、神态</a:t>
            </a:r>
            <a:endParaRPr lang="zh-CN" altLang="en-US" sz="2800" dirty="0"/>
          </a:p>
        </p:txBody>
      </p:sp>
      <p:sp>
        <p:nvSpPr>
          <p:cNvPr id="6" name="标题 3"/>
          <p:cNvSpPr txBox="1">
            <a:spLocks/>
          </p:cNvSpPr>
          <p:nvPr/>
        </p:nvSpPr>
        <p:spPr bwMode="auto">
          <a:xfrm>
            <a:off x="0" y="1643050"/>
            <a:ext cx="9144000" cy="1028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zh-CN" altLang="en-US" sz="2800" dirty="0" smtClean="0"/>
              <a:t>约翰在看见这些人时，是什么表情？什么态度？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 bwMode="auto">
          <a:xfrm>
            <a:off x="0" y="2857496"/>
            <a:ext cx="9144000" cy="1028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zh-CN" altLang="en-US" sz="2800" dirty="0" smtClean="0"/>
              <a:t>约翰在说话的时候，用的是怎么样的</a:t>
            </a:r>
            <a:r>
              <a:rPr lang="zh-CN" altLang="en-US" sz="2800" dirty="0" smtClean="0"/>
              <a:t>语气？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857760"/>
            <a:ext cx="9144000" cy="1143000"/>
          </a:xfrm>
        </p:spPr>
        <p:txBody>
          <a:bodyPr/>
          <a:lstStyle/>
          <a:p>
            <a:r>
              <a:rPr lang="zh-CN" altLang="en-US" sz="7200" dirty="0" smtClean="0"/>
              <a:t>是探索，不是概括</a:t>
            </a:r>
            <a:endParaRPr lang="zh-CN" altLang="en-US" sz="7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8"/>
          </a:xfrm>
        </p:spPr>
        <p:txBody>
          <a:bodyPr/>
          <a:lstStyle/>
          <a:p>
            <a:r>
              <a:rPr lang="zh-CN" altLang="en-US" dirty="0" smtClean="0"/>
              <a:t>这段经文说了些什么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我认为作者的意思是要</a:t>
            </a:r>
            <a:r>
              <a:rPr lang="en-US" altLang="zh-CN" dirty="0" smtClean="0"/>
              <a:t>..........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约翰来了</a:t>
            </a:r>
          </a:p>
          <a:p>
            <a:pPr lvl="1"/>
            <a:r>
              <a:rPr lang="zh-CN" altLang="en-US" dirty="0" smtClean="0"/>
              <a:t>众人的悔改</a:t>
            </a:r>
          </a:p>
          <a:p>
            <a:pPr lvl="1"/>
            <a:r>
              <a:rPr lang="zh-CN" altLang="en-US" dirty="0" smtClean="0"/>
              <a:t>约翰的见证</a:t>
            </a:r>
          </a:p>
          <a:p>
            <a:endParaRPr lang="en-US" altLang="zh-CN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总结提炼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如何读故事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zh-CN" altLang="en-US" b="1" smtClean="0"/>
              <a:t>第一步 识别故事三要素</a:t>
            </a:r>
          </a:p>
          <a:p>
            <a:pPr>
              <a:buFont typeface="Arial" charset="0"/>
              <a:buNone/>
            </a:pPr>
            <a:r>
              <a:rPr lang="zh-CN" altLang="en-US" b="1" smtClean="0"/>
              <a:t>第二步 剧情分析</a:t>
            </a:r>
          </a:p>
          <a:p>
            <a:pPr>
              <a:buFont typeface="Arial" charset="0"/>
              <a:buNone/>
            </a:pPr>
            <a:r>
              <a:rPr lang="zh-CN" altLang="en-US" b="1" smtClean="0"/>
              <a:t>第三步 总结提炼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第一步 识别故事三要素</a:t>
            </a:r>
            <a:endParaRPr lang="zh-CN" altLang="en-US" smtClean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时间</a:t>
            </a:r>
            <a:endParaRPr lang="en-US" altLang="zh-CN" smtClean="0"/>
          </a:p>
          <a:p>
            <a:pPr>
              <a:buFont typeface="Arial" charset="0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具体某天？一个时期？</a:t>
            </a:r>
            <a:endParaRPr lang="en-US" altLang="zh-CN" smtClean="0"/>
          </a:p>
          <a:p>
            <a:pPr>
              <a:buFont typeface="Arial" charset="0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绝对时间？相对时间？</a:t>
            </a:r>
            <a:endParaRPr lang="en-US" altLang="zh-CN" smtClean="0"/>
          </a:p>
          <a:p>
            <a:r>
              <a:rPr lang="zh-CN" altLang="en-US" smtClean="0"/>
              <a:t>地点</a:t>
            </a:r>
            <a:endParaRPr lang="en-US" altLang="zh-CN" smtClean="0"/>
          </a:p>
          <a:p>
            <a:r>
              <a:rPr lang="zh-CN" altLang="en-US" smtClean="0"/>
              <a:t>人物</a:t>
            </a:r>
            <a:endParaRPr lang="en-US" altLang="zh-CN" smtClean="0"/>
          </a:p>
          <a:p>
            <a:pPr lvl="1">
              <a:buFont typeface="Arial" charset="0"/>
              <a:buNone/>
            </a:pPr>
            <a:r>
              <a:rPr lang="zh-CN" altLang="en-US" smtClean="0"/>
              <a:t>隐藏人物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68313" y="1268413"/>
            <a:ext cx="8229600" cy="2214562"/>
          </a:xfrm>
        </p:spPr>
        <p:txBody>
          <a:bodyPr/>
          <a:lstStyle/>
          <a:p>
            <a:r>
              <a:rPr lang="zh-CN" altLang="en-US" sz="9600" smtClean="0"/>
              <a:t>舞台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331913" y="4724400"/>
            <a:ext cx="67675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5400">
                <a:latin typeface="微软雅黑" pitchFamily="34" charset="-122"/>
                <a:ea typeface="微软雅黑" pitchFamily="34" charset="-122"/>
              </a:rPr>
              <a:t>马可福音</a:t>
            </a:r>
            <a:r>
              <a:rPr lang="en-US" altLang="zh-CN" sz="54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5400"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en-US" altLang="zh-CN" sz="5400">
                <a:latin typeface="微软雅黑" pitchFamily="34" charset="-122"/>
                <a:ea typeface="微软雅黑" pitchFamily="34" charset="-122"/>
              </a:rPr>
              <a:t>4-8</a:t>
            </a:r>
            <a:r>
              <a:rPr lang="zh-CN" altLang="en-US" sz="5400">
                <a:latin typeface="微软雅黑" pitchFamily="34" charset="-122"/>
                <a:ea typeface="微软雅黑" pitchFamily="34" charset="-122"/>
              </a:rPr>
              <a:t>节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时间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Arial" charset="0"/>
              <a:buAutoNum type="arabicPeriod"/>
            </a:pPr>
            <a:r>
              <a:rPr lang="zh-CN" altLang="en-US" smtClean="0"/>
              <a:t>这段故事发生在什么时候？</a:t>
            </a:r>
            <a:endParaRPr lang="en-US" altLang="zh-CN" smtClean="0"/>
          </a:p>
          <a:p>
            <a:pPr marL="609600" indent="-609600">
              <a:buFont typeface="Arial" charset="0"/>
              <a:buAutoNum type="arabicPeriod"/>
            </a:pPr>
            <a:r>
              <a:rPr lang="zh-CN" altLang="en-US" smtClean="0"/>
              <a:t>这个时间对发生的这个故事有什么意义？ </a:t>
            </a:r>
          </a:p>
          <a:p>
            <a:pPr marL="990600" lvl="1" indent="-533400">
              <a:buFont typeface="Arial" charset="0"/>
              <a:buAutoNum type="arabicPeriod"/>
            </a:pPr>
            <a:r>
              <a:rPr lang="zh-CN" altLang="en-US" smtClean="0"/>
              <a:t>相对时间的观念引导我们去看上文 </a:t>
            </a:r>
          </a:p>
          <a:p>
            <a:pPr marL="990600" lvl="1" indent="-533400">
              <a:buFont typeface="Arial" charset="0"/>
              <a:buAutoNum type="arabicPeriod"/>
            </a:pPr>
            <a:r>
              <a:rPr lang="zh-CN" altLang="en-US" smtClean="0"/>
              <a:t>引用的经文是什么时代的？ </a:t>
            </a:r>
          </a:p>
          <a:p>
            <a:pPr marL="990600" lvl="1" indent="-533400">
              <a:buFont typeface="Arial" charset="0"/>
              <a:buAutoNum type="arabicPeriod"/>
            </a:pPr>
            <a:r>
              <a:rPr lang="zh-CN" altLang="en-US" smtClean="0"/>
              <a:t>请大家发挥想象力，从这个时间可以联想到什么？ </a:t>
            </a:r>
          </a:p>
          <a:p>
            <a:pPr marL="990600" lvl="1" indent="-533400">
              <a:buFont typeface="Arial" charset="0"/>
              <a:buAutoNum type="arabicPeriod"/>
            </a:pPr>
            <a:r>
              <a:rPr lang="zh-CN" altLang="en-US" smtClean="0"/>
              <a:t>大家所想的，有的是，有的不是那么是，没关系都留着 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地点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zh-CN" smtClean="0"/>
              <a:t>1. </a:t>
            </a:r>
            <a:r>
              <a:rPr lang="zh-CN" altLang="en-US" smtClean="0"/>
              <a:t>这段故事发生在什么地方？ </a:t>
            </a:r>
          </a:p>
          <a:p>
            <a:pPr>
              <a:buFont typeface="Arial" charset="0"/>
              <a:buNone/>
            </a:pPr>
            <a:r>
              <a:rPr lang="en-US" altLang="zh-CN" smtClean="0"/>
              <a:t>2.	</a:t>
            </a:r>
            <a:r>
              <a:rPr lang="zh-CN" altLang="en-US" smtClean="0"/>
              <a:t>这是一个具体地点，还是一个地区呢？ 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 descr="01耶稣时代的巴勒斯坦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522788" cy="6858000"/>
          </a:xfrm>
          <a:prstGeom prst="rect">
            <a:avLst/>
          </a:prstGeom>
          <a:noFill/>
        </p:spPr>
      </p:pic>
      <p:sp>
        <p:nvSpPr>
          <p:cNvPr id="19463" name="Rectangle 7"/>
          <p:cNvSpPr>
            <a:spLocks noGrp="1"/>
          </p:cNvSpPr>
          <p:nvPr>
            <p:ph type="body" sz="half" idx="2"/>
          </p:nvPr>
        </p:nvSpPr>
        <p:spPr>
          <a:xfrm>
            <a:off x="4500563" y="115888"/>
            <a:ext cx="4824412" cy="65532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zh-CN" sz="2800" smtClean="0"/>
              <a:t>A </a:t>
            </a:r>
            <a:r>
              <a:rPr lang="zh-CN" altLang="en-US" sz="2800" smtClean="0"/>
              <a:t>约旦河上游，加利利湖以北</a:t>
            </a:r>
          </a:p>
          <a:p>
            <a:pPr>
              <a:buFont typeface="Arial" charset="0"/>
              <a:buNone/>
            </a:pPr>
            <a:r>
              <a:rPr lang="en-US" altLang="zh-CN" sz="2800" smtClean="0"/>
              <a:t>B </a:t>
            </a:r>
            <a:r>
              <a:rPr lang="zh-CN" altLang="en-US" sz="2800" smtClean="0"/>
              <a:t>约旦河上游，加利利湖以南</a:t>
            </a:r>
          </a:p>
          <a:p>
            <a:pPr>
              <a:buFont typeface="Arial" charset="0"/>
              <a:buNone/>
            </a:pPr>
            <a:r>
              <a:rPr lang="en-US" altLang="zh-CN" sz="2800" smtClean="0"/>
              <a:t>C </a:t>
            </a:r>
            <a:r>
              <a:rPr lang="zh-CN" altLang="en-US" sz="2800" smtClean="0"/>
              <a:t>约旦河中游</a:t>
            </a:r>
          </a:p>
          <a:p>
            <a:pPr>
              <a:buFont typeface="Arial" charset="0"/>
              <a:buNone/>
            </a:pPr>
            <a:r>
              <a:rPr lang="en-US" altLang="zh-CN" sz="2800" smtClean="0"/>
              <a:t>D </a:t>
            </a:r>
            <a:r>
              <a:rPr lang="zh-CN" altLang="en-US" sz="2800" smtClean="0"/>
              <a:t>约旦河下游，死海以北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地点</a:t>
            </a:r>
          </a:p>
        </p:txBody>
      </p:sp>
      <p:sp>
        <p:nvSpPr>
          <p:cNvPr id="21508" name="Rectangle 4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zh-CN" smtClean="0"/>
              <a:t>1. </a:t>
            </a:r>
            <a:r>
              <a:rPr lang="zh-CN" altLang="en-US" smtClean="0"/>
              <a:t>这段故事发生在什么地方？ </a:t>
            </a:r>
          </a:p>
          <a:p>
            <a:pPr>
              <a:buFont typeface="Arial" charset="0"/>
              <a:buNone/>
            </a:pPr>
            <a:r>
              <a:rPr lang="en-US" altLang="zh-CN" smtClean="0"/>
              <a:t>2.	</a:t>
            </a:r>
            <a:r>
              <a:rPr lang="zh-CN" altLang="en-US" smtClean="0"/>
              <a:t>这是一个具体地点，还是一个地区呢？</a:t>
            </a:r>
          </a:p>
          <a:p>
            <a:pPr>
              <a:buFont typeface="Arial" charset="0"/>
              <a:buNone/>
            </a:pPr>
            <a:r>
              <a:rPr lang="en-US" altLang="zh-CN" smtClean="0"/>
              <a:t>3. </a:t>
            </a:r>
            <a:r>
              <a:rPr lang="zh-CN" altLang="en-US" smtClean="0"/>
              <a:t>这个地方对发生的这个故事有什么意义？</a:t>
            </a:r>
          </a:p>
          <a:p>
            <a:pPr>
              <a:buFont typeface="Arial" charset="0"/>
              <a:buNone/>
            </a:pPr>
            <a:r>
              <a:rPr lang="zh-CN" altLang="en-US" smtClean="0"/>
              <a:t>	</a:t>
            </a:r>
            <a:r>
              <a:rPr lang="en-US" altLang="zh-CN" smtClean="0"/>
              <a:t>- </a:t>
            </a:r>
            <a:r>
              <a:rPr lang="zh-CN" altLang="en-US" smtClean="0"/>
              <a:t>这个地方曾经发生过什么事件？ </a:t>
            </a:r>
            <a:r>
              <a:rPr lang="en-US" altLang="zh-CN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3" name="Picture 5" descr="01以利亚的事迹"/>
          <p:cNvPicPr>
            <a:picLocks noGrp="1" noChangeAspect="1" noChangeArrowheads="1"/>
          </p:cNvPicPr>
          <p:nvPr>
            <p:ph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3340100"/>
            <a:ext cx="9117013" cy="112331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350</Words>
  <Application>Microsoft Office PowerPoint</Application>
  <PresentationFormat>全屏显示(4:3)</PresentationFormat>
  <Paragraphs>65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马可福音查经 第一课</vt:lpstr>
      <vt:lpstr>如何读故事</vt:lpstr>
      <vt:lpstr>第一步 识别故事三要素</vt:lpstr>
      <vt:lpstr>舞台</vt:lpstr>
      <vt:lpstr>时间</vt:lpstr>
      <vt:lpstr>地点</vt:lpstr>
      <vt:lpstr>幻灯片 7</vt:lpstr>
      <vt:lpstr>地点</vt:lpstr>
      <vt:lpstr>幻灯片 9</vt:lpstr>
      <vt:lpstr>幻灯片 10</vt:lpstr>
      <vt:lpstr>地点</vt:lpstr>
      <vt:lpstr>为什么是旷野？</vt:lpstr>
      <vt:lpstr>人物</vt:lpstr>
      <vt:lpstr>舞台</vt:lpstr>
      <vt:lpstr>请注意观察这些人来到约翰面前时的表情、神态</vt:lpstr>
      <vt:lpstr>是探索，不是概括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Windows 用户</cp:lastModifiedBy>
  <cp:revision>39</cp:revision>
  <dcterms:created xsi:type="dcterms:W3CDTF">2017-09-09T02:15:23Z</dcterms:created>
  <dcterms:modified xsi:type="dcterms:W3CDTF">2017-09-09T14:28:45Z</dcterms:modified>
</cp:coreProperties>
</file>