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6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1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4C61-7BC5-47E5-AE44-27B628ADAC7F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F642E-2762-4831-81D9-3033244DE9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6%9B%E4%BA%8B%E5%AE%B6" TargetMode="External"/><Relationship Id="rId13" Type="http://schemas.openxmlformats.org/officeDocument/2006/relationships/hyperlink" Target="https://baike.baidu.com/item/%E6%8B%BF%E7%A0%B4%E4%BB%91" TargetMode="External"/><Relationship Id="rId18" Type="http://schemas.openxmlformats.org/officeDocument/2006/relationships/hyperlink" Target="https://baike.baidu.com/item/%E6%B3%A2%E6%96%AF%E5%B8%9D%E5%9B%BD" TargetMode="External"/><Relationship Id="rId3" Type="http://schemas.openxmlformats.org/officeDocument/2006/relationships/hyperlink" Target="https://baike.baidu.com/item/%E9%A9%AC%E5%85%B6%E9%A1%BF%E5%B8%9D%E5%9B%BD" TargetMode="External"/><Relationship Id="rId7" Type="http://schemas.openxmlformats.org/officeDocument/2006/relationships/hyperlink" Target="https://baike.baidu.com/item/%E4%B8%96%E7%95%8C%E5%8F%A4%E4%BB%A3%E5%8F%B2/8069025" TargetMode="External"/><Relationship Id="rId12" Type="http://schemas.openxmlformats.org/officeDocument/2006/relationships/hyperlink" Target="https://baike.baidu.com/item/%E6%81%BA%E6%92%92%E5%A4%A7%E5%B8%9D/17628" TargetMode="External"/><Relationship Id="rId17" Type="http://schemas.openxmlformats.org/officeDocument/2006/relationships/hyperlink" Target="https://baike.baidu.com/item/%E4%B8%AD%E4%B8%9C%E5%9C%B0%E5%8C%BA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baike.baidu.com/item/%E5%B8%8C%E8%85%8A" TargetMode="External"/><Relationship Id="rId20" Type="http://schemas.openxmlformats.org/officeDocument/2006/relationships/hyperlink" Target="https://baike.baidu.com/item/%E4%B8%96%E7%95%8C%E5%9B%9B%E5%A4%A7%E6%96%87%E6%98%8E%E5%8F%A4%E5%9B%B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D%A9%E6%8B%89" TargetMode="External"/><Relationship Id="rId11" Type="http://schemas.openxmlformats.org/officeDocument/2006/relationships/hyperlink" Target="https://baike.baidu.com/item/%E6%B1%89%E5%B0%BC%E6%8B%94" TargetMode="External"/><Relationship Id="rId5" Type="http://schemas.openxmlformats.org/officeDocument/2006/relationships/hyperlink" Target="https://baike.baidu.com/item/%E9%A9%AC%E5%85%B6%E9%A1%BF%E7%8E%8B%E5%9B%BD" TargetMode="External"/><Relationship Id="rId15" Type="http://schemas.openxmlformats.org/officeDocument/2006/relationships/hyperlink" Target="https://baike.baidu.com/item/%E4%BA%9A%E9%87%8C%E5%A3%AB%E5%A4%9A%E5%BE%B7/26769" TargetMode="External"/><Relationship Id="rId10" Type="http://schemas.openxmlformats.org/officeDocument/2006/relationships/hyperlink" Target="https://baike.baidu.com/item/%E6%AC%A7%E6%B4%B2%E5%8E%86%E5%8F%B2/4360192" TargetMode="External"/><Relationship Id="rId19" Type="http://schemas.openxmlformats.org/officeDocument/2006/relationships/hyperlink" Target="https://baike.baidu.com/item/%E5%8D%B0%E5%BA%A6%E6%B2%B3%E6%B5%81%E5%9F%9F" TargetMode="External"/><Relationship Id="rId4" Type="http://schemas.openxmlformats.org/officeDocument/2006/relationships/hyperlink" Target="https://baike.baidu.com/item/%E4%BA%9A%E5%8E%86%E5%B1%B1%E5%A4%A7%E5%B8%9D%E5%9B%BD" TargetMode="External"/><Relationship Id="rId9" Type="http://schemas.openxmlformats.org/officeDocument/2006/relationships/hyperlink" Target="https://baike.baidu.com/item/%E6%94%BF%E6%B2%BB%E5%AE%B6" TargetMode="External"/><Relationship Id="rId14" Type="http://schemas.openxmlformats.org/officeDocument/2006/relationships/hyperlink" Target="https://baike.baidu.com/item/%E5%8F%A4%E5%B8%8C%E8%85%8A/1420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亚历山大大帝（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Alexander the Great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，公元前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日），即亚历山大三世，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马其顿帝国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国王，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亚历山大帝国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皇帝，生于古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马其顿王国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首都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佩拉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世界古代史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上著名的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军事家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政治家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欧洲历史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上最伟大的四大军事统帅之首（亚历山大大帝，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汉尼拔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恺撒大帝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拿破仑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）。曾师从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古希腊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著名学者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亚里士多德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，以其雄才大略，先后统一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6"/>
              </a:rPr>
              <a:t>希腊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全境，进而横扫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7"/>
              </a:rPr>
              <a:t>中东地区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，不费一兵一卒而占领埃及全境，荡平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波斯帝国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，大军开到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9"/>
              </a:rPr>
              <a:t>印度河流域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0"/>
              </a:rPr>
              <a:t>世界四大文明古国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占据其三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。征服全境约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万平方公里。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F642E-2762-4831-81D9-3033244DE9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7F45-C292-49BF-93F9-732D0173FE1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322A-7EB4-4149-8214-7F700B84B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57275" y="1389063"/>
            <a:ext cx="692785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偶像绝迹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从此未再拜偶像，一神观念坚强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会堂创立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成为信仰、教育和社会福利中心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宗教改观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信仰渐趋个人化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重视律法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忠心护卫律法，甚至为律法牺牲生命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事业转变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由农业转为商业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语言改变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从希伯来语转变为亚兰语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民族团结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患难与共，抗拒一切分化势力</a:t>
            </a:r>
          </a:p>
          <a:p>
            <a:pPr marL="342900" indent="-342900">
              <a:spcAft>
                <a:spcPct val="7000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觉悟使命</a:t>
            </a:r>
            <a:r>
              <a:rPr lang="zh-TW" altLang="en-US" sz="2400">
                <a:latin typeface="SimHei" pitchFamily="49" charset="-122"/>
                <a:ea typeface="新細明體" pitchFamily="18" charset="-120"/>
              </a:rPr>
              <a:t>－</a:t>
            </a:r>
            <a:r>
              <a:rPr lang="zh-CN" altLang="en-US" sz="2400">
                <a:latin typeface="SimHei" pitchFamily="49" charset="-122"/>
                <a:ea typeface="SimHei" pitchFamily="49" charset="-122"/>
              </a:rPr>
              <a:t>以宣扬旧约信仰为己任</a:t>
            </a:r>
            <a:endParaRPr lang="zh-TW" altLang="en-US" sz="24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7107" name="Rectangle 3" descr="Brown marble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22363" y="2286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8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被掳七十年的影响</a:t>
            </a:r>
            <a:endParaRPr lang="zh-TW" altLang="en-US" sz="280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ot_nt_interv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 dirty="0">
                <a:latin typeface="SimHei" pitchFamily="49" charset="-122"/>
                <a:ea typeface="SimHei" pitchFamily="49" charset="-122"/>
              </a:rPr>
              <a:t>回</a:t>
            </a:r>
            <a:endParaRPr lang="zh-TW" altLang="en-US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6591" name="Rectangle 31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6594" name="AutoShape 34" descr="Parchment"/>
          <p:cNvSpPr>
            <a:spLocks noChangeArrowheads="1"/>
          </p:cNvSpPr>
          <p:nvPr/>
        </p:nvSpPr>
        <p:spPr bwMode="auto">
          <a:xfrm>
            <a:off x="3703638" y="3524250"/>
            <a:ext cx="3625850" cy="2417763"/>
          </a:xfrm>
          <a:prstGeom prst="wedgeRectCallout">
            <a:avLst>
              <a:gd name="adj1" fmla="val -36819"/>
              <a:gd name="adj2" fmla="val -86769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000">
                <a:latin typeface="SimHei" pitchFamily="49" charset="-122"/>
                <a:ea typeface="SimHei" pitchFamily="49" charset="-122"/>
              </a:rPr>
              <a:t>亚历山大给近东带来文化上的统一，达一千年之久。他优待犹太人，让犹太人与希腊人享有相同的公民权利，造成日后犹太人对希腊文化衷心的支持和仰慕。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Diadochen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0313"/>
            <a:ext cx="9144000" cy="4397375"/>
          </a:xfrm>
          <a:prstGeom prst="rect">
            <a:avLst/>
          </a:prstGeom>
          <a:noFill/>
        </p:spPr>
      </p:pic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1447800" y="5334000"/>
            <a:ext cx="1447800" cy="1371600"/>
          </a:xfrm>
          <a:prstGeom prst="wedgeRectCallout">
            <a:avLst>
              <a:gd name="adj1" fmla="val 34542"/>
              <a:gd name="adj2" fmla="val -11064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埃及</a:t>
            </a:r>
          </a:p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多利买</a:t>
            </a:r>
          </a:p>
          <a:p>
            <a:pPr algn="ctr">
              <a:spcAft>
                <a:spcPct val="30000"/>
              </a:spcAft>
            </a:pPr>
            <a:r>
              <a:rPr lang="en-US" altLang="zh-CN" sz="2000">
                <a:latin typeface="SimHei" pitchFamily="49" charset="-122"/>
                <a:ea typeface="SimHei" pitchFamily="49" charset="-122"/>
              </a:rPr>
              <a:t>(</a:t>
            </a:r>
            <a:r>
              <a:rPr lang="zh-CN" altLang="en-US" sz="2000">
                <a:latin typeface="SimHei" pitchFamily="49" charset="-122"/>
                <a:ea typeface="SimHei" pitchFamily="49" charset="-122"/>
              </a:rPr>
              <a:t>南方王</a:t>
            </a:r>
            <a:r>
              <a:rPr lang="en-US" altLang="zh-CN" sz="2000">
                <a:latin typeface="SimHei" pitchFamily="49" charset="-122"/>
                <a:ea typeface="SimHei" pitchFamily="49" charset="-122"/>
              </a:rPr>
              <a:t>)</a:t>
            </a:r>
            <a:endParaRPr lang="en-US" altLang="zh-TW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1143000" y="990600"/>
            <a:ext cx="1295400" cy="914400"/>
          </a:xfrm>
          <a:prstGeom prst="wedgeRectCallout">
            <a:avLst>
              <a:gd name="adj1" fmla="val 2204"/>
              <a:gd name="adj2" fmla="val 1145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马其顿</a:t>
            </a:r>
          </a:p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卡桑德</a:t>
            </a:r>
            <a:endParaRPr lang="en-US" altLang="zh-TW" sz="2000">
              <a:solidFill>
                <a:schemeClr val="accent2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2514600" y="990600"/>
            <a:ext cx="2286000" cy="914400"/>
          </a:xfrm>
          <a:prstGeom prst="wedgeRectCallout">
            <a:avLst>
              <a:gd name="adj1" fmla="val -36111"/>
              <a:gd name="adj2" fmla="val 14392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色雷斯</a:t>
            </a:r>
            <a:r>
              <a:rPr lang="en-US" altLang="zh-CN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/</a:t>
            </a: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小亚细亚</a:t>
            </a:r>
          </a:p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吕西马加</a:t>
            </a: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 </a:t>
            </a:r>
            <a:endParaRPr lang="en-US" altLang="zh-TW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64518" name="Picture 6" descr="ptole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5029200"/>
            <a:ext cx="1317625" cy="16906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4519" name="Picture 7" descr="lysimachu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990600"/>
            <a:ext cx="1408113" cy="1600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4520" name="Picture 8" descr="cassand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" y="990600"/>
            <a:ext cx="1047750" cy="1447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76200" y="22860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SimHei" pitchFamily="49" charset="-122"/>
                <a:ea typeface="SimHei" pitchFamily="49" charset="-122"/>
              </a:rPr>
              <a:t>亚历山大死后约</a:t>
            </a:r>
            <a:r>
              <a:rPr lang="en-US" altLang="zh-CN" sz="2400">
                <a:solidFill>
                  <a:schemeClr val="tx2"/>
                </a:solidFill>
                <a:latin typeface="SimHei" pitchFamily="49" charset="-122"/>
                <a:ea typeface="SimHei" pitchFamily="49" charset="-122"/>
              </a:rPr>
              <a:t>20</a:t>
            </a:r>
            <a:r>
              <a:rPr lang="zh-CN" altLang="en-US" sz="2400">
                <a:solidFill>
                  <a:schemeClr val="tx2"/>
                </a:solidFill>
                <a:latin typeface="SimHei" pitchFamily="49" charset="-122"/>
                <a:ea typeface="SimHei" pitchFamily="49" charset="-122"/>
              </a:rPr>
              <a:t>年，帝国分成四部分：</a:t>
            </a:r>
            <a:endParaRPr lang="zh-TW" altLang="en-US" sz="2400">
              <a:solidFill>
                <a:schemeClr val="tx2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3886200" y="4800600"/>
            <a:ext cx="1905000" cy="1371600"/>
          </a:xfrm>
          <a:prstGeom prst="wedgeRectCallout">
            <a:avLst>
              <a:gd name="adj1" fmla="val -63667"/>
              <a:gd name="adj2" fmla="val -12592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叙利亚</a:t>
            </a:r>
            <a:r>
              <a:rPr lang="en-US" altLang="zh-CN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/</a:t>
            </a:r>
            <a:r>
              <a:rPr lang="zh-CN" altLang="en-US" sz="200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巴比伦</a:t>
            </a:r>
          </a:p>
          <a:p>
            <a:pPr algn="ctr">
              <a:spcAft>
                <a:spcPct val="30000"/>
              </a:spcAft>
            </a:pPr>
            <a:r>
              <a:rPr lang="zh-CN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西流古</a:t>
            </a:r>
          </a:p>
          <a:p>
            <a:pPr algn="ctr">
              <a:spcAft>
                <a:spcPct val="30000"/>
              </a:spcAft>
            </a:pPr>
            <a:r>
              <a:rPr lang="en-US" altLang="zh-CN" sz="2000">
                <a:latin typeface="SimHei" pitchFamily="49" charset="-122"/>
                <a:ea typeface="SimHei" pitchFamily="49" charset="-122"/>
              </a:rPr>
              <a:t>(</a:t>
            </a:r>
            <a:r>
              <a:rPr lang="zh-CN" altLang="en-US" sz="2000">
                <a:latin typeface="SimHei" pitchFamily="49" charset="-122"/>
                <a:ea typeface="SimHei" pitchFamily="49" charset="-122"/>
              </a:rPr>
              <a:t>北方王</a:t>
            </a:r>
            <a:r>
              <a:rPr lang="en-US" altLang="zh-CN" sz="2000">
                <a:latin typeface="SimHei" pitchFamily="49" charset="-122"/>
                <a:ea typeface="SimHei" pitchFamily="49" charset="-122"/>
              </a:rPr>
              <a:t>)</a:t>
            </a:r>
            <a:endParaRPr lang="en-US" altLang="zh-TW" sz="200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64526" name="Picture 14" descr="seleucu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9463" y="4800600"/>
            <a:ext cx="1303337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4527" name="Oval 15"/>
          <p:cNvSpPr>
            <a:spLocks noChangeArrowheads="1"/>
          </p:cNvSpPr>
          <p:nvPr/>
        </p:nvSpPr>
        <p:spPr bwMode="auto">
          <a:xfrm>
            <a:off x="3160713" y="3905250"/>
            <a:ext cx="379412" cy="5095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25" grpId="0" animBg="1"/>
      <p:bldP spid="645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7616" name="Rectangle 32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7617" name="AutoShape 33" descr="Parchment"/>
          <p:cNvSpPr>
            <a:spLocks noChangeArrowheads="1"/>
          </p:cNvSpPr>
          <p:nvPr/>
        </p:nvSpPr>
        <p:spPr bwMode="auto">
          <a:xfrm>
            <a:off x="3713163" y="3460750"/>
            <a:ext cx="4387850" cy="1358900"/>
          </a:xfrm>
          <a:prstGeom prst="wedgeRectCallout">
            <a:avLst>
              <a:gd name="adj1" fmla="val -24384"/>
              <a:gd name="adj2" fmla="val -112731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000">
                <a:latin typeface="SimHei" pitchFamily="49" charset="-122"/>
                <a:ea typeface="SimHei" pitchFamily="49" charset="-122"/>
              </a:rPr>
              <a:t>多利买头三个王对犹太人都很仁慈。犹太省的犹太人口渐多，且相当富有，商业发达。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6" grpId="0"/>
      <p:bldP spid="676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2503" name="Rectangle 39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2504" name="AutoShape 40" descr="Parchment"/>
          <p:cNvSpPr>
            <a:spLocks noChangeArrowheads="1"/>
          </p:cNvSpPr>
          <p:nvPr/>
        </p:nvSpPr>
        <p:spPr bwMode="auto">
          <a:xfrm>
            <a:off x="3713163" y="3213100"/>
            <a:ext cx="4387850" cy="3332163"/>
          </a:xfrm>
          <a:prstGeom prst="wedgeRectCallout">
            <a:avLst>
              <a:gd name="adj1" fmla="val -24384"/>
              <a:gd name="adj2" fmla="val -68153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20000"/>
              </a:lnSpc>
            </a:pP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62506" name="Picture 42" descr="ptolemy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6838" y="3359150"/>
            <a:ext cx="1592262" cy="1592263"/>
          </a:xfrm>
          <a:prstGeom prst="rect">
            <a:avLst/>
          </a:prstGeom>
          <a:noFill/>
        </p:spPr>
      </p:pic>
      <p:sp>
        <p:nvSpPr>
          <p:cNvPr id="62507" name="Rectangle 43"/>
          <p:cNvSpPr>
            <a:spLocks noChangeArrowheads="1"/>
          </p:cNvSpPr>
          <p:nvPr/>
        </p:nvSpPr>
        <p:spPr bwMode="auto">
          <a:xfrm>
            <a:off x="5654675" y="3352800"/>
            <a:ext cx="22733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多利买二世兴建亚历山太图书馆。邀请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72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名犹太文士将希伯来旧约圣经翻成希腊文，称为「七十士译本」，即主耶稣时代通用的旧约圣经。</a:t>
            </a:r>
            <a:endParaRPr lang="zh-TW" altLang="en-US" sz="2000" dirty="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4" grpId="0" animBg="1"/>
      <p:bldP spid="625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5791200" y="1127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叙利亚</a:t>
            </a: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6248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 flipV="1">
            <a:off x="48323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4629150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七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译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本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27" name="Rectangle 39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3528" name="AutoShape 40" descr="Parchment"/>
          <p:cNvSpPr>
            <a:spLocks noChangeArrowheads="1"/>
          </p:cNvSpPr>
          <p:nvPr/>
        </p:nvSpPr>
        <p:spPr bwMode="auto">
          <a:xfrm>
            <a:off x="5114925" y="3759200"/>
            <a:ext cx="3538538" cy="2208213"/>
          </a:xfrm>
          <a:prstGeom prst="wedgeRectCallout">
            <a:avLst>
              <a:gd name="adj1" fmla="val -17921"/>
              <a:gd name="adj2" fmla="val -102120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000">
                <a:latin typeface="SimHei" pitchFamily="49" charset="-122"/>
                <a:ea typeface="SimHei" pitchFamily="49" charset="-122"/>
              </a:rPr>
              <a:t>这时期巴勒斯坦已分成五省：犹大、撒玛利亚、加利利、比利亚、特拉可尼。这时期也是本土犹太人在两约间最悲惨的时期。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4" grpId="0"/>
      <p:bldP spid="63506" grpId="0" animBg="1"/>
      <p:bldP spid="63525" grpId="0" animBg="1"/>
      <p:bldP spid="63526" grpId="0"/>
      <p:bldP spid="635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3362325"/>
            <a:ext cx="8153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他为了彻底实施希腊化，对犹太人极其残暴，意图消灭犹太信仰。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他掠夺圣殿财物，毁坏耶路撒冷，亵渎圣殿，在祭坛上献猪，洒猪血。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在殿中为宙斯设立祭坛。废除在圣殿中之礼拜与常献的燔祭。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禁止犹太人守安息日，禁止守节期，禁止受割礼，违者处死。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焚烧旧约经卷，私藏经卷者处死。拒绝吃猪肉或偶像之祭肉者处死。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他用各种严刑迫使犹太人放弃信仰。数万犹太人遭屠杀，或被贩为奴。</a:t>
            </a:r>
            <a:endParaRPr lang="en-US" altLang="zh-TW" sz="2000">
              <a:ea typeface="SimHei" pitchFamily="49" charset="-122"/>
            </a:endParaRPr>
          </a:p>
        </p:txBody>
      </p:sp>
      <p:sp>
        <p:nvSpPr>
          <p:cNvPr id="71683" name="Rectangle 3" descr="Brown marble"/>
          <p:cNvSpPr>
            <a:spLocks noChangeArrowheads="1"/>
          </p:cNvSpPr>
          <p:nvPr/>
        </p:nvSpPr>
        <p:spPr bwMode="auto">
          <a:xfrm>
            <a:off x="762000" y="1390650"/>
            <a:ext cx="6781800" cy="6143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TW" altLang="en-US" sz="28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安提阿古四世</a:t>
            </a:r>
            <a:endParaRPr lang="en-US" altLang="zh-TW" sz="280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" y="2082800"/>
            <a:ext cx="571500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西流古王朝的第八个君王</a:t>
            </a:r>
            <a:r>
              <a:rPr lang="en-US" altLang="zh-CN" sz="2000">
                <a:ea typeface="SimHei" pitchFamily="49" charset="-122"/>
              </a:rPr>
              <a:t>(175-164 BC)</a:t>
            </a:r>
            <a:r>
              <a:rPr lang="zh-CN" altLang="en-US" sz="2000">
                <a:ea typeface="SimHei" pitchFamily="49" charset="-122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SimHei" pitchFamily="49" charset="-122"/>
              </a:rPr>
              <a:t>自称「伊皮法尼斯」</a:t>
            </a:r>
            <a:r>
              <a:rPr lang="en-US" altLang="zh-CN" sz="2000">
                <a:ea typeface="SimHei" pitchFamily="49" charset="-122"/>
              </a:rPr>
              <a:t>(</a:t>
            </a:r>
            <a:r>
              <a:rPr lang="zh-CN" altLang="en-US" sz="2000">
                <a:ea typeface="SimHei" pitchFamily="49" charset="-122"/>
              </a:rPr>
              <a:t>神的显现</a:t>
            </a:r>
            <a:r>
              <a:rPr lang="en-US" altLang="zh-CN" sz="2000">
                <a:ea typeface="SimHei" pitchFamily="49" charset="-122"/>
              </a:rPr>
              <a:t>)</a:t>
            </a:r>
            <a:r>
              <a:rPr lang="zh-CN" altLang="en-US" sz="2000">
                <a:ea typeface="SimHei" pitchFamily="49" charset="-122"/>
              </a:rPr>
              <a:t>，以自己为希腊主神宙斯的化身；人却称他「伊皮曼尼斯」</a:t>
            </a:r>
            <a:r>
              <a:rPr lang="en-US" altLang="zh-CN" sz="2000">
                <a:ea typeface="SimHei" pitchFamily="49" charset="-122"/>
              </a:rPr>
              <a:t>(</a:t>
            </a:r>
            <a:r>
              <a:rPr lang="zh-CN" altLang="en-US" sz="2000">
                <a:ea typeface="SimHei" pitchFamily="49" charset="-122"/>
              </a:rPr>
              <a:t>狂人</a:t>
            </a:r>
            <a:r>
              <a:rPr lang="en-US" altLang="zh-CN" sz="2000">
                <a:ea typeface="SimHei" pitchFamily="49" charset="-122"/>
              </a:rPr>
              <a:t>)</a:t>
            </a:r>
            <a:r>
              <a:rPr lang="zh-CN" altLang="en-US" sz="2000">
                <a:ea typeface="SimHei" pitchFamily="49" charset="-122"/>
              </a:rPr>
              <a:t>。</a:t>
            </a:r>
            <a:endParaRPr lang="zh-TW" altLang="en-US" sz="2000">
              <a:ea typeface="SimHei" pitchFamily="49" charset="-122"/>
            </a:endParaRPr>
          </a:p>
        </p:txBody>
      </p:sp>
      <p:pic>
        <p:nvPicPr>
          <p:cNvPr id="71686" name="Picture 6" descr="antiochus-epiphan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82600"/>
            <a:ext cx="2438400" cy="2428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1687" name="Rectangle 7"/>
          <p:cNvSpPr>
            <a:spLocks noChangeArrowheads="1"/>
          </p:cNvSpPr>
          <p:nvPr/>
        </p:nvSpPr>
        <p:spPr bwMode="auto">
          <a:xfrm rot="-837149">
            <a:off x="377825" y="411163"/>
            <a:ext cx="1898650" cy="592137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预表敌基督</a:t>
            </a:r>
            <a:endParaRPr lang="zh-TW" altLang="en-US" sz="2400">
              <a:solidFill>
                <a:schemeClr val="bg1"/>
              </a:solidFill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1-Maccabees-Chapter-2-Mattathias-and-the-Apo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535613" cy="685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969000" y="1177925"/>
            <a:ext cx="2744788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CN" altLang="en-US" sz="2000">
                <a:latin typeface="宋体" charset="-122"/>
                <a:ea typeface="SimHei" pitchFamily="49" charset="-122"/>
              </a:rPr>
              <a:t>摩丁城的老祭司马他提亚拒绝向偶像献祭，甚至挺身而出，杀死一个率先向偶像献祭的犹太人，从此掀起了可歌可泣的马加比革命。</a:t>
            </a:r>
            <a:endParaRPr lang="zh-TW" altLang="en-US" sz="2000">
              <a:latin typeface="宋体" charset="-122"/>
              <a:ea typeface="SimHei" pitchFamily="49" charset="-122"/>
            </a:endParaRPr>
          </a:p>
        </p:txBody>
      </p:sp>
      <p:sp>
        <p:nvSpPr>
          <p:cNvPr id="51206" name="Text Box 6" descr="Green marble"/>
          <p:cNvSpPr txBox="1">
            <a:spLocks noChangeArrowheads="1"/>
          </p:cNvSpPr>
          <p:nvPr/>
        </p:nvSpPr>
        <p:spPr bwMode="auto">
          <a:xfrm>
            <a:off x="6181725" y="481013"/>
            <a:ext cx="2022475" cy="4667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SimHei" pitchFamily="49" charset="-122"/>
              </a:rPr>
              <a:t>马他提亚起义</a:t>
            </a:r>
            <a:endParaRPr lang="zh-TW" altLang="en-US" sz="2400">
              <a:solidFill>
                <a:schemeClr val="bg1"/>
              </a:solidFill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82625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马加比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5791200" y="1127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叙利亚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6248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69691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65373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6334125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马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提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亚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义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6764338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犹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大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独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立</a:t>
            </a: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 flipV="1">
            <a:off x="48323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4629150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七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译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本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40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9441" name="AutoShape 49" descr="Parchment"/>
          <p:cNvSpPr>
            <a:spLocks noChangeArrowheads="1"/>
          </p:cNvSpPr>
          <p:nvPr/>
        </p:nvSpPr>
        <p:spPr bwMode="auto">
          <a:xfrm>
            <a:off x="5119688" y="5040313"/>
            <a:ext cx="3719512" cy="1628775"/>
          </a:xfrm>
          <a:prstGeom prst="wedgeRectCallout">
            <a:avLst>
              <a:gd name="adj1" fmla="val 407"/>
              <a:gd name="adj2" fmla="val -87912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SimHei" pitchFamily="49" charset="-122"/>
                <a:ea typeface="SimHei" pitchFamily="49" charset="-122"/>
              </a:rPr>
              <a:t>辛苦赢得独立后，哈斯摩尼家族成为终身大祭司兼国家元首。</a:t>
            </a:r>
            <a:r>
              <a:rPr lang="zh-CN" altLang="en-US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法利赛人</a:t>
            </a:r>
            <a:r>
              <a:rPr lang="zh-CN" altLang="en-US" dirty="0">
                <a:latin typeface="SimHei" pitchFamily="49" charset="-122"/>
                <a:ea typeface="SimHei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撒都该人</a:t>
            </a:r>
            <a:r>
              <a:rPr lang="zh-CN" altLang="en-US" dirty="0">
                <a:latin typeface="SimHei" pitchFamily="49" charset="-122"/>
                <a:ea typeface="SimHei" pitchFamily="49" charset="-122"/>
              </a:rPr>
              <a:t>两派团体在此时期正式出现。</a:t>
            </a:r>
            <a:endParaRPr lang="en-US" altLang="zh-TW" dirty="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/>
      <p:bldP spid="59417" grpId="0" animBg="1"/>
      <p:bldP spid="59420" grpId="0" animBg="1"/>
      <p:bldP spid="59426" grpId="0"/>
      <p:bldP spid="59427" grpId="0"/>
      <p:bldP spid="594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82625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马加比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814705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罗马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5791200" y="1127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叙利亚</a:t>
            </a: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248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69691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V="1">
            <a:off x="83502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886777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65373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6334125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马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提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亚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义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6764338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犹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大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独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立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8145463" y="3184525"/>
            <a:ext cx="412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律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犹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大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王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661400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生</a:t>
            </a:r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V="1">
            <a:off x="48323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4629150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七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译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本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V="1">
            <a:off x="80137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7808913" y="3184525"/>
            <a:ext cx="412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庞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培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攻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64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  <p:bldP spid="60442" grpId="0" animBg="1"/>
      <p:bldP spid="60443" grpId="0" animBg="1"/>
      <p:bldP spid="60452" grpId="0"/>
      <p:bldP spid="60453" grpId="0"/>
      <p:bldP spid="60462" grpId="0" animBg="1"/>
      <p:bldP spid="604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968500"/>
            <a:ext cx="7772400" cy="1016000"/>
            <a:chOff x="288" y="1680"/>
            <a:chExt cx="4896" cy="640"/>
          </a:xfrm>
        </p:grpSpPr>
        <p:pic>
          <p:nvPicPr>
            <p:cNvPr id="53251" name="Picture 3" descr="kings1b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1680"/>
              <a:ext cx="4896" cy="640"/>
            </a:xfrm>
            <a:prstGeom prst="rect">
              <a:avLst/>
            </a:prstGeom>
            <a:noFill/>
          </p:spPr>
        </p:pic>
        <p:sp>
          <p:nvSpPr>
            <p:cNvPr id="53252" name="Text Box 4"/>
            <p:cNvSpPr txBox="1">
              <a:spLocks noChangeArrowheads="1"/>
            </p:cNvSpPr>
            <p:nvPr/>
          </p:nvSpPr>
          <p:spPr bwMode="auto">
            <a:xfrm>
              <a:off x="800" y="1894"/>
              <a:ext cx="22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亞撒</a:t>
              </a:r>
            </a:p>
          </p:txBody>
        </p:sp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396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羅波安</a:t>
              </a:r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1219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約沙法</a:t>
              </a:r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847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約阿施</a:t>
              </a:r>
            </a:p>
          </p:txBody>
        </p:sp>
        <p:sp>
          <p:nvSpPr>
            <p:cNvPr id="53256" name="Text Box 8"/>
            <p:cNvSpPr txBox="1">
              <a:spLocks noChangeArrowheads="1"/>
            </p:cNvSpPr>
            <p:nvPr/>
          </p:nvSpPr>
          <p:spPr bwMode="auto">
            <a:xfrm>
              <a:off x="2624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烏西雅</a:t>
              </a:r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3362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希西家</a:t>
              </a: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3885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瑪拿西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4439" y="1894"/>
              <a:ext cx="2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約西亞</a:t>
              </a:r>
            </a:p>
          </p:txBody>
        </p:sp>
      </p:grp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0" y="23129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solidFill>
                  <a:srgbClr val="CC0000"/>
                </a:solidFill>
                <a:latin typeface="SimHei" pitchFamily="49" charset="-122"/>
                <a:ea typeface="SimHei" pitchFamily="49" charset="-122"/>
              </a:rPr>
              <a:t>南国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8274050" y="22034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8185150" y="2298700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 flipV="1">
            <a:off x="874713" y="2524125"/>
            <a:ext cx="15875" cy="1968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1657350" y="2524125"/>
            <a:ext cx="26988" cy="1968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 flipV="1">
            <a:off x="2660650" y="2524125"/>
            <a:ext cx="23813" cy="187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20713" y="26543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1400">
                <a:solidFill>
                  <a:srgbClr val="B2B2B2"/>
                </a:solidFill>
                <a:latin typeface="SimHei" pitchFamily="49" charset="-122"/>
                <a:ea typeface="SimHei" pitchFamily="49" charset="-122"/>
              </a:rPr>
              <a:t>坏王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401763" y="26447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1400">
                <a:solidFill>
                  <a:srgbClr val="B2B2B2"/>
                </a:solidFill>
                <a:latin typeface="SimHei" pitchFamily="49" charset="-122"/>
                <a:ea typeface="SimHei" pitchFamily="49" charset="-122"/>
              </a:rPr>
              <a:t>好王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347913" y="2697163"/>
            <a:ext cx="692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1000">
                <a:latin typeface="SimHei" pitchFamily="49" charset="-122"/>
                <a:ea typeface="SimHei" pitchFamily="49" charset="-122"/>
              </a:rPr>
              <a:t>亚他利雅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57200" y="838200"/>
            <a:ext cx="7772400" cy="1397000"/>
            <a:chOff x="288" y="968"/>
            <a:chExt cx="4896" cy="880"/>
          </a:xfrm>
        </p:grpSpPr>
        <p:pic>
          <p:nvPicPr>
            <p:cNvPr id="53270" name="Picture 22" descr="kings1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968"/>
              <a:ext cx="4896" cy="880"/>
            </a:xfrm>
            <a:prstGeom prst="rect">
              <a:avLst/>
            </a:prstGeom>
            <a:noFill/>
          </p:spPr>
        </p:pic>
        <p:sp>
          <p:nvSpPr>
            <p:cNvPr id="53271" name="Text Box 23"/>
            <p:cNvSpPr txBox="1">
              <a:spLocks noChangeArrowheads="1"/>
            </p:cNvSpPr>
            <p:nvPr/>
          </p:nvSpPr>
          <p:spPr bwMode="auto">
            <a:xfrm>
              <a:off x="384" y="1505"/>
              <a:ext cx="3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耶羅波安</a:t>
              </a: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747" y="1505"/>
              <a:ext cx="22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巴沙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1211" y="1505"/>
              <a:ext cx="22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亞哈</a:t>
              </a:r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1704" y="1505"/>
              <a:ext cx="22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耶戶</a:t>
              </a:r>
            </a:p>
          </p:txBody>
        </p:sp>
        <p:sp>
          <p:nvSpPr>
            <p:cNvPr id="53275" name="Text Box 27"/>
            <p:cNvSpPr txBox="1">
              <a:spLocks noChangeArrowheads="1"/>
            </p:cNvSpPr>
            <p:nvPr/>
          </p:nvSpPr>
          <p:spPr bwMode="auto">
            <a:xfrm>
              <a:off x="2410" y="1505"/>
              <a:ext cx="4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700">
                  <a:latin typeface="SimHei" pitchFamily="49" charset="-122"/>
                  <a:ea typeface="SimHei" pitchFamily="49" charset="-122"/>
                </a:rPr>
                <a:t>耶羅波安二世</a:t>
              </a:r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0" y="14605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solidFill>
                  <a:srgbClr val="CC0000"/>
                </a:solidFill>
                <a:latin typeface="SimHei" pitchFamily="49" charset="-122"/>
                <a:ea typeface="SimHei" pitchFamily="49" charset="-122"/>
              </a:rPr>
              <a:t>北国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5343525" y="158432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亚述</a:t>
            </a:r>
          </a:p>
        </p:txBody>
      </p:sp>
      <p:sp>
        <p:nvSpPr>
          <p:cNvPr id="53278" name="AutoShape 30"/>
          <p:cNvSpPr>
            <a:spLocks noChangeArrowheads="1"/>
          </p:cNvSpPr>
          <p:nvPr/>
        </p:nvSpPr>
        <p:spPr bwMode="auto">
          <a:xfrm>
            <a:off x="5246688" y="1670050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5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7025" y="879475"/>
            <a:ext cx="7745413" cy="311150"/>
            <a:chOff x="206" y="1847"/>
            <a:chExt cx="4879" cy="196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6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ea typeface="SimHei" pitchFamily="49" charset="-122"/>
                </a:rPr>
                <a:t>900</a:t>
              </a:r>
            </a:p>
          </p:txBody>
        </p:sp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1374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solidFill>
                    <a:schemeClr val="bg2"/>
                  </a:solidFill>
                  <a:ea typeface="SimHei" pitchFamily="49" charset="-122"/>
                </a:rPr>
                <a:t>850</a:t>
              </a:r>
            </a:p>
          </p:txBody>
        </p:sp>
        <p:sp>
          <p:nvSpPr>
            <p:cNvPr id="53282" name="Text Box 34"/>
            <p:cNvSpPr txBox="1">
              <a:spLocks noChangeArrowheads="1"/>
            </p:cNvSpPr>
            <p:nvPr/>
          </p:nvSpPr>
          <p:spPr bwMode="auto">
            <a:xfrm>
              <a:off x="2042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ea typeface="SimHei" pitchFamily="49" charset="-122"/>
                </a:rPr>
                <a:t>800</a:t>
              </a:r>
            </a:p>
          </p:txBody>
        </p:sp>
        <p:sp>
          <p:nvSpPr>
            <p:cNvPr id="53283" name="Text Box 35"/>
            <p:cNvSpPr txBox="1">
              <a:spLocks noChangeArrowheads="1"/>
            </p:cNvSpPr>
            <p:nvPr/>
          </p:nvSpPr>
          <p:spPr bwMode="auto">
            <a:xfrm>
              <a:off x="2744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solidFill>
                    <a:schemeClr val="bg2"/>
                  </a:solidFill>
                  <a:ea typeface="SimHei" pitchFamily="49" charset="-122"/>
                </a:rPr>
                <a:t>750</a:t>
              </a:r>
            </a:p>
          </p:txBody>
        </p:sp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3421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ea typeface="SimHei" pitchFamily="49" charset="-122"/>
                </a:rPr>
                <a:t>700</a:t>
              </a:r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4098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solidFill>
                    <a:schemeClr val="bg2"/>
                  </a:solidFill>
                  <a:ea typeface="SimHei" pitchFamily="49" charset="-122"/>
                </a:rPr>
                <a:t>650</a:t>
              </a:r>
            </a:p>
          </p:txBody>
        </p:sp>
        <p:sp>
          <p:nvSpPr>
            <p:cNvPr id="53286" name="Text Box 38"/>
            <p:cNvSpPr txBox="1">
              <a:spLocks noChangeArrowheads="1"/>
            </p:cNvSpPr>
            <p:nvPr/>
          </p:nvSpPr>
          <p:spPr bwMode="auto">
            <a:xfrm>
              <a:off x="4783" y="1851"/>
              <a:ext cx="30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ea typeface="SimHei" pitchFamily="49" charset="-122"/>
                </a:rPr>
                <a:t>600</a:t>
              </a:r>
            </a:p>
          </p:txBody>
        </p:sp>
        <p:sp>
          <p:nvSpPr>
            <p:cNvPr id="53287" name="Text Box 39"/>
            <p:cNvSpPr txBox="1">
              <a:spLocks noChangeArrowheads="1"/>
            </p:cNvSpPr>
            <p:nvPr/>
          </p:nvSpPr>
          <p:spPr bwMode="auto">
            <a:xfrm>
              <a:off x="206" y="1847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ea typeface="SimHei" pitchFamily="49" charset="-122"/>
                </a:rPr>
                <a:t>BC</a:t>
              </a:r>
            </a:p>
          </p:txBody>
        </p:sp>
      </p:grpSp>
      <p:sp>
        <p:nvSpPr>
          <p:cNvPr id="53290" name="Rectangle 42" descr="blue-marble4"/>
          <p:cNvSpPr>
            <a:spLocks noChangeArrowheads="1"/>
          </p:cNvSpPr>
          <p:nvPr/>
        </p:nvSpPr>
        <p:spPr bwMode="auto">
          <a:xfrm>
            <a:off x="3841750" y="3684588"/>
            <a:ext cx="215900" cy="1317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Rectangle 43" descr="blue-marble4"/>
          <p:cNvSpPr>
            <a:spLocks noChangeArrowheads="1"/>
          </p:cNvSpPr>
          <p:nvPr/>
        </p:nvSpPr>
        <p:spPr bwMode="auto">
          <a:xfrm>
            <a:off x="4321175" y="4283075"/>
            <a:ext cx="989013" cy="1317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Rectangle 44" descr="Green marble"/>
          <p:cNvSpPr>
            <a:spLocks noChangeArrowheads="1"/>
          </p:cNvSpPr>
          <p:nvPr/>
        </p:nvSpPr>
        <p:spPr bwMode="auto">
          <a:xfrm>
            <a:off x="4770438" y="4568825"/>
            <a:ext cx="1277937" cy="13176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Rectangle 45" descr="blue-marble4"/>
          <p:cNvSpPr>
            <a:spLocks noChangeArrowheads="1"/>
          </p:cNvSpPr>
          <p:nvPr/>
        </p:nvSpPr>
        <p:spPr bwMode="auto">
          <a:xfrm>
            <a:off x="4881563" y="4854575"/>
            <a:ext cx="755650" cy="1317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Rectangle 46" descr="Green marble"/>
          <p:cNvSpPr>
            <a:spLocks noChangeArrowheads="1"/>
          </p:cNvSpPr>
          <p:nvPr/>
        </p:nvSpPr>
        <p:spPr bwMode="auto">
          <a:xfrm>
            <a:off x="7239000" y="4270375"/>
            <a:ext cx="882650" cy="13176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Rectangle 47" descr="Green marble"/>
          <p:cNvSpPr>
            <a:spLocks noChangeArrowheads="1"/>
          </p:cNvSpPr>
          <p:nvPr/>
        </p:nvSpPr>
        <p:spPr bwMode="auto">
          <a:xfrm>
            <a:off x="7950200" y="4554538"/>
            <a:ext cx="473075" cy="13176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Rectangle 48" descr="Green marble"/>
          <p:cNvSpPr>
            <a:spLocks noChangeArrowheads="1"/>
          </p:cNvSpPr>
          <p:nvPr/>
        </p:nvSpPr>
        <p:spPr bwMode="auto">
          <a:xfrm>
            <a:off x="7688263" y="4873625"/>
            <a:ext cx="1455737" cy="13176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Rectangle 49" descr="blue-marble4"/>
          <p:cNvSpPr>
            <a:spLocks noChangeArrowheads="1"/>
          </p:cNvSpPr>
          <p:nvPr/>
        </p:nvSpPr>
        <p:spPr bwMode="auto">
          <a:xfrm>
            <a:off x="8067675" y="3887788"/>
            <a:ext cx="42863" cy="1317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Rectangle 50" descr="blue-marble4"/>
          <p:cNvSpPr>
            <a:spLocks noChangeArrowheads="1"/>
          </p:cNvSpPr>
          <p:nvPr/>
        </p:nvSpPr>
        <p:spPr bwMode="auto">
          <a:xfrm>
            <a:off x="2719388" y="3695700"/>
            <a:ext cx="323850" cy="1317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Rectangle 51" descr="blue-marble4"/>
          <p:cNvSpPr>
            <a:spLocks noChangeArrowheads="1"/>
          </p:cNvSpPr>
          <p:nvPr/>
        </p:nvSpPr>
        <p:spPr bwMode="auto">
          <a:xfrm>
            <a:off x="6718300" y="3003550"/>
            <a:ext cx="646113" cy="1317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Rectangle 52" descr="blue-marble4"/>
          <p:cNvSpPr>
            <a:spLocks noChangeArrowheads="1"/>
          </p:cNvSpPr>
          <p:nvPr/>
        </p:nvSpPr>
        <p:spPr bwMode="auto">
          <a:xfrm>
            <a:off x="6934200" y="3303588"/>
            <a:ext cx="646113" cy="1317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Rectangle 53" descr="blue-marble4"/>
          <p:cNvSpPr>
            <a:spLocks noChangeArrowheads="1"/>
          </p:cNvSpPr>
          <p:nvPr/>
        </p:nvSpPr>
        <p:spPr bwMode="auto">
          <a:xfrm>
            <a:off x="7607300" y="3598863"/>
            <a:ext cx="231775" cy="1317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2187575" y="35925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约珥</a:t>
            </a: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3295650" y="35750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约拿</a:t>
            </a:r>
          </a:p>
        </p:txBody>
      </p:sp>
      <p:sp>
        <p:nvSpPr>
          <p:cNvPr id="53304" name="Rectangle 56" descr="blue-marble4"/>
          <p:cNvSpPr>
            <a:spLocks noChangeArrowheads="1"/>
          </p:cNvSpPr>
          <p:nvPr/>
        </p:nvSpPr>
        <p:spPr bwMode="auto">
          <a:xfrm>
            <a:off x="4213225" y="3989388"/>
            <a:ext cx="231775" cy="1317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3449638" y="38592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阿摩司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3582988" y="4167188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何西阿</a:t>
            </a: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4040188" y="444817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以赛亚</a:t>
            </a: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4337050" y="473868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弥迦</a:t>
            </a: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6164263" y="28892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那鸿</a:t>
            </a: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6211888" y="31845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西番雅</a:t>
            </a: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6853238" y="34782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哈巴谷</a:t>
            </a: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6484938" y="4173538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耶利米</a:t>
            </a:r>
          </a:p>
        </p:txBody>
      </p:sp>
      <p:sp>
        <p:nvSpPr>
          <p:cNvPr id="53313" name="Text Box 65"/>
          <p:cNvSpPr txBox="1">
            <a:spLocks noChangeArrowheads="1"/>
          </p:cNvSpPr>
          <p:nvPr/>
        </p:nvSpPr>
        <p:spPr bwMode="auto">
          <a:xfrm>
            <a:off x="7096125" y="3776663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俄巴底亚</a:t>
            </a:r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7213600" y="44434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以西结</a:t>
            </a:r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6945313" y="475297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但以理</a:t>
            </a:r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 flipV="1">
            <a:off x="8118475" y="1298575"/>
            <a:ext cx="0" cy="41386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 flipV="1">
            <a:off x="5184775" y="1311275"/>
            <a:ext cx="0" cy="41386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18" name="Rectangle 70" descr="Brown marble"/>
          <p:cNvSpPr>
            <a:spLocks noChangeArrowheads="1"/>
          </p:cNvSpPr>
          <p:nvPr/>
        </p:nvSpPr>
        <p:spPr bwMode="auto">
          <a:xfrm>
            <a:off x="1954213" y="3109913"/>
            <a:ext cx="450850" cy="13176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9" name="Rectangle 71" descr="Brown marble"/>
          <p:cNvSpPr>
            <a:spLocks noChangeArrowheads="1"/>
          </p:cNvSpPr>
          <p:nvPr/>
        </p:nvSpPr>
        <p:spPr bwMode="auto">
          <a:xfrm>
            <a:off x="2405063" y="3402013"/>
            <a:ext cx="1139825" cy="13176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1228725" y="2986088"/>
            <a:ext cx="793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以利亚</a:t>
            </a:r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1666875" y="3289300"/>
            <a:ext cx="793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latin typeface="SimHei" pitchFamily="49" charset="-122"/>
                <a:ea typeface="SimHei" pitchFamily="49" charset="-122"/>
              </a:rPr>
              <a:t>以利沙</a:t>
            </a:r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>
            <a:off x="6467475" y="4149725"/>
            <a:ext cx="1771650" cy="3952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74"/>
          <p:cNvSpPr>
            <a:spLocks noChangeArrowheads="1"/>
          </p:cNvSpPr>
          <p:nvPr/>
        </p:nvSpPr>
        <p:spPr bwMode="auto">
          <a:xfrm>
            <a:off x="4572000" y="4429132"/>
            <a:ext cx="1771650" cy="3952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0" grpId="0" animBg="1"/>
      <p:bldP spid="53291" grpId="0" animBg="1"/>
      <p:bldP spid="53292" grpId="0" animBg="1"/>
      <p:bldP spid="53293" grpId="0" animBg="1"/>
      <p:bldP spid="53294" grpId="0" animBg="1"/>
      <p:bldP spid="53295" grpId="0" animBg="1"/>
      <p:bldP spid="53296" grpId="0" animBg="1"/>
      <p:bldP spid="53297" grpId="0" animBg="1"/>
      <p:bldP spid="53298" grpId="0" animBg="1"/>
      <p:bldP spid="53299" grpId="0" animBg="1"/>
      <p:bldP spid="53300" grpId="0" animBg="1"/>
      <p:bldP spid="53301" grpId="0" animBg="1"/>
      <p:bldP spid="53302" grpId="0"/>
      <p:bldP spid="53303" grpId="0"/>
      <p:bldP spid="53304" grpId="0" animBg="1"/>
      <p:bldP spid="53305" grpId="0"/>
      <p:bldP spid="53306" grpId="0"/>
      <p:bldP spid="53307" grpId="0"/>
      <p:bldP spid="53308" grpId="0"/>
      <p:bldP spid="53309" grpId="0"/>
      <p:bldP spid="53310" grpId="0"/>
      <p:bldP spid="53311" grpId="0"/>
      <p:bldP spid="53312" grpId="0"/>
      <p:bldP spid="53313" grpId="0"/>
      <p:bldP spid="53314" grpId="0"/>
      <p:bldP spid="53315" grpId="0"/>
      <p:bldP spid="53316" grpId="0" animBg="1"/>
      <p:bldP spid="53317" grpId="0" animBg="1"/>
      <p:bldP spid="53318" grpId="0" animBg="1"/>
      <p:bldP spid="53319" grpId="0" animBg="1"/>
      <p:bldP spid="53320" grpId="0"/>
      <p:bldP spid="53321" grpId="0"/>
      <p:bldP spid="53322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roma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429000"/>
            <a:ext cx="4570413" cy="2297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79" name="Picture 3" descr="gree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0413" cy="2297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Picture 4" descr="persian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143000"/>
            <a:ext cx="4570413" cy="2297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1" name="Picture 5" descr="babylonian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143000"/>
            <a:ext cx="4570413" cy="2297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82" name="Rectangle 6" descr="Brown marble"/>
          <p:cNvSpPr>
            <a:spLocks noChangeArrowheads="1"/>
          </p:cNvSpPr>
          <p:nvPr/>
        </p:nvSpPr>
        <p:spPr bwMode="auto">
          <a:xfrm>
            <a:off x="1143000" y="381000"/>
            <a:ext cx="2438400" cy="6096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SimHei" pitchFamily="49" charset="-122"/>
              </a:rPr>
              <a:t>巴比伦帝国</a:t>
            </a:r>
            <a:endParaRPr lang="zh-TW" altLang="en-US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50183" name="Rectangle 7" descr="Brown marble"/>
          <p:cNvSpPr>
            <a:spLocks noChangeArrowheads="1"/>
          </p:cNvSpPr>
          <p:nvPr/>
        </p:nvSpPr>
        <p:spPr bwMode="auto">
          <a:xfrm>
            <a:off x="5791200" y="381000"/>
            <a:ext cx="2438400" cy="6096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SimHei" pitchFamily="49" charset="-122"/>
              </a:rPr>
              <a:t>波斯玛代帝国</a:t>
            </a:r>
            <a:endParaRPr lang="zh-TW" altLang="en-US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50184" name="Rectangle 8" descr="Brown marble"/>
          <p:cNvSpPr>
            <a:spLocks noChangeArrowheads="1"/>
          </p:cNvSpPr>
          <p:nvPr/>
        </p:nvSpPr>
        <p:spPr bwMode="auto">
          <a:xfrm>
            <a:off x="1143000" y="5867400"/>
            <a:ext cx="2438400" cy="6096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  <a:ea typeface="SimHei" pitchFamily="49" charset="-122"/>
              </a:rPr>
              <a:t>希腊帝国</a:t>
            </a:r>
          </a:p>
        </p:txBody>
      </p:sp>
      <p:sp>
        <p:nvSpPr>
          <p:cNvPr id="50185" name="Rectangle 9" descr="Brown marble"/>
          <p:cNvSpPr>
            <a:spLocks noChangeArrowheads="1"/>
          </p:cNvSpPr>
          <p:nvPr/>
        </p:nvSpPr>
        <p:spPr bwMode="auto">
          <a:xfrm>
            <a:off x="5791200" y="5867400"/>
            <a:ext cx="2438400" cy="6096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  <a:ea typeface="SimHei" pitchFamily="49" charset="-122"/>
              </a:rPr>
              <a:t>罗马帝国</a:t>
            </a: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2155825" y="1638300"/>
            <a:ext cx="2225675" cy="1470025"/>
          </a:xfrm>
          <a:custGeom>
            <a:avLst/>
            <a:gdLst/>
            <a:ahLst/>
            <a:cxnLst>
              <a:cxn ang="0">
                <a:pos x="104" y="245"/>
              </a:cxn>
              <a:cxn ang="0">
                <a:pos x="267" y="113"/>
              </a:cxn>
              <a:cxn ang="0">
                <a:pos x="423" y="31"/>
              </a:cxn>
              <a:cxn ang="0">
                <a:pos x="557" y="0"/>
              </a:cxn>
              <a:cxn ang="0">
                <a:pos x="740" y="67"/>
              </a:cxn>
              <a:cxn ang="0">
                <a:pos x="864" y="158"/>
              </a:cxn>
              <a:cxn ang="0">
                <a:pos x="977" y="139"/>
              </a:cxn>
              <a:cxn ang="0">
                <a:pos x="1032" y="132"/>
              </a:cxn>
              <a:cxn ang="0">
                <a:pos x="1186" y="192"/>
              </a:cxn>
              <a:cxn ang="0">
                <a:pos x="1256" y="238"/>
              </a:cxn>
              <a:cxn ang="0">
                <a:pos x="1284" y="360"/>
              </a:cxn>
              <a:cxn ang="0">
                <a:pos x="1349" y="461"/>
              </a:cxn>
              <a:cxn ang="0">
                <a:pos x="1402" y="588"/>
              </a:cxn>
              <a:cxn ang="0">
                <a:pos x="1402" y="634"/>
              </a:cxn>
              <a:cxn ang="0">
                <a:pos x="1388" y="662"/>
              </a:cxn>
              <a:cxn ang="0">
                <a:pos x="1332" y="665"/>
              </a:cxn>
              <a:cxn ang="0">
                <a:pos x="1311" y="696"/>
              </a:cxn>
              <a:cxn ang="0">
                <a:pos x="1251" y="701"/>
              </a:cxn>
              <a:cxn ang="0">
                <a:pos x="1275" y="754"/>
              </a:cxn>
              <a:cxn ang="0">
                <a:pos x="1253" y="775"/>
              </a:cxn>
              <a:cxn ang="0">
                <a:pos x="1186" y="756"/>
              </a:cxn>
              <a:cxn ang="0">
                <a:pos x="965" y="655"/>
              </a:cxn>
              <a:cxn ang="0">
                <a:pos x="843" y="595"/>
              </a:cxn>
              <a:cxn ang="0">
                <a:pos x="728" y="530"/>
              </a:cxn>
              <a:cxn ang="0">
                <a:pos x="646" y="502"/>
              </a:cxn>
              <a:cxn ang="0">
                <a:pos x="591" y="497"/>
              </a:cxn>
              <a:cxn ang="0">
                <a:pos x="497" y="509"/>
              </a:cxn>
              <a:cxn ang="0">
                <a:pos x="380" y="550"/>
              </a:cxn>
              <a:cxn ang="0">
                <a:pos x="298" y="595"/>
              </a:cxn>
              <a:cxn ang="0">
                <a:pos x="276" y="622"/>
              </a:cxn>
              <a:cxn ang="0">
                <a:pos x="233" y="660"/>
              </a:cxn>
              <a:cxn ang="0">
                <a:pos x="178" y="749"/>
              </a:cxn>
              <a:cxn ang="0">
                <a:pos x="176" y="816"/>
              </a:cxn>
              <a:cxn ang="0">
                <a:pos x="161" y="881"/>
              </a:cxn>
              <a:cxn ang="0">
                <a:pos x="111" y="926"/>
              </a:cxn>
              <a:cxn ang="0">
                <a:pos x="36" y="910"/>
              </a:cxn>
              <a:cxn ang="0">
                <a:pos x="0" y="864"/>
              </a:cxn>
              <a:cxn ang="0">
                <a:pos x="60" y="770"/>
              </a:cxn>
              <a:cxn ang="0">
                <a:pos x="58" y="739"/>
              </a:cxn>
              <a:cxn ang="0">
                <a:pos x="101" y="648"/>
              </a:cxn>
              <a:cxn ang="0">
                <a:pos x="94" y="586"/>
              </a:cxn>
              <a:cxn ang="0">
                <a:pos x="123" y="521"/>
              </a:cxn>
              <a:cxn ang="0">
                <a:pos x="111" y="444"/>
              </a:cxn>
              <a:cxn ang="0">
                <a:pos x="89" y="403"/>
              </a:cxn>
              <a:cxn ang="0">
                <a:pos x="82" y="336"/>
              </a:cxn>
              <a:cxn ang="0">
                <a:pos x="104" y="245"/>
              </a:cxn>
            </a:cxnLst>
            <a:rect l="0" t="0" r="r" b="b"/>
            <a:pathLst>
              <a:path w="1402" h="926">
                <a:moveTo>
                  <a:pt x="104" y="245"/>
                </a:moveTo>
                <a:lnTo>
                  <a:pt x="267" y="113"/>
                </a:lnTo>
                <a:lnTo>
                  <a:pt x="423" y="31"/>
                </a:lnTo>
                <a:lnTo>
                  <a:pt x="557" y="0"/>
                </a:lnTo>
                <a:lnTo>
                  <a:pt x="740" y="67"/>
                </a:lnTo>
                <a:lnTo>
                  <a:pt x="864" y="158"/>
                </a:lnTo>
                <a:lnTo>
                  <a:pt x="977" y="139"/>
                </a:lnTo>
                <a:lnTo>
                  <a:pt x="1032" y="132"/>
                </a:lnTo>
                <a:lnTo>
                  <a:pt x="1186" y="192"/>
                </a:lnTo>
                <a:lnTo>
                  <a:pt x="1256" y="238"/>
                </a:lnTo>
                <a:lnTo>
                  <a:pt x="1284" y="360"/>
                </a:lnTo>
                <a:lnTo>
                  <a:pt x="1349" y="461"/>
                </a:lnTo>
                <a:lnTo>
                  <a:pt x="1402" y="588"/>
                </a:lnTo>
                <a:lnTo>
                  <a:pt x="1402" y="634"/>
                </a:lnTo>
                <a:lnTo>
                  <a:pt x="1388" y="662"/>
                </a:lnTo>
                <a:lnTo>
                  <a:pt x="1332" y="665"/>
                </a:lnTo>
                <a:lnTo>
                  <a:pt x="1311" y="696"/>
                </a:lnTo>
                <a:lnTo>
                  <a:pt x="1251" y="701"/>
                </a:lnTo>
                <a:lnTo>
                  <a:pt x="1275" y="754"/>
                </a:lnTo>
                <a:lnTo>
                  <a:pt x="1253" y="775"/>
                </a:lnTo>
                <a:lnTo>
                  <a:pt x="1186" y="756"/>
                </a:lnTo>
                <a:lnTo>
                  <a:pt x="965" y="655"/>
                </a:lnTo>
                <a:lnTo>
                  <a:pt x="843" y="595"/>
                </a:lnTo>
                <a:lnTo>
                  <a:pt x="728" y="530"/>
                </a:lnTo>
                <a:lnTo>
                  <a:pt x="646" y="502"/>
                </a:lnTo>
                <a:lnTo>
                  <a:pt x="591" y="497"/>
                </a:lnTo>
                <a:lnTo>
                  <a:pt x="497" y="509"/>
                </a:lnTo>
                <a:lnTo>
                  <a:pt x="380" y="550"/>
                </a:lnTo>
                <a:lnTo>
                  <a:pt x="298" y="595"/>
                </a:lnTo>
                <a:lnTo>
                  <a:pt x="276" y="622"/>
                </a:lnTo>
                <a:lnTo>
                  <a:pt x="233" y="660"/>
                </a:lnTo>
                <a:lnTo>
                  <a:pt x="178" y="749"/>
                </a:lnTo>
                <a:lnTo>
                  <a:pt x="176" y="816"/>
                </a:lnTo>
                <a:lnTo>
                  <a:pt x="161" y="881"/>
                </a:lnTo>
                <a:lnTo>
                  <a:pt x="111" y="926"/>
                </a:lnTo>
                <a:lnTo>
                  <a:pt x="36" y="910"/>
                </a:lnTo>
                <a:lnTo>
                  <a:pt x="0" y="864"/>
                </a:lnTo>
                <a:lnTo>
                  <a:pt x="60" y="770"/>
                </a:lnTo>
                <a:lnTo>
                  <a:pt x="58" y="739"/>
                </a:lnTo>
                <a:lnTo>
                  <a:pt x="101" y="648"/>
                </a:lnTo>
                <a:lnTo>
                  <a:pt x="94" y="586"/>
                </a:lnTo>
                <a:lnTo>
                  <a:pt x="123" y="521"/>
                </a:lnTo>
                <a:lnTo>
                  <a:pt x="111" y="444"/>
                </a:lnTo>
                <a:lnTo>
                  <a:pt x="89" y="403"/>
                </a:lnTo>
                <a:lnTo>
                  <a:pt x="82" y="336"/>
                </a:lnTo>
                <a:lnTo>
                  <a:pt x="104" y="245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4911725" y="1227138"/>
            <a:ext cx="533400" cy="407987"/>
          </a:xfrm>
          <a:custGeom>
            <a:avLst/>
            <a:gdLst/>
            <a:ahLst/>
            <a:cxnLst>
              <a:cxn ang="0">
                <a:pos x="9" y="211"/>
              </a:cxn>
              <a:cxn ang="0">
                <a:pos x="48" y="257"/>
              </a:cxn>
              <a:cxn ang="0">
                <a:pos x="86" y="201"/>
              </a:cxn>
              <a:cxn ang="0">
                <a:pos x="141" y="204"/>
              </a:cxn>
              <a:cxn ang="0">
                <a:pos x="206" y="237"/>
              </a:cxn>
              <a:cxn ang="0">
                <a:pos x="268" y="197"/>
              </a:cxn>
              <a:cxn ang="0">
                <a:pos x="319" y="197"/>
              </a:cxn>
              <a:cxn ang="0">
                <a:pos x="278" y="151"/>
              </a:cxn>
              <a:cxn ang="0">
                <a:pos x="276" y="105"/>
              </a:cxn>
              <a:cxn ang="0">
                <a:pos x="295" y="60"/>
              </a:cxn>
              <a:cxn ang="0">
                <a:pos x="336" y="0"/>
              </a:cxn>
              <a:cxn ang="0">
                <a:pos x="264" y="9"/>
              </a:cxn>
              <a:cxn ang="0">
                <a:pos x="175" y="74"/>
              </a:cxn>
              <a:cxn ang="0">
                <a:pos x="86" y="125"/>
              </a:cxn>
              <a:cxn ang="0">
                <a:pos x="21" y="151"/>
              </a:cxn>
              <a:cxn ang="0">
                <a:pos x="0" y="197"/>
              </a:cxn>
              <a:cxn ang="0">
                <a:pos x="9" y="211"/>
              </a:cxn>
            </a:cxnLst>
            <a:rect l="0" t="0" r="r" b="b"/>
            <a:pathLst>
              <a:path w="336" h="257">
                <a:moveTo>
                  <a:pt x="9" y="211"/>
                </a:moveTo>
                <a:lnTo>
                  <a:pt x="48" y="257"/>
                </a:lnTo>
                <a:lnTo>
                  <a:pt x="86" y="201"/>
                </a:lnTo>
                <a:lnTo>
                  <a:pt x="141" y="204"/>
                </a:lnTo>
                <a:lnTo>
                  <a:pt x="206" y="237"/>
                </a:lnTo>
                <a:lnTo>
                  <a:pt x="268" y="197"/>
                </a:lnTo>
                <a:lnTo>
                  <a:pt x="319" y="197"/>
                </a:lnTo>
                <a:lnTo>
                  <a:pt x="278" y="151"/>
                </a:lnTo>
                <a:lnTo>
                  <a:pt x="276" y="105"/>
                </a:lnTo>
                <a:lnTo>
                  <a:pt x="295" y="60"/>
                </a:lnTo>
                <a:lnTo>
                  <a:pt x="336" y="0"/>
                </a:lnTo>
                <a:lnTo>
                  <a:pt x="264" y="9"/>
                </a:lnTo>
                <a:lnTo>
                  <a:pt x="175" y="74"/>
                </a:lnTo>
                <a:lnTo>
                  <a:pt x="86" y="125"/>
                </a:lnTo>
                <a:lnTo>
                  <a:pt x="21" y="151"/>
                </a:lnTo>
                <a:lnTo>
                  <a:pt x="0" y="197"/>
                </a:lnTo>
                <a:lnTo>
                  <a:pt x="9" y="211"/>
                </a:lnTo>
                <a:close/>
              </a:path>
            </a:pathLst>
          </a:custGeom>
          <a:solidFill>
            <a:srgbClr val="9933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4587875" y="1184275"/>
            <a:ext cx="4468813" cy="2209800"/>
          </a:xfrm>
          <a:custGeom>
            <a:avLst/>
            <a:gdLst/>
            <a:ahLst/>
            <a:cxnLst>
              <a:cxn ang="0">
                <a:pos x="516" y="279"/>
              </a:cxn>
              <a:cxn ang="0">
                <a:pos x="614" y="243"/>
              </a:cxn>
              <a:cxn ang="0">
                <a:pos x="741" y="185"/>
              </a:cxn>
              <a:cxn ang="0">
                <a:pos x="840" y="219"/>
              </a:cxn>
              <a:cxn ang="0">
                <a:pos x="924" y="264"/>
              </a:cxn>
              <a:cxn ang="0">
                <a:pos x="1027" y="252"/>
              </a:cxn>
              <a:cxn ang="0">
                <a:pos x="1116" y="248"/>
              </a:cxn>
              <a:cxn ang="0">
                <a:pos x="1106" y="147"/>
              </a:cxn>
              <a:cxn ang="0">
                <a:pos x="1296" y="176"/>
              </a:cxn>
              <a:cxn ang="0">
                <a:pos x="1459" y="176"/>
              </a:cxn>
              <a:cxn ang="0">
                <a:pos x="1564" y="305"/>
              </a:cxn>
              <a:cxn ang="0">
                <a:pos x="1516" y="377"/>
              </a:cxn>
              <a:cxn ang="0">
                <a:pos x="1591" y="514"/>
              </a:cxn>
              <a:cxn ang="0">
                <a:pos x="1754" y="528"/>
              </a:cxn>
              <a:cxn ang="0">
                <a:pos x="1759" y="449"/>
              </a:cxn>
              <a:cxn ang="0">
                <a:pos x="1744" y="341"/>
              </a:cxn>
              <a:cxn ang="0">
                <a:pos x="1874" y="303"/>
              </a:cxn>
              <a:cxn ang="0">
                <a:pos x="2030" y="197"/>
              </a:cxn>
              <a:cxn ang="0">
                <a:pos x="2047" y="80"/>
              </a:cxn>
              <a:cxn ang="0">
                <a:pos x="2241" y="0"/>
              </a:cxn>
              <a:cxn ang="0">
                <a:pos x="2438" y="190"/>
              </a:cxn>
              <a:cxn ang="0">
                <a:pos x="2611" y="341"/>
              </a:cxn>
              <a:cxn ang="0">
                <a:pos x="2776" y="492"/>
              </a:cxn>
              <a:cxn ang="0">
                <a:pos x="2796" y="701"/>
              </a:cxn>
              <a:cxn ang="0">
                <a:pos x="2637" y="1107"/>
              </a:cxn>
              <a:cxn ang="0">
                <a:pos x="2493" y="1220"/>
              </a:cxn>
              <a:cxn ang="0">
                <a:pos x="2289" y="1222"/>
              </a:cxn>
              <a:cxn ang="0">
                <a:pos x="1999" y="1227"/>
              </a:cxn>
              <a:cxn ang="0">
                <a:pos x="1869" y="1152"/>
              </a:cxn>
              <a:cxn ang="0">
                <a:pos x="1718" y="1136"/>
              </a:cxn>
              <a:cxn ang="0">
                <a:pos x="1612" y="1020"/>
              </a:cxn>
              <a:cxn ang="0">
                <a:pos x="1526" y="965"/>
              </a:cxn>
              <a:cxn ang="0">
                <a:pos x="1468" y="987"/>
              </a:cxn>
              <a:cxn ang="0">
                <a:pos x="1260" y="896"/>
              </a:cxn>
              <a:cxn ang="0">
                <a:pos x="1111" y="756"/>
              </a:cxn>
              <a:cxn ang="0">
                <a:pos x="955" y="783"/>
              </a:cxn>
              <a:cxn ang="0">
                <a:pos x="765" y="922"/>
              </a:cxn>
              <a:cxn ang="0">
                <a:pos x="676" y="1040"/>
              </a:cxn>
              <a:cxn ang="0">
                <a:pos x="741" y="1224"/>
              </a:cxn>
              <a:cxn ang="0">
                <a:pos x="772" y="1392"/>
              </a:cxn>
              <a:cxn ang="0">
                <a:pos x="456" y="1289"/>
              </a:cxn>
              <a:cxn ang="0">
                <a:pos x="355" y="1128"/>
              </a:cxn>
              <a:cxn ang="0">
                <a:pos x="254" y="1001"/>
              </a:cxn>
              <a:cxn ang="0">
                <a:pos x="0" y="836"/>
              </a:cxn>
              <a:cxn ang="0">
                <a:pos x="86" y="713"/>
              </a:cxn>
              <a:cxn ang="0">
                <a:pos x="244" y="768"/>
              </a:cxn>
              <a:cxn ang="0">
                <a:pos x="453" y="857"/>
              </a:cxn>
              <a:cxn ang="0">
                <a:pos x="590" y="831"/>
              </a:cxn>
              <a:cxn ang="0">
                <a:pos x="712" y="891"/>
              </a:cxn>
              <a:cxn ang="0">
                <a:pos x="830" y="677"/>
              </a:cxn>
              <a:cxn ang="0">
                <a:pos x="854" y="545"/>
              </a:cxn>
              <a:cxn ang="0">
                <a:pos x="736" y="569"/>
              </a:cxn>
              <a:cxn ang="0">
                <a:pos x="614" y="521"/>
              </a:cxn>
              <a:cxn ang="0">
                <a:pos x="501" y="500"/>
              </a:cxn>
              <a:cxn ang="0">
                <a:pos x="427" y="488"/>
              </a:cxn>
              <a:cxn ang="0">
                <a:pos x="405" y="392"/>
              </a:cxn>
              <a:cxn ang="0">
                <a:pos x="391" y="308"/>
              </a:cxn>
            </a:cxnLst>
            <a:rect l="0" t="0" r="r" b="b"/>
            <a:pathLst>
              <a:path w="2815" h="1392">
                <a:moveTo>
                  <a:pt x="415" y="264"/>
                </a:moveTo>
                <a:lnTo>
                  <a:pt x="516" y="279"/>
                </a:lnTo>
                <a:lnTo>
                  <a:pt x="537" y="238"/>
                </a:lnTo>
                <a:lnTo>
                  <a:pt x="614" y="243"/>
                </a:lnTo>
                <a:lnTo>
                  <a:pt x="688" y="202"/>
                </a:lnTo>
                <a:lnTo>
                  <a:pt x="741" y="185"/>
                </a:lnTo>
                <a:lnTo>
                  <a:pt x="837" y="190"/>
                </a:lnTo>
                <a:lnTo>
                  <a:pt x="840" y="219"/>
                </a:lnTo>
                <a:lnTo>
                  <a:pt x="895" y="255"/>
                </a:lnTo>
                <a:lnTo>
                  <a:pt x="924" y="264"/>
                </a:lnTo>
                <a:lnTo>
                  <a:pt x="984" y="276"/>
                </a:lnTo>
                <a:lnTo>
                  <a:pt x="1027" y="252"/>
                </a:lnTo>
                <a:lnTo>
                  <a:pt x="1070" y="267"/>
                </a:lnTo>
                <a:lnTo>
                  <a:pt x="1116" y="248"/>
                </a:lnTo>
                <a:lnTo>
                  <a:pt x="1144" y="197"/>
                </a:lnTo>
                <a:lnTo>
                  <a:pt x="1106" y="147"/>
                </a:lnTo>
                <a:lnTo>
                  <a:pt x="1171" y="144"/>
                </a:lnTo>
                <a:lnTo>
                  <a:pt x="1296" y="176"/>
                </a:lnTo>
                <a:lnTo>
                  <a:pt x="1370" y="197"/>
                </a:lnTo>
                <a:lnTo>
                  <a:pt x="1459" y="176"/>
                </a:lnTo>
                <a:lnTo>
                  <a:pt x="1528" y="286"/>
                </a:lnTo>
                <a:lnTo>
                  <a:pt x="1564" y="305"/>
                </a:lnTo>
                <a:lnTo>
                  <a:pt x="1536" y="346"/>
                </a:lnTo>
                <a:lnTo>
                  <a:pt x="1516" y="377"/>
                </a:lnTo>
                <a:lnTo>
                  <a:pt x="1528" y="485"/>
                </a:lnTo>
                <a:lnTo>
                  <a:pt x="1591" y="514"/>
                </a:lnTo>
                <a:lnTo>
                  <a:pt x="1632" y="548"/>
                </a:lnTo>
                <a:lnTo>
                  <a:pt x="1754" y="528"/>
                </a:lnTo>
                <a:lnTo>
                  <a:pt x="1756" y="471"/>
                </a:lnTo>
                <a:lnTo>
                  <a:pt x="1759" y="449"/>
                </a:lnTo>
                <a:lnTo>
                  <a:pt x="1754" y="394"/>
                </a:lnTo>
                <a:lnTo>
                  <a:pt x="1744" y="341"/>
                </a:lnTo>
                <a:lnTo>
                  <a:pt x="1809" y="336"/>
                </a:lnTo>
                <a:lnTo>
                  <a:pt x="1874" y="303"/>
                </a:lnTo>
                <a:lnTo>
                  <a:pt x="1932" y="298"/>
                </a:lnTo>
                <a:lnTo>
                  <a:pt x="2030" y="197"/>
                </a:lnTo>
                <a:lnTo>
                  <a:pt x="2011" y="75"/>
                </a:lnTo>
                <a:lnTo>
                  <a:pt x="2047" y="80"/>
                </a:lnTo>
                <a:lnTo>
                  <a:pt x="2133" y="22"/>
                </a:lnTo>
                <a:lnTo>
                  <a:pt x="2241" y="0"/>
                </a:lnTo>
                <a:lnTo>
                  <a:pt x="2352" y="32"/>
                </a:lnTo>
                <a:lnTo>
                  <a:pt x="2438" y="190"/>
                </a:lnTo>
                <a:lnTo>
                  <a:pt x="2532" y="240"/>
                </a:lnTo>
                <a:lnTo>
                  <a:pt x="2611" y="341"/>
                </a:lnTo>
                <a:lnTo>
                  <a:pt x="2685" y="495"/>
                </a:lnTo>
                <a:lnTo>
                  <a:pt x="2776" y="492"/>
                </a:lnTo>
                <a:lnTo>
                  <a:pt x="2815" y="524"/>
                </a:lnTo>
                <a:lnTo>
                  <a:pt x="2796" y="701"/>
                </a:lnTo>
                <a:lnTo>
                  <a:pt x="2714" y="936"/>
                </a:lnTo>
                <a:lnTo>
                  <a:pt x="2637" y="1107"/>
                </a:lnTo>
                <a:lnTo>
                  <a:pt x="2625" y="1239"/>
                </a:lnTo>
                <a:lnTo>
                  <a:pt x="2493" y="1220"/>
                </a:lnTo>
                <a:lnTo>
                  <a:pt x="2474" y="1172"/>
                </a:lnTo>
                <a:lnTo>
                  <a:pt x="2289" y="1222"/>
                </a:lnTo>
                <a:lnTo>
                  <a:pt x="2148" y="1229"/>
                </a:lnTo>
                <a:lnTo>
                  <a:pt x="1999" y="1227"/>
                </a:lnTo>
                <a:lnTo>
                  <a:pt x="1946" y="1128"/>
                </a:lnTo>
                <a:lnTo>
                  <a:pt x="1869" y="1152"/>
                </a:lnTo>
                <a:lnTo>
                  <a:pt x="1802" y="1174"/>
                </a:lnTo>
                <a:lnTo>
                  <a:pt x="1718" y="1136"/>
                </a:lnTo>
                <a:lnTo>
                  <a:pt x="1668" y="1092"/>
                </a:lnTo>
                <a:lnTo>
                  <a:pt x="1612" y="1020"/>
                </a:lnTo>
                <a:lnTo>
                  <a:pt x="1588" y="989"/>
                </a:lnTo>
                <a:lnTo>
                  <a:pt x="1526" y="965"/>
                </a:lnTo>
                <a:lnTo>
                  <a:pt x="1492" y="987"/>
                </a:lnTo>
                <a:lnTo>
                  <a:pt x="1468" y="987"/>
                </a:lnTo>
                <a:lnTo>
                  <a:pt x="1351" y="960"/>
                </a:lnTo>
                <a:lnTo>
                  <a:pt x="1260" y="896"/>
                </a:lnTo>
                <a:lnTo>
                  <a:pt x="1176" y="807"/>
                </a:lnTo>
                <a:lnTo>
                  <a:pt x="1111" y="756"/>
                </a:lnTo>
                <a:lnTo>
                  <a:pt x="1015" y="754"/>
                </a:lnTo>
                <a:lnTo>
                  <a:pt x="955" y="783"/>
                </a:lnTo>
                <a:lnTo>
                  <a:pt x="847" y="876"/>
                </a:lnTo>
                <a:lnTo>
                  <a:pt x="765" y="922"/>
                </a:lnTo>
                <a:lnTo>
                  <a:pt x="669" y="968"/>
                </a:lnTo>
                <a:lnTo>
                  <a:pt x="676" y="1040"/>
                </a:lnTo>
                <a:lnTo>
                  <a:pt x="696" y="1124"/>
                </a:lnTo>
                <a:lnTo>
                  <a:pt x="741" y="1224"/>
                </a:lnTo>
                <a:lnTo>
                  <a:pt x="792" y="1344"/>
                </a:lnTo>
                <a:lnTo>
                  <a:pt x="772" y="1392"/>
                </a:lnTo>
                <a:lnTo>
                  <a:pt x="544" y="1325"/>
                </a:lnTo>
                <a:lnTo>
                  <a:pt x="456" y="1289"/>
                </a:lnTo>
                <a:lnTo>
                  <a:pt x="391" y="1227"/>
                </a:lnTo>
                <a:lnTo>
                  <a:pt x="355" y="1128"/>
                </a:lnTo>
                <a:lnTo>
                  <a:pt x="343" y="1061"/>
                </a:lnTo>
                <a:lnTo>
                  <a:pt x="254" y="1001"/>
                </a:lnTo>
                <a:lnTo>
                  <a:pt x="88" y="903"/>
                </a:lnTo>
                <a:lnTo>
                  <a:pt x="0" y="836"/>
                </a:lnTo>
                <a:lnTo>
                  <a:pt x="2" y="747"/>
                </a:lnTo>
                <a:lnTo>
                  <a:pt x="86" y="713"/>
                </a:lnTo>
                <a:lnTo>
                  <a:pt x="175" y="737"/>
                </a:lnTo>
                <a:lnTo>
                  <a:pt x="244" y="768"/>
                </a:lnTo>
                <a:lnTo>
                  <a:pt x="283" y="800"/>
                </a:lnTo>
                <a:lnTo>
                  <a:pt x="453" y="857"/>
                </a:lnTo>
                <a:lnTo>
                  <a:pt x="484" y="879"/>
                </a:lnTo>
                <a:lnTo>
                  <a:pt x="590" y="831"/>
                </a:lnTo>
                <a:lnTo>
                  <a:pt x="640" y="874"/>
                </a:lnTo>
                <a:lnTo>
                  <a:pt x="712" y="891"/>
                </a:lnTo>
                <a:lnTo>
                  <a:pt x="777" y="819"/>
                </a:lnTo>
                <a:lnTo>
                  <a:pt x="830" y="677"/>
                </a:lnTo>
                <a:lnTo>
                  <a:pt x="837" y="574"/>
                </a:lnTo>
                <a:lnTo>
                  <a:pt x="854" y="545"/>
                </a:lnTo>
                <a:lnTo>
                  <a:pt x="806" y="545"/>
                </a:lnTo>
                <a:lnTo>
                  <a:pt x="736" y="569"/>
                </a:lnTo>
                <a:lnTo>
                  <a:pt x="676" y="576"/>
                </a:lnTo>
                <a:lnTo>
                  <a:pt x="614" y="521"/>
                </a:lnTo>
                <a:lnTo>
                  <a:pt x="564" y="548"/>
                </a:lnTo>
                <a:lnTo>
                  <a:pt x="501" y="500"/>
                </a:lnTo>
                <a:lnTo>
                  <a:pt x="456" y="521"/>
                </a:lnTo>
                <a:lnTo>
                  <a:pt x="427" y="488"/>
                </a:lnTo>
                <a:lnTo>
                  <a:pt x="417" y="459"/>
                </a:lnTo>
                <a:lnTo>
                  <a:pt x="405" y="392"/>
                </a:lnTo>
                <a:lnTo>
                  <a:pt x="415" y="332"/>
                </a:lnTo>
                <a:lnTo>
                  <a:pt x="391" y="308"/>
                </a:lnTo>
                <a:lnTo>
                  <a:pt x="415" y="264"/>
                </a:lnTo>
                <a:close/>
              </a:path>
            </a:pathLst>
          </a:custGeom>
          <a:solidFill>
            <a:srgbClr val="9933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9" name="Freeform 13"/>
          <p:cNvSpPr>
            <a:spLocks/>
          </p:cNvSpPr>
          <p:nvPr/>
        </p:nvSpPr>
        <p:spPr bwMode="auto">
          <a:xfrm>
            <a:off x="25400" y="3438525"/>
            <a:ext cx="771525" cy="625475"/>
          </a:xfrm>
          <a:custGeom>
            <a:avLst/>
            <a:gdLst/>
            <a:ahLst/>
            <a:cxnLst>
              <a:cxn ang="0">
                <a:pos x="13" y="244"/>
              </a:cxn>
              <a:cxn ang="0">
                <a:pos x="51" y="244"/>
              </a:cxn>
              <a:cxn ang="0">
                <a:pos x="13" y="103"/>
              </a:cxn>
              <a:cxn ang="0">
                <a:pos x="51" y="48"/>
              </a:cxn>
              <a:cxn ang="0">
                <a:pos x="115" y="0"/>
              </a:cxn>
              <a:cxn ang="0">
                <a:pos x="285" y="0"/>
              </a:cxn>
              <a:cxn ang="0">
                <a:pos x="336" y="52"/>
              </a:cxn>
              <a:cxn ang="0">
                <a:pos x="448" y="39"/>
              </a:cxn>
              <a:cxn ang="0">
                <a:pos x="486" y="125"/>
              </a:cxn>
              <a:cxn ang="0">
                <a:pos x="403" y="128"/>
              </a:cxn>
              <a:cxn ang="0">
                <a:pos x="346" y="148"/>
              </a:cxn>
              <a:cxn ang="0">
                <a:pos x="285" y="103"/>
              </a:cxn>
              <a:cxn ang="0">
                <a:pos x="218" y="87"/>
              </a:cxn>
              <a:cxn ang="0">
                <a:pos x="173" y="151"/>
              </a:cxn>
              <a:cxn ang="0">
                <a:pos x="109" y="90"/>
              </a:cxn>
              <a:cxn ang="0">
                <a:pos x="106" y="128"/>
              </a:cxn>
              <a:cxn ang="0">
                <a:pos x="112" y="196"/>
              </a:cxn>
              <a:cxn ang="0">
                <a:pos x="93" y="228"/>
              </a:cxn>
              <a:cxn ang="0">
                <a:pos x="179" y="250"/>
              </a:cxn>
              <a:cxn ang="0">
                <a:pos x="176" y="304"/>
              </a:cxn>
              <a:cxn ang="0">
                <a:pos x="147" y="304"/>
              </a:cxn>
              <a:cxn ang="0">
                <a:pos x="128" y="317"/>
              </a:cxn>
              <a:cxn ang="0">
                <a:pos x="74" y="327"/>
              </a:cxn>
              <a:cxn ang="0">
                <a:pos x="67" y="391"/>
              </a:cxn>
              <a:cxn ang="0">
                <a:pos x="19" y="394"/>
              </a:cxn>
              <a:cxn ang="0">
                <a:pos x="19" y="359"/>
              </a:cxn>
              <a:cxn ang="0">
                <a:pos x="0" y="352"/>
              </a:cxn>
              <a:cxn ang="0">
                <a:pos x="0" y="282"/>
              </a:cxn>
              <a:cxn ang="0">
                <a:pos x="13" y="244"/>
              </a:cxn>
            </a:cxnLst>
            <a:rect l="0" t="0" r="r" b="b"/>
            <a:pathLst>
              <a:path w="486" h="394">
                <a:moveTo>
                  <a:pt x="13" y="244"/>
                </a:moveTo>
                <a:lnTo>
                  <a:pt x="51" y="244"/>
                </a:lnTo>
                <a:lnTo>
                  <a:pt x="13" y="103"/>
                </a:lnTo>
                <a:lnTo>
                  <a:pt x="51" y="48"/>
                </a:lnTo>
                <a:lnTo>
                  <a:pt x="115" y="0"/>
                </a:lnTo>
                <a:lnTo>
                  <a:pt x="285" y="0"/>
                </a:lnTo>
                <a:lnTo>
                  <a:pt x="336" y="52"/>
                </a:lnTo>
                <a:lnTo>
                  <a:pt x="448" y="39"/>
                </a:lnTo>
                <a:lnTo>
                  <a:pt x="486" y="125"/>
                </a:lnTo>
                <a:lnTo>
                  <a:pt x="403" y="128"/>
                </a:lnTo>
                <a:lnTo>
                  <a:pt x="346" y="148"/>
                </a:lnTo>
                <a:lnTo>
                  <a:pt x="285" y="103"/>
                </a:lnTo>
                <a:lnTo>
                  <a:pt x="218" y="87"/>
                </a:lnTo>
                <a:lnTo>
                  <a:pt x="173" y="151"/>
                </a:lnTo>
                <a:lnTo>
                  <a:pt x="109" y="90"/>
                </a:lnTo>
                <a:lnTo>
                  <a:pt x="106" y="128"/>
                </a:lnTo>
                <a:lnTo>
                  <a:pt x="112" y="196"/>
                </a:lnTo>
                <a:lnTo>
                  <a:pt x="93" y="228"/>
                </a:lnTo>
                <a:lnTo>
                  <a:pt x="179" y="250"/>
                </a:lnTo>
                <a:lnTo>
                  <a:pt x="176" y="304"/>
                </a:lnTo>
                <a:lnTo>
                  <a:pt x="147" y="304"/>
                </a:lnTo>
                <a:lnTo>
                  <a:pt x="128" y="317"/>
                </a:lnTo>
                <a:lnTo>
                  <a:pt x="74" y="327"/>
                </a:lnTo>
                <a:lnTo>
                  <a:pt x="67" y="391"/>
                </a:lnTo>
                <a:lnTo>
                  <a:pt x="19" y="394"/>
                </a:lnTo>
                <a:lnTo>
                  <a:pt x="19" y="359"/>
                </a:lnTo>
                <a:lnTo>
                  <a:pt x="0" y="352"/>
                </a:lnTo>
                <a:lnTo>
                  <a:pt x="0" y="282"/>
                </a:lnTo>
                <a:lnTo>
                  <a:pt x="13" y="244"/>
                </a:lnTo>
                <a:close/>
              </a:path>
            </a:pathLst>
          </a:custGeom>
          <a:solidFill>
            <a:srgbClr val="CC66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>
            <a:off x="-4763" y="3556000"/>
            <a:ext cx="4505326" cy="2179638"/>
          </a:xfrm>
          <a:custGeom>
            <a:avLst/>
            <a:gdLst/>
            <a:ahLst/>
            <a:cxnLst>
              <a:cxn ang="0">
                <a:pos x="457" y="112"/>
              </a:cxn>
              <a:cxn ang="0">
                <a:pos x="576" y="102"/>
              </a:cxn>
              <a:cxn ang="0">
                <a:pos x="790" y="221"/>
              </a:cxn>
              <a:cxn ang="0">
                <a:pos x="963" y="202"/>
              </a:cxn>
              <a:cxn ang="0">
                <a:pos x="1110" y="259"/>
              </a:cxn>
              <a:cxn ang="0">
                <a:pos x="1264" y="339"/>
              </a:cxn>
              <a:cxn ang="0">
                <a:pos x="1424" y="371"/>
              </a:cxn>
              <a:cxn ang="0">
                <a:pos x="1549" y="486"/>
              </a:cxn>
              <a:cxn ang="0">
                <a:pos x="1817" y="480"/>
              </a:cxn>
              <a:cxn ang="0">
                <a:pos x="2109" y="291"/>
              </a:cxn>
              <a:cxn ang="0">
                <a:pos x="2502" y="45"/>
              </a:cxn>
              <a:cxn ang="0">
                <a:pos x="2665" y="45"/>
              </a:cxn>
              <a:cxn ang="0">
                <a:pos x="2800" y="0"/>
              </a:cxn>
              <a:cxn ang="0">
                <a:pos x="2819" y="362"/>
              </a:cxn>
              <a:cxn ang="0">
                <a:pos x="2774" y="570"/>
              </a:cxn>
              <a:cxn ang="0">
                <a:pos x="2755" y="915"/>
              </a:cxn>
              <a:cxn ang="0">
                <a:pos x="2733" y="1107"/>
              </a:cxn>
              <a:cxn ang="0">
                <a:pos x="2672" y="1274"/>
              </a:cxn>
              <a:cxn ang="0">
                <a:pos x="2477" y="1270"/>
              </a:cxn>
              <a:cxn ang="0">
                <a:pos x="2269" y="1274"/>
              </a:cxn>
              <a:cxn ang="0">
                <a:pos x="2189" y="1171"/>
              </a:cxn>
              <a:cxn ang="0">
                <a:pos x="2073" y="1222"/>
              </a:cxn>
              <a:cxn ang="0">
                <a:pos x="1920" y="1187"/>
              </a:cxn>
              <a:cxn ang="0">
                <a:pos x="1817" y="1104"/>
              </a:cxn>
              <a:cxn ang="0">
                <a:pos x="1750" y="970"/>
              </a:cxn>
              <a:cxn ang="0">
                <a:pos x="1603" y="1056"/>
              </a:cxn>
              <a:cxn ang="0">
                <a:pos x="1200" y="758"/>
              </a:cxn>
              <a:cxn ang="0">
                <a:pos x="966" y="560"/>
              </a:cxn>
              <a:cxn ang="0">
                <a:pos x="902" y="736"/>
              </a:cxn>
              <a:cxn ang="0">
                <a:pos x="781" y="906"/>
              </a:cxn>
              <a:cxn ang="0">
                <a:pos x="592" y="925"/>
              </a:cxn>
              <a:cxn ang="0">
                <a:pos x="649" y="1146"/>
              </a:cxn>
              <a:cxn ang="0">
                <a:pos x="720" y="1322"/>
              </a:cxn>
              <a:cxn ang="0">
                <a:pos x="611" y="1373"/>
              </a:cxn>
              <a:cxn ang="0">
                <a:pos x="393" y="1152"/>
              </a:cxn>
              <a:cxn ang="0">
                <a:pos x="240" y="998"/>
              </a:cxn>
              <a:cxn ang="0">
                <a:pos x="48" y="957"/>
              </a:cxn>
              <a:cxn ang="0">
                <a:pos x="0" y="598"/>
              </a:cxn>
              <a:cxn ang="0">
                <a:pos x="185" y="758"/>
              </a:cxn>
              <a:cxn ang="0">
                <a:pos x="397" y="832"/>
              </a:cxn>
              <a:cxn ang="0">
                <a:pos x="553" y="806"/>
              </a:cxn>
              <a:cxn ang="0">
                <a:pos x="685" y="842"/>
              </a:cxn>
              <a:cxn ang="0">
                <a:pos x="822" y="656"/>
              </a:cxn>
              <a:cxn ang="0">
                <a:pos x="861" y="480"/>
              </a:cxn>
              <a:cxn ang="0">
                <a:pos x="774" y="429"/>
              </a:cxn>
              <a:cxn ang="0">
                <a:pos x="621" y="432"/>
              </a:cxn>
              <a:cxn ang="0">
                <a:pos x="550" y="435"/>
              </a:cxn>
              <a:cxn ang="0">
                <a:pos x="470" y="394"/>
              </a:cxn>
              <a:cxn ang="0">
                <a:pos x="358" y="330"/>
              </a:cxn>
              <a:cxn ang="0">
                <a:pos x="342" y="160"/>
              </a:cxn>
              <a:cxn ang="0">
                <a:pos x="368" y="86"/>
              </a:cxn>
            </a:cxnLst>
            <a:rect l="0" t="0" r="r" b="b"/>
            <a:pathLst>
              <a:path w="2838" h="1373">
                <a:moveTo>
                  <a:pt x="368" y="86"/>
                </a:moveTo>
                <a:lnTo>
                  <a:pt x="457" y="112"/>
                </a:lnTo>
                <a:lnTo>
                  <a:pt x="544" y="90"/>
                </a:lnTo>
                <a:lnTo>
                  <a:pt x="576" y="102"/>
                </a:lnTo>
                <a:lnTo>
                  <a:pt x="662" y="195"/>
                </a:lnTo>
                <a:lnTo>
                  <a:pt x="790" y="221"/>
                </a:lnTo>
                <a:lnTo>
                  <a:pt x="861" y="224"/>
                </a:lnTo>
                <a:lnTo>
                  <a:pt x="963" y="202"/>
                </a:lnTo>
                <a:lnTo>
                  <a:pt x="1043" y="275"/>
                </a:lnTo>
                <a:lnTo>
                  <a:pt x="1110" y="259"/>
                </a:lnTo>
                <a:lnTo>
                  <a:pt x="1187" y="349"/>
                </a:lnTo>
                <a:lnTo>
                  <a:pt x="1264" y="339"/>
                </a:lnTo>
                <a:lnTo>
                  <a:pt x="1360" y="374"/>
                </a:lnTo>
                <a:lnTo>
                  <a:pt x="1424" y="371"/>
                </a:lnTo>
                <a:lnTo>
                  <a:pt x="1443" y="454"/>
                </a:lnTo>
                <a:lnTo>
                  <a:pt x="1549" y="486"/>
                </a:lnTo>
                <a:lnTo>
                  <a:pt x="1696" y="432"/>
                </a:lnTo>
                <a:lnTo>
                  <a:pt x="1817" y="480"/>
                </a:lnTo>
                <a:lnTo>
                  <a:pt x="1907" y="445"/>
                </a:lnTo>
                <a:lnTo>
                  <a:pt x="2109" y="291"/>
                </a:lnTo>
                <a:lnTo>
                  <a:pt x="2349" y="122"/>
                </a:lnTo>
                <a:lnTo>
                  <a:pt x="2502" y="45"/>
                </a:lnTo>
                <a:lnTo>
                  <a:pt x="2579" y="29"/>
                </a:lnTo>
                <a:lnTo>
                  <a:pt x="2665" y="45"/>
                </a:lnTo>
                <a:lnTo>
                  <a:pt x="2713" y="48"/>
                </a:lnTo>
                <a:lnTo>
                  <a:pt x="2800" y="0"/>
                </a:lnTo>
                <a:lnTo>
                  <a:pt x="2822" y="240"/>
                </a:lnTo>
                <a:lnTo>
                  <a:pt x="2819" y="362"/>
                </a:lnTo>
                <a:lnTo>
                  <a:pt x="2838" y="486"/>
                </a:lnTo>
                <a:lnTo>
                  <a:pt x="2774" y="570"/>
                </a:lnTo>
                <a:lnTo>
                  <a:pt x="2752" y="608"/>
                </a:lnTo>
                <a:lnTo>
                  <a:pt x="2755" y="915"/>
                </a:lnTo>
                <a:lnTo>
                  <a:pt x="2745" y="1053"/>
                </a:lnTo>
                <a:lnTo>
                  <a:pt x="2733" y="1107"/>
                </a:lnTo>
                <a:lnTo>
                  <a:pt x="2771" y="1226"/>
                </a:lnTo>
                <a:lnTo>
                  <a:pt x="2672" y="1274"/>
                </a:lnTo>
                <a:lnTo>
                  <a:pt x="2553" y="1293"/>
                </a:lnTo>
                <a:lnTo>
                  <a:pt x="2477" y="1270"/>
                </a:lnTo>
                <a:lnTo>
                  <a:pt x="2317" y="1290"/>
                </a:lnTo>
                <a:lnTo>
                  <a:pt x="2269" y="1274"/>
                </a:lnTo>
                <a:lnTo>
                  <a:pt x="2224" y="1190"/>
                </a:lnTo>
                <a:lnTo>
                  <a:pt x="2189" y="1171"/>
                </a:lnTo>
                <a:lnTo>
                  <a:pt x="2137" y="1203"/>
                </a:lnTo>
                <a:lnTo>
                  <a:pt x="2073" y="1222"/>
                </a:lnTo>
                <a:lnTo>
                  <a:pt x="2022" y="1229"/>
                </a:lnTo>
                <a:lnTo>
                  <a:pt x="1920" y="1187"/>
                </a:lnTo>
                <a:lnTo>
                  <a:pt x="1846" y="1136"/>
                </a:lnTo>
                <a:lnTo>
                  <a:pt x="1817" y="1104"/>
                </a:lnTo>
                <a:lnTo>
                  <a:pt x="1785" y="1008"/>
                </a:lnTo>
                <a:lnTo>
                  <a:pt x="1750" y="970"/>
                </a:lnTo>
                <a:lnTo>
                  <a:pt x="1641" y="979"/>
                </a:lnTo>
                <a:lnTo>
                  <a:pt x="1603" y="1056"/>
                </a:lnTo>
                <a:lnTo>
                  <a:pt x="1341" y="864"/>
                </a:lnTo>
                <a:lnTo>
                  <a:pt x="1200" y="758"/>
                </a:lnTo>
                <a:lnTo>
                  <a:pt x="1081" y="602"/>
                </a:lnTo>
                <a:lnTo>
                  <a:pt x="966" y="560"/>
                </a:lnTo>
                <a:lnTo>
                  <a:pt x="957" y="640"/>
                </a:lnTo>
                <a:lnTo>
                  <a:pt x="902" y="736"/>
                </a:lnTo>
                <a:lnTo>
                  <a:pt x="851" y="851"/>
                </a:lnTo>
                <a:lnTo>
                  <a:pt x="781" y="906"/>
                </a:lnTo>
                <a:lnTo>
                  <a:pt x="685" y="931"/>
                </a:lnTo>
                <a:lnTo>
                  <a:pt x="592" y="925"/>
                </a:lnTo>
                <a:lnTo>
                  <a:pt x="595" y="1046"/>
                </a:lnTo>
                <a:lnTo>
                  <a:pt x="649" y="1146"/>
                </a:lnTo>
                <a:lnTo>
                  <a:pt x="672" y="1248"/>
                </a:lnTo>
                <a:lnTo>
                  <a:pt x="720" y="1322"/>
                </a:lnTo>
                <a:lnTo>
                  <a:pt x="697" y="1344"/>
                </a:lnTo>
                <a:lnTo>
                  <a:pt x="611" y="1373"/>
                </a:lnTo>
                <a:lnTo>
                  <a:pt x="534" y="1357"/>
                </a:lnTo>
                <a:lnTo>
                  <a:pt x="393" y="1152"/>
                </a:lnTo>
                <a:lnTo>
                  <a:pt x="291" y="1037"/>
                </a:lnTo>
                <a:lnTo>
                  <a:pt x="240" y="998"/>
                </a:lnTo>
                <a:lnTo>
                  <a:pt x="96" y="979"/>
                </a:lnTo>
                <a:lnTo>
                  <a:pt x="48" y="957"/>
                </a:lnTo>
                <a:lnTo>
                  <a:pt x="0" y="803"/>
                </a:lnTo>
                <a:lnTo>
                  <a:pt x="0" y="598"/>
                </a:lnTo>
                <a:lnTo>
                  <a:pt x="38" y="656"/>
                </a:lnTo>
                <a:lnTo>
                  <a:pt x="185" y="758"/>
                </a:lnTo>
                <a:lnTo>
                  <a:pt x="310" y="806"/>
                </a:lnTo>
                <a:lnTo>
                  <a:pt x="397" y="832"/>
                </a:lnTo>
                <a:lnTo>
                  <a:pt x="461" y="787"/>
                </a:lnTo>
                <a:lnTo>
                  <a:pt x="553" y="806"/>
                </a:lnTo>
                <a:lnTo>
                  <a:pt x="630" y="842"/>
                </a:lnTo>
                <a:lnTo>
                  <a:pt x="685" y="842"/>
                </a:lnTo>
                <a:lnTo>
                  <a:pt x="765" y="800"/>
                </a:lnTo>
                <a:lnTo>
                  <a:pt x="822" y="656"/>
                </a:lnTo>
                <a:lnTo>
                  <a:pt x="851" y="576"/>
                </a:lnTo>
                <a:lnTo>
                  <a:pt x="861" y="480"/>
                </a:lnTo>
                <a:lnTo>
                  <a:pt x="880" y="438"/>
                </a:lnTo>
                <a:lnTo>
                  <a:pt x="774" y="429"/>
                </a:lnTo>
                <a:lnTo>
                  <a:pt x="688" y="458"/>
                </a:lnTo>
                <a:lnTo>
                  <a:pt x="621" y="432"/>
                </a:lnTo>
                <a:lnTo>
                  <a:pt x="566" y="387"/>
                </a:lnTo>
                <a:lnTo>
                  <a:pt x="550" y="435"/>
                </a:lnTo>
                <a:lnTo>
                  <a:pt x="493" y="429"/>
                </a:lnTo>
                <a:lnTo>
                  <a:pt x="470" y="394"/>
                </a:lnTo>
                <a:lnTo>
                  <a:pt x="381" y="378"/>
                </a:lnTo>
                <a:lnTo>
                  <a:pt x="358" y="330"/>
                </a:lnTo>
                <a:lnTo>
                  <a:pt x="342" y="250"/>
                </a:lnTo>
                <a:lnTo>
                  <a:pt x="342" y="160"/>
                </a:lnTo>
                <a:lnTo>
                  <a:pt x="339" y="115"/>
                </a:lnTo>
                <a:lnTo>
                  <a:pt x="368" y="86"/>
                </a:lnTo>
                <a:close/>
              </a:path>
            </a:pathLst>
          </a:custGeom>
          <a:solidFill>
            <a:srgbClr val="CC66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5197475" y="3424238"/>
            <a:ext cx="25400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0"/>
              </a:cxn>
              <a:cxn ang="0">
                <a:pos x="44" y="38"/>
              </a:cxn>
              <a:cxn ang="0">
                <a:pos x="0" y="0"/>
              </a:cxn>
            </a:cxnLst>
            <a:rect l="0" t="0" r="r" b="b"/>
            <a:pathLst>
              <a:path w="160" h="38">
                <a:moveTo>
                  <a:pt x="0" y="0"/>
                </a:moveTo>
                <a:lnTo>
                  <a:pt x="160" y="0"/>
                </a:lnTo>
                <a:lnTo>
                  <a:pt x="44" y="38"/>
                </a:lnTo>
                <a:lnTo>
                  <a:pt x="0" y="0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2" name="Freeform 16"/>
          <p:cNvSpPr>
            <a:spLocks/>
          </p:cNvSpPr>
          <p:nvPr/>
        </p:nvSpPr>
        <p:spPr bwMode="auto">
          <a:xfrm>
            <a:off x="5419725" y="3419475"/>
            <a:ext cx="422275" cy="247650"/>
          </a:xfrm>
          <a:custGeom>
            <a:avLst/>
            <a:gdLst/>
            <a:ahLst/>
            <a:cxnLst>
              <a:cxn ang="0">
                <a:pos x="68" y="6"/>
              </a:cxn>
              <a:cxn ang="0">
                <a:pos x="224" y="0"/>
              </a:cxn>
              <a:cxn ang="0">
                <a:pos x="228" y="44"/>
              </a:cxn>
              <a:cxn ang="0">
                <a:pos x="266" y="44"/>
              </a:cxn>
              <a:cxn ang="0">
                <a:pos x="263" y="89"/>
              </a:cxn>
              <a:cxn ang="0">
                <a:pos x="218" y="102"/>
              </a:cxn>
              <a:cxn ang="0">
                <a:pos x="218" y="156"/>
              </a:cxn>
              <a:cxn ang="0">
                <a:pos x="112" y="136"/>
              </a:cxn>
              <a:cxn ang="0">
                <a:pos x="60" y="142"/>
              </a:cxn>
              <a:cxn ang="0">
                <a:pos x="0" y="131"/>
              </a:cxn>
              <a:cxn ang="0">
                <a:pos x="68" y="80"/>
              </a:cxn>
              <a:cxn ang="0">
                <a:pos x="45" y="38"/>
              </a:cxn>
              <a:cxn ang="0">
                <a:pos x="68" y="6"/>
              </a:cxn>
            </a:cxnLst>
            <a:rect l="0" t="0" r="r" b="b"/>
            <a:pathLst>
              <a:path w="266" h="156">
                <a:moveTo>
                  <a:pt x="68" y="6"/>
                </a:moveTo>
                <a:lnTo>
                  <a:pt x="224" y="0"/>
                </a:lnTo>
                <a:lnTo>
                  <a:pt x="228" y="44"/>
                </a:lnTo>
                <a:lnTo>
                  <a:pt x="266" y="44"/>
                </a:lnTo>
                <a:lnTo>
                  <a:pt x="263" y="89"/>
                </a:lnTo>
                <a:lnTo>
                  <a:pt x="218" y="102"/>
                </a:lnTo>
                <a:lnTo>
                  <a:pt x="218" y="156"/>
                </a:lnTo>
                <a:lnTo>
                  <a:pt x="112" y="136"/>
                </a:lnTo>
                <a:lnTo>
                  <a:pt x="60" y="142"/>
                </a:lnTo>
                <a:lnTo>
                  <a:pt x="0" y="131"/>
                </a:lnTo>
                <a:lnTo>
                  <a:pt x="68" y="80"/>
                </a:lnTo>
                <a:lnTo>
                  <a:pt x="45" y="38"/>
                </a:lnTo>
                <a:lnTo>
                  <a:pt x="68" y="6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3" name="Freeform 17"/>
          <p:cNvSpPr>
            <a:spLocks/>
          </p:cNvSpPr>
          <p:nvPr/>
        </p:nvSpPr>
        <p:spPr bwMode="auto">
          <a:xfrm>
            <a:off x="4826000" y="3459163"/>
            <a:ext cx="3906838" cy="2286000"/>
          </a:xfrm>
          <a:custGeom>
            <a:avLst/>
            <a:gdLst/>
            <a:ahLst/>
            <a:cxnLst>
              <a:cxn ang="0">
                <a:pos x="608" y="138"/>
              </a:cxn>
              <a:cxn ang="0">
                <a:pos x="861" y="0"/>
              </a:cxn>
              <a:cxn ang="0">
                <a:pos x="806" y="186"/>
              </a:cxn>
              <a:cxn ang="0">
                <a:pos x="902" y="279"/>
              </a:cxn>
              <a:cxn ang="0">
                <a:pos x="1203" y="375"/>
              </a:cxn>
              <a:cxn ang="0">
                <a:pos x="1267" y="471"/>
              </a:cxn>
              <a:cxn ang="0">
                <a:pos x="1552" y="407"/>
              </a:cxn>
              <a:cxn ang="0">
                <a:pos x="1581" y="583"/>
              </a:cxn>
              <a:cxn ang="0">
                <a:pos x="1654" y="701"/>
              </a:cxn>
              <a:cxn ang="0">
                <a:pos x="1955" y="666"/>
              </a:cxn>
              <a:cxn ang="0">
                <a:pos x="2106" y="570"/>
              </a:cxn>
              <a:cxn ang="0">
                <a:pos x="2246" y="531"/>
              </a:cxn>
              <a:cxn ang="0">
                <a:pos x="2461" y="570"/>
              </a:cxn>
              <a:cxn ang="0">
                <a:pos x="2371" y="727"/>
              </a:cxn>
              <a:cxn ang="0">
                <a:pos x="2029" y="1091"/>
              </a:cxn>
              <a:cxn ang="0">
                <a:pos x="2006" y="1427"/>
              </a:cxn>
              <a:cxn ang="0">
                <a:pos x="1894" y="1415"/>
              </a:cxn>
              <a:cxn ang="0">
                <a:pos x="1872" y="1434"/>
              </a:cxn>
              <a:cxn ang="0">
                <a:pos x="1360" y="1370"/>
              </a:cxn>
              <a:cxn ang="0">
                <a:pos x="941" y="1315"/>
              </a:cxn>
              <a:cxn ang="0">
                <a:pos x="541" y="1031"/>
              </a:cxn>
              <a:cxn ang="0">
                <a:pos x="294" y="1050"/>
              </a:cxn>
              <a:cxn ang="0">
                <a:pos x="67" y="973"/>
              </a:cxn>
              <a:cxn ang="0">
                <a:pos x="134" y="829"/>
              </a:cxn>
              <a:cxn ang="0">
                <a:pos x="381" y="919"/>
              </a:cxn>
              <a:cxn ang="0">
                <a:pos x="643" y="919"/>
              </a:cxn>
              <a:cxn ang="0">
                <a:pos x="845" y="941"/>
              </a:cxn>
              <a:cxn ang="0">
                <a:pos x="787" y="1091"/>
              </a:cxn>
              <a:cxn ang="0">
                <a:pos x="966" y="1171"/>
              </a:cxn>
              <a:cxn ang="0">
                <a:pos x="1126" y="1290"/>
              </a:cxn>
              <a:cxn ang="0">
                <a:pos x="1216" y="1245"/>
              </a:cxn>
              <a:cxn ang="0">
                <a:pos x="1392" y="1219"/>
              </a:cxn>
              <a:cxn ang="0">
                <a:pos x="1680" y="1255"/>
              </a:cxn>
              <a:cxn ang="0">
                <a:pos x="1894" y="1203"/>
              </a:cxn>
              <a:cxn ang="0">
                <a:pos x="1936" y="931"/>
              </a:cxn>
              <a:cxn ang="0">
                <a:pos x="1718" y="947"/>
              </a:cxn>
              <a:cxn ang="0">
                <a:pos x="1546" y="925"/>
              </a:cxn>
              <a:cxn ang="0">
                <a:pos x="1485" y="749"/>
              </a:cxn>
              <a:cxn ang="0">
                <a:pos x="1376" y="909"/>
              </a:cxn>
              <a:cxn ang="0">
                <a:pos x="1290" y="922"/>
              </a:cxn>
              <a:cxn ang="0">
                <a:pos x="1210" y="688"/>
              </a:cxn>
              <a:cxn ang="0">
                <a:pos x="992" y="496"/>
              </a:cxn>
              <a:cxn ang="0">
                <a:pos x="918" y="512"/>
              </a:cxn>
              <a:cxn ang="0">
                <a:pos x="1181" y="781"/>
              </a:cxn>
              <a:cxn ang="0">
                <a:pos x="1091" y="794"/>
              </a:cxn>
              <a:cxn ang="0">
                <a:pos x="1040" y="919"/>
              </a:cxn>
              <a:cxn ang="0">
                <a:pos x="909" y="890"/>
              </a:cxn>
              <a:cxn ang="0">
                <a:pos x="1046" y="861"/>
              </a:cxn>
              <a:cxn ang="0">
                <a:pos x="979" y="720"/>
              </a:cxn>
              <a:cxn ang="0">
                <a:pos x="854" y="544"/>
              </a:cxn>
              <a:cxn ang="0">
                <a:pos x="678" y="567"/>
              </a:cxn>
              <a:cxn ang="0">
                <a:pos x="557" y="576"/>
              </a:cxn>
              <a:cxn ang="0">
                <a:pos x="374" y="720"/>
              </a:cxn>
              <a:cxn ang="0">
                <a:pos x="301" y="810"/>
              </a:cxn>
              <a:cxn ang="0">
                <a:pos x="125" y="835"/>
              </a:cxn>
              <a:cxn ang="0">
                <a:pos x="32" y="679"/>
              </a:cxn>
              <a:cxn ang="0">
                <a:pos x="115" y="439"/>
              </a:cxn>
              <a:cxn ang="0">
                <a:pos x="390" y="496"/>
              </a:cxn>
              <a:cxn ang="0">
                <a:pos x="410" y="263"/>
              </a:cxn>
              <a:cxn ang="0">
                <a:pos x="474" y="211"/>
              </a:cxn>
            </a:cxnLst>
            <a:rect l="0" t="0" r="r" b="b"/>
            <a:pathLst>
              <a:path w="2461" h="1440">
                <a:moveTo>
                  <a:pt x="490" y="176"/>
                </a:moveTo>
                <a:lnTo>
                  <a:pt x="550" y="202"/>
                </a:lnTo>
                <a:lnTo>
                  <a:pt x="608" y="138"/>
                </a:lnTo>
                <a:lnTo>
                  <a:pt x="707" y="103"/>
                </a:lnTo>
                <a:lnTo>
                  <a:pt x="749" y="23"/>
                </a:lnTo>
                <a:lnTo>
                  <a:pt x="861" y="0"/>
                </a:lnTo>
                <a:lnTo>
                  <a:pt x="848" y="55"/>
                </a:lnTo>
                <a:lnTo>
                  <a:pt x="794" y="112"/>
                </a:lnTo>
                <a:lnTo>
                  <a:pt x="806" y="186"/>
                </a:lnTo>
                <a:lnTo>
                  <a:pt x="848" y="215"/>
                </a:lnTo>
                <a:lnTo>
                  <a:pt x="883" y="288"/>
                </a:lnTo>
                <a:lnTo>
                  <a:pt x="902" y="279"/>
                </a:lnTo>
                <a:lnTo>
                  <a:pt x="1053" y="336"/>
                </a:lnTo>
                <a:lnTo>
                  <a:pt x="1104" y="339"/>
                </a:lnTo>
                <a:lnTo>
                  <a:pt x="1203" y="375"/>
                </a:lnTo>
                <a:lnTo>
                  <a:pt x="1190" y="458"/>
                </a:lnTo>
                <a:lnTo>
                  <a:pt x="1210" y="483"/>
                </a:lnTo>
                <a:lnTo>
                  <a:pt x="1267" y="471"/>
                </a:lnTo>
                <a:lnTo>
                  <a:pt x="1338" y="381"/>
                </a:lnTo>
                <a:lnTo>
                  <a:pt x="1437" y="352"/>
                </a:lnTo>
                <a:lnTo>
                  <a:pt x="1552" y="407"/>
                </a:lnTo>
                <a:lnTo>
                  <a:pt x="1629" y="391"/>
                </a:lnTo>
                <a:lnTo>
                  <a:pt x="1578" y="563"/>
                </a:lnTo>
                <a:lnTo>
                  <a:pt x="1581" y="583"/>
                </a:lnTo>
                <a:lnTo>
                  <a:pt x="1542" y="643"/>
                </a:lnTo>
                <a:lnTo>
                  <a:pt x="1594" y="701"/>
                </a:lnTo>
                <a:lnTo>
                  <a:pt x="1654" y="701"/>
                </a:lnTo>
                <a:lnTo>
                  <a:pt x="1747" y="656"/>
                </a:lnTo>
                <a:lnTo>
                  <a:pt x="1834" y="615"/>
                </a:lnTo>
                <a:lnTo>
                  <a:pt x="1955" y="666"/>
                </a:lnTo>
                <a:lnTo>
                  <a:pt x="2048" y="663"/>
                </a:lnTo>
                <a:lnTo>
                  <a:pt x="2086" y="615"/>
                </a:lnTo>
                <a:lnTo>
                  <a:pt x="2106" y="570"/>
                </a:lnTo>
                <a:lnTo>
                  <a:pt x="2016" y="509"/>
                </a:lnTo>
                <a:lnTo>
                  <a:pt x="2122" y="515"/>
                </a:lnTo>
                <a:lnTo>
                  <a:pt x="2246" y="531"/>
                </a:lnTo>
                <a:lnTo>
                  <a:pt x="2291" y="551"/>
                </a:lnTo>
                <a:lnTo>
                  <a:pt x="2371" y="515"/>
                </a:lnTo>
                <a:lnTo>
                  <a:pt x="2461" y="570"/>
                </a:lnTo>
                <a:lnTo>
                  <a:pt x="2442" y="608"/>
                </a:lnTo>
                <a:lnTo>
                  <a:pt x="2438" y="647"/>
                </a:lnTo>
                <a:lnTo>
                  <a:pt x="2371" y="727"/>
                </a:lnTo>
                <a:lnTo>
                  <a:pt x="2288" y="739"/>
                </a:lnTo>
                <a:lnTo>
                  <a:pt x="2179" y="864"/>
                </a:lnTo>
                <a:lnTo>
                  <a:pt x="2029" y="1091"/>
                </a:lnTo>
                <a:lnTo>
                  <a:pt x="1978" y="1255"/>
                </a:lnTo>
                <a:lnTo>
                  <a:pt x="1965" y="1325"/>
                </a:lnTo>
                <a:lnTo>
                  <a:pt x="2006" y="1427"/>
                </a:lnTo>
                <a:lnTo>
                  <a:pt x="1952" y="1395"/>
                </a:lnTo>
                <a:lnTo>
                  <a:pt x="1939" y="1312"/>
                </a:lnTo>
                <a:lnTo>
                  <a:pt x="1894" y="1415"/>
                </a:lnTo>
                <a:lnTo>
                  <a:pt x="1859" y="1344"/>
                </a:lnTo>
                <a:lnTo>
                  <a:pt x="1808" y="1309"/>
                </a:lnTo>
                <a:lnTo>
                  <a:pt x="1872" y="1434"/>
                </a:lnTo>
                <a:lnTo>
                  <a:pt x="1552" y="1440"/>
                </a:lnTo>
                <a:lnTo>
                  <a:pt x="1542" y="1411"/>
                </a:lnTo>
                <a:lnTo>
                  <a:pt x="1360" y="1370"/>
                </a:lnTo>
                <a:lnTo>
                  <a:pt x="1222" y="1379"/>
                </a:lnTo>
                <a:lnTo>
                  <a:pt x="1069" y="1360"/>
                </a:lnTo>
                <a:lnTo>
                  <a:pt x="941" y="1315"/>
                </a:lnTo>
                <a:lnTo>
                  <a:pt x="810" y="1235"/>
                </a:lnTo>
                <a:lnTo>
                  <a:pt x="656" y="1104"/>
                </a:lnTo>
                <a:lnTo>
                  <a:pt x="541" y="1031"/>
                </a:lnTo>
                <a:lnTo>
                  <a:pt x="477" y="1018"/>
                </a:lnTo>
                <a:lnTo>
                  <a:pt x="342" y="1037"/>
                </a:lnTo>
                <a:lnTo>
                  <a:pt x="294" y="1050"/>
                </a:lnTo>
                <a:lnTo>
                  <a:pt x="243" y="1027"/>
                </a:lnTo>
                <a:lnTo>
                  <a:pt x="141" y="1047"/>
                </a:lnTo>
                <a:lnTo>
                  <a:pt x="67" y="973"/>
                </a:lnTo>
                <a:lnTo>
                  <a:pt x="10" y="960"/>
                </a:lnTo>
                <a:lnTo>
                  <a:pt x="83" y="893"/>
                </a:lnTo>
                <a:lnTo>
                  <a:pt x="134" y="829"/>
                </a:lnTo>
                <a:lnTo>
                  <a:pt x="166" y="890"/>
                </a:lnTo>
                <a:lnTo>
                  <a:pt x="240" y="922"/>
                </a:lnTo>
                <a:lnTo>
                  <a:pt x="381" y="919"/>
                </a:lnTo>
                <a:lnTo>
                  <a:pt x="490" y="903"/>
                </a:lnTo>
                <a:lnTo>
                  <a:pt x="541" y="906"/>
                </a:lnTo>
                <a:lnTo>
                  <a:pt x="643" y="919"/>
                </a:lnTo>
                <a:lnTo>
                  <a:pt x="736" y="928"/>
                </a:lnTo>
                <a:lnTo>
                  <a:pt x="806" y="909"/>
                </a:lnTo>
                <a:lnTo>
                  <a:pt x="845" y="941"/>
                </a:lnTo>
                <a:lnTo>
                  <a:pt x="822" y="976"/>
                </a:lnTo>
                <a:lnTo>
                  <a:pt x="845" y="1024"/>
                </a:lnTo>
                <a:lnTo>
                  <a:pt x="787" y="1091"/>
                </a:lnTo>
                <a:lnTo>
                  <a:pt x="842" y="1117"/>
                </a:lnTo>
                <a:lnTo>
                  <a:pt x="886" y="1171"/>
                </a:lnTo>
                <a:lnTo>
                  <a:pt x="966" y="1171"/>
                </a:lnTo>
                <a:lnTo>
                  <a:pt x="1014" y="1213"/>
                </a:lnTo>
                <a:lnTo>
                  <a:pt x="1037" y="1267"/>
                </a:lnTo>
                <a:lnTo>
                  <a:pt x="1126" y="1290"/>
                </a:lnTo>
                <a:lnTo>
                  <a:pt x="1187" y="1331"/>
                </a:lnTo>
                <a:lnTo>
                  <a:pt x="1238" y="1283"/>
                </a:lnTo>
                <a:lnTo>
                  <a:pt x="1216" y="1245"/>
                </a:lnTo>
                <a:lnTo>
                  <a:pt x="1296" y="1184"/>
                </a:lnTo>
                <a:lnTo>
                  <a:pt x="1363" y="1184"/>
                </a:lnTo>
                <a:lnTo>
                  <a:pt x="1392" y="1219"/>
                </a:lnTo>
                <a:lnTo>
                  <a:pt x="1475" y="1239"/>
                </a:lnTo>
                <a:lnTo>
                  <a:pt x="1632" y="1267"/>
                </a:lnTo>
                <a:lnTo>
                  <a:pt x="1680" y="1255"/>
                </a:lnTo>
                <a:lnTo>
                  <a:pt x="1738" y="1219"/>
                </a:lnTo>
                <a:lnTo>
                  <a:pt x="1818" y="1239"/>
                </a:lnTo>
                <a:lnTo>
                  <a:pt x="1894" y="1203"/>
                </a:lnTo>
                <a:lnTo>
                  <a:pt x="1923" y="1101"/>
                </a:lnTo>
                <a:lnTo>
                  <a:pt x="1939" y="1015"/>
                </a:lnTo>
                <a:lnTo>
                  <a:pt x="1936" y="931"/>
                </a:lnTo>
                <a:lnTo>
                  <a:pt x="1859" y="922"/>
                </a:lnTo>
                <a:lnTo>
                  <a:pt x="1805" y="979"/>
                </a:lnTo>
                <a:lnTo>
                  <a:pt x="1718" y="947"/>
                </a:lnTo>
                <a:lnTo>
                  <a:pt x="1674" y="989"/>
                </a:lnTo>
                <a:lnTo>
                  <a:pt x="1603" y="976"/>
                </a:lnTo>
                <a:lnTo>
                  <a:pt x="1546" y="925"/>
                </a:lnTo>
                <a:lnTo>
                  <a:pt x="1546" y="851"/>
                </a:lnTo>
                <a:lnTo>
                  <a:pt x="1520" y="784"/>
                </a:lnTo>
                <a:lnTo>
                  <a:pt x="1485" y="749"/>
                </a:lnTo>
                <a:lnTo>
                  <a:pt x="1411" y="749"/>
                </a:lnTo>
                <a:lnTo>
                  <a:pt x="1363" y="781"/>
                </a:lnTo>
                <a:lnTo>
                  <a:pt x="1376" y="909"/>
                </a:lnTo>
                <a:lnTo>
                  <a:pt x="1379" y="973"/>
                </a:lnTo>
                <a:lnTo>
                  <a:pt x="1354" y="973"/>
                </a:lnTo>
                <a:lnTo>
                  <a:pt x="1290" y="922"/>
                </a:lnTo>
                <a:lnTo>
                  <a:pt x="1274" y="855"/>
                </a:lnTo>
                <a:lnTo>
                  <a:pt x="1200" y="778"/>
                </a:lnTo>
                <a:lnTo>
                  <a:pt x="1210" y="688"/>
                </a:lnTo>
                <a:lnTo>
                  <a:pt x="1053" y="573"/>
                </a:lnTo>
                <a:lnTo>
                  <a:pt x="1027" y="515"/>
                </a:lnTo>
                <a:lnTo>
                  <a:pt x="992" y="496"/>
                </a:lnTo>
                <a:lnTo>
                  <a:pt x="992" y="471"/>
                </a:lnTo>
                <a:lnTo>
                  <a:pt x="960" y="467"/>
                </a:lnTo>
                <a:lnTo>
                  <a:pt x="918" y="512"/>
                </a:lnTo>
                <a:lnTo>
                  <a:pt x="1011" y="669"/>
                </a:lnTo>
                <a:lnTo>
                  <a:pt x="1098" y="711"/>
                </a:lnTo>
                <a:lnTo>
                  <a:pt x="1181" y="781"/>
                </a:lnTo>
                <a:lnTo>
                  <a:pt x="1158" y="794"/>
                </a:lnTo>
                <a:lnTo>
                  <a:pt x="1101" y="765"/>
                </a:lnTo>
                <a:lnTo>
                  <a:pt x="1091" y="794"/>
                </a:lnTo>
                <a:lnTo>
                  <a:pt x="1117" y="832"/>
                </a:lnTo>
                <a:lnTo>
                  <a:pt x="1072" y="887"/>
                </a:lnTo>
                <a:lnTo>
                  <a:pt x="1040" y="919"/>
                </a:lnTo>
                <a:lnTo>
                  <a:pt x="1011" y="983"/>
                </a:lnTo>
                <a:lnTo>
                  <a:pt x="960" y="938"/>
                </a:lnTo>
                <a:lnTo>
                  <a:pt x="909" y="890"/>
                </a:lnTo>
                <a:lnTo>
                  <a:pt x="947" y="861"/>
                </a:lnTo>
                <a:lnTo>
                  <a:pt x="986" y="887"/>
                </a:lnTo>
                <a:lnTo>
                  <a:pt x="1046" y="861"/>
                </a:lnTo>
                <a:lnTo>
                  <a:pt x="1085" y="829"/>
                </a:lnTo>
                <a:lnTo>
                  <a:pt x="1056" y="787"/>
                </a:lnTo>
                <a:lnTo>
                  <a:pt x="979" y="720"/>
                </a:lnTo>
                <a:lnTo>
                  <a:pt x="957" y="711"/>
                </a:lnTo>
                <a:lnTo>
                  <a:pt x="851" y="611"/>
                </a:lnTo>
                <a:lnTo>
                  <a:pt x="854" y="544"/>
                </a:lnTo>
                <a:lnTo>
                  <a:pt x="816" y="515"/>
                </a:lnTo>
                <a:lnTo>
                  <a:pt x="701" y="589"/>
                </a:lnTo>
                <a:lnTo>
                  <a:pt x="678" y="567"/>
                </a:lnTo>
                <a:lnTo>
                  <a:pt x="662" y="531"/>
                </a:lnTo>
                <a:lnTo>
                  <a:pt x="614" y="528"/>
                </a:lnTo>
                <a:lnTo>
                  <a:pt x="557" y="576"/>
                </a:lnTo>
                <a:lnTo>
                  <a:pt x="557" y="618"/>
                </a:lnTo>
                <a:lnTo>
                  <a:pt x="432" y="666"/>
                </a:lnTo>
                <a:lnTo>
                  <a:pt x="374" y="720"/>
                </a:lnTo>
                <a:lnTo>
                  <a:pt x="381" y="759"/>
                </a:lnTo>
                <a:lnTo>
                  <a:pt x="346" y="823"/>
                </a:lnTo>
                <a:lnTo>
                  <a:pt x="301" y="810"/>
                </a:lnTo>
                <a:lnTo>
                  <a:pt x="275" y="848"/>
                </a:lnTo>
                <a:lnTo>
                  <a:pt x="202" y="819"/>
                </a:lnTo>
                <a:lnTo>
                  <a:pt x="125" y="835"/>
                </a:lnTo>
                <a:lnTo>
                  <a:pt x="96" y="759"/>
                </a:lnTo>
                <a:lnTo>
                  <a:pt x="0" y="733"/>
                </a:lnTo>
                <a:lnTo>
                  <a:pt x="32" y="679"/>
                </a:lnTo>
                <a:lnTo>
                  <a:pt x="26" y="643"/>
                </a:lnTo>
                <a:lnTo>
                  <a:pt x="90" y="547"/>
                </a:lnTo>
                <a:lnTo>
                  <a:pt x="115" y="439"/>
                </a:lnTo>
                <a:lnTo>
                  <a:pt x="176" y="419"/>
                </a:lnTo>
                <a:lnTo>
                  <a:pt x="346" y="496"/>
                </a:lnTo>
                <a:lnTo>
                  <a:pt x="390" y="496"/>
                </a:lnTo>
                <a:lnTo>
                  <a:pt x="432" y="458"/>
                </a:lnTo>
                <a:lnTo>
                  <a:pt x="448" y="327"/>
                </a:lnTo>
                <a:lnTo>
                  <a:pt x="410" y="263"/>
                </a:lnTo>
                <a:lnTo>
                  <a:pt x="339" y="227"/>
                </a:lnTo>
                <a:lnTo>
                  <a:pt x="379" y="207"/>
                </a:lnTo>
                <a:lnTo>
                  <a:pt x="474" y="211"/>
                </a:lnTo>
                <a:lnTo>
                  <a:pt x="490" y="176"/>
                </a:lnTo>
                <a:lnTo>
                  <a:pt x="490" y="176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5994400" y="4403725"/>
            <a:ext cx="130175" cy="36195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37" y="24"/>
              </a:cxn>
              <a:cxn ang="0">
                <a:pos x="38" y="58"/>
              </a:cxn>
              <a:cxn ang="0">
                <a:pos x="50" y="90"/>
              </a:cxn>
              <a:cxn ang="0">
                <a:pos x="34" y="109"/>
              </a:cxn>
              <a:cxn ang="0">
                <a:pos x="0" y="111"/>
              </a:cxn>
              <a:cxn ang="0">
                <a:pos x="19" y="228"/>
              </a:cxn>
              <a:cxn ang="0">
                <a:pos x="64" y="205"/>
              </a:cxn>
              <a:cxn ang="0">
                <a:pos x="82" y="140"/>
              </a:cxn>
              <a:cxn ang="0">
                <a:pos x="62" y="96"/>
              </a:cxn>
              <a:cxn ang="0">
                <a:pos x="82" y="47"/>
              </a:cxn>
              <a:cxn ang="0">
                <a:pos x="74" y="0"/>
              </a:cxn>
            </a:cxnLst>
            <a:rect l="0" t="0" r="r" b="b"/>
            <a:pathLst>
              <a:path w="82" h="228">
                <a:moveTo>
                  <a:pt x="74" y="0"/>
                </a:moveTo>
                <a:lnTo>
                  <a:pt x="37" y="24"/>
                </a:lnTo>
                <a:lnTo>
                  <a:pt x="38" y="58"/>
                </a:lnTo>
                <a:lnTo>
                  <a:pt x="50" y="90"/>
                </a:lnTo>
                <a:lnTo>
                  <a:pt x="34" y="109"/>
                </a:lnTo>
                <a:lnTo>
                  <a:pt x="0" y="111"/>
                </a:lnTo>
                <a:lnTo>
                  <a:pt x="19" y="228"/>
                </a:lnTo>
                <a:lnTo>
                  <a:pt x="64" y="205"/>
                </a:lnTo>
                <a:lnTo>
                  <a:pt x="82" y="140"/>
                </a:lnTo>
                <a:lnTo>
                  <a:pt x="62" y="96"/>
                </a:lnTo>
                <a:lnTo>
                  <a:pt x="82" y="47"/>
                </a:lnTo>
                <a:lnTo>
                  <a:pt x="74" y="0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5" name="Freeform 19"/>
          <p:cNvSpPr>
            <a:spLocks/>
          </p:cNvSpPr>
          <p:nvPr/>
        </p:nvSpPr>
        <p:spPr bwMode="auto">
          <a:xfrm>
            <a:off x="7026275" y="5083175"/>
            <a:ext cx="228600" cy="6985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38" y="0"/>
              </a:cxn>
              <a:cxn ang="0">
                <a:pos x="113" y="9"/>
              </a:cxn>
              <a:cxn ang="0">
                <a:pos x="144" y="9"/>
              </a:cxn>
              <a:cxn ang="0">
                <a:pos x="131" y="44"/>
              </a:cxn>
              <a:cxn ang="0">
                <a:pos x="70" y="44"/>
              </a:cxn>
              <a:cxn ang="0">
                <a:pos x="44" y="38"/>
              </a:cxn>
              <a:cxn ang="0">
                <a:pos x="1" y="30"/>
              </a:cxn>
              <a:cxn ang="0">
                <a:pos x="0" y="4"/>
              </a:cxn>
            </a:cxnLst>
            <a:rect l="0" t="0" r="r" b="b"/>
            <a:pathLst>
              <a:path w="144" h="44">
                <a:moveTo>
                  <a:pt x="0" y="4"/>
                </a:moveTo>
                <a:lnTo>
                  <a:pt x="38" y="0"/>
                </a:lnTo>
                <a:lnTo>
                  <a:pt x="113" y="9"/>
                </a:lnTo>
                <a:lnTo>
                  <a:pt x="144" y="9"/>
                </a:lnTo>
                <a:lnTo>
                  <a:pt x="131" y="44"/>
                </a:lnTo>
                <a:lnTo>
                  <a:pt x="70" y="44"/>
                </a:lnTo>
                <a:lnTo>
                  <a:pt x="44" y="38"/>
                </a:lnTo>
                <a:lnTo>
                  <a:pt x="1" y="30"/>
                </a:lnTo>
                <a:lnTo>
                  <a:pt x="0" y="4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7632700" y="5011738"/>
            <a:ext cx="160338" cy="127000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3" y="51"/>
              </a:cxn>
              <a:cxn ang="0">
                <a:pos x="35" y="19"/>
              </a:cxn>
              <a:cxn ang="0">
                <a:pos x="101" y="0"/>
              </a:cxn>
              <a:cxn ang="0">
                <a:pos x="91" y="33"/>
              </a:cxn>
              <a:cxn ang="0">
                <a:pos x="82" y="57"/>
              </a:cxn>
              <a:cxn ang="0">
                <a:pos x="38" y="80"/>
              </a:cxn>
              <a:cxn ang="0">
                <a:pos x="0" y="57"/>
              </a:cxn>
            </a:cxnLst>
            <a:rect l="0" t="0" r="r" b="b"/>
            <a:pathLst>
              <a:path w="101" h="80">
                <a:moveTo>
                  <a:pt x="0" y="57"/>
                </a:moveTo>
                <a:cubicBezTo>
                  <a:pt x="5" y="56"/>
                  <a:pt x="13" y="51"/>
                  <a:pt x="13" y="51"/>
                </a:cubicBezTo>
                <a:lnTo>
                  <a:pt x="35" y="19"/>
                </a:lnTo>
                <a:lnTo>
                  <a:pt x="101" y="0"/>
                </a:lnTo>
                <a:lnTo>
                  <a:pt x="91" y="33"/>
                </a:lnTo>
                <a:lnTo>
                  <a:pt x="82" y="57"/>
                </a:lnTo>
                <a:lnTo>
                  <a:pt x="38" y="80"/>
                </a:lnTo>
                <a:lnTo>
                  <a:pt x="0" y="57"/>
                </a:lnTo>
                <a:close/>
              </a:path>
            </a:pathLst>
          </a:custGeom>
          <a:solidFill>
            <a:srgbClr val="0099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50183" grpId="0" animBg="1"/>
      <p:bldP spid="50184" grpId="0" animBg="1"/>
      <p:bldP spid="50185" grpId="0" animBg="1"/>
      <p:bldP spid="50186" grpId="0" animBg="1"/>
      <p:bldP spid="50187" grpId="0" animBg="1"/>
      <p:bldP spid="50188" grpId="0" animBg="1"/>
      <p:bldP spid="50189" grpId="0" animBg="1"/>
      <p:bldP spid="50190" grpId="0" animBg="1"/>
      <p:bldP spid="50191" grpId="0" animBg="1"/>
      <p:bldP spid="50192" grpId="0" animBg="1"/>
      <p:bldP spid="50193" grpId="0" animBg="1"/>
      <p:bldP spid="50194" grpId="0" animBg="1"/>
      <p:bldP spid="50195" grpId="0" animBg="1"/>
      <p:bldP spid="50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1275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457325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905125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30700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800725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248525" y="16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775700" y="1665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857375" y="2071688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波斯</a:t>
            </a:r>
            <a:r>
              <a:rPr lang="en-US" altLang="zh-TW" sz="2000">
                <a:ea typeface="SimHei" pitchFamily="49" charset="-122"/>
              </a:rPr>
              <a:t>/</a:t>
            </a:r>
            <a:r>
              <a:rPr lang="zh-TW" altLang="en-US" sz="2000">
                <a:ea typeface="SimHei" pitchFamily="49" charset="-122"/>
              </a:rPr>
              <a:t>玛代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埃及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82625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马加比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14705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solidFill>
                  <a:schemeClr val="bg1"/>
                </a:solidFill>
                <a:ea typeface="SimHei" pitchFamily="49" charset="-122"/>
              </a:rPr>
              <a:t>罗马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巴比伦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希腊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791200" y="1127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ea typeface="SimHei" pitchFamily="49" charset="-122"/>
              </a:rPr>
              <a:t>叙利亚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6248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ea typeface="SimHei" pitchFamily="49" charset="-122"/>
              </a:rPr>
              <a:t>回</a:t>
            </a:r>
            <a:endParaRPr lang="zh-TW" altLang="en-US">
              <a:ea typeface="SimHei" pitchFamily="49" charset="-122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ea typeface="SimHei" pitchFamily="49" charset="-122"/>
              </a:rPr>
              <a:t>工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ea typeface="SimHei" pitchFamily="49" charset="-122"/>
              </a:rPr>
              <a:t>国</a:t>
            </a:r>
            <a:endParaRPr lang="zh-TW" altLang="en-US">
              <a:ea typeface="SimHei" pitchFamily="49" charset="-122"/>
            </a:endParaRP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ea typeface="SimHei" pitchFamily="49" charset="-122"/>
              </a:rPr>
              <a:t>墙</a:t>
            </a:r>
            <a:endParaRPr lang="zh-TW" altLang="en-US">
              <a:ea typeface="SimHei" pitchFamily="49" charset="-122"/>
            </a:endParaRPr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ea typeface="SimHei" pitchFamily="49" charset="-122"/>
              </a:rPr>
              <a:t>两约之间</a:t>
            </a:r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ea typeface="SimHei" pitchFamily="49" charset="-122"/>
              </a:rPr>
              <a:t>书</a:t>
            </a:r>
          </a:p>
        </p:txBody>
      </p:sp>
      <p:sp>
        <p:nvSpPr>
          <p:cNvPr id="4144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ea typeface="SimHei" pitchFamily="49" charset="-122"/>
              </a:rPr>
              <a:t>圣地政治环境</a:t>
            </a:r>
            <a:endParaRPr lang="zh-TW" altLang="en-US" sz="2000">
              <a:ea typeface="SimHei" pitchFamily="49" charset="-122"/>
            </a:endParaRP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4114800" y="2971800"/>
            <a:ext cx="4800600" cy="6096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tint val="2431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>
                <a:ea typeface="SimHei" pitchFamily="49" charset="-122"/>
              </a:rPr>
              <a:t>希腊化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Rectangle 15" descr="Purple mesh"/>
          <p:cNvSpPr>
            <a:spLocks noChangeArrowheads="1"/>
          </p:cNvSpPr>
          <p:nvPr/>
        </p:nvSpPr>
        <p:spPr bwMode="auto">
          <a:xfrm>
            <a:off x="0" y="0"/>
            <a:ext cx="9142413" cy="1066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28600" y="219075"/>
            <a:ext cx="1606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solidFill>
                  <a:schemeClr val="bg1"/>
                </a:solidFill>
                <a:ea typeface="SimHei" pitchFamily="49" charset="-122"/>
              </a:rPr>
              <a:t>希腊文明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225550" y="1416050"/>
            <a:ext cx="17462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400">
                <a:ea typeface="SimHei" pitchFamily="49" charset="-122"/>
              </a:rPr>
              <a:t>希腊城市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广场</a:t>
            </a:r>
            <a:endParaRPr lang="zh-TW" altLang="en-US" sz="2400"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AthensAg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9475"/>
            <a:ext cx="9144000" cy="597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2725" y="312738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>
                <a:ea typeface="SimHei" pitchFamily="49" charset="-122"/>
              </a:rPr>
              <a:t>广场 </a:t>
            </a:r>
            <a:r>
              <a:rPr lang="en-US" altLang="zh-TW" sz="2400">
                <a:ea typeface="SimHei" pitchFamily="49" charset="-122"/>
              </a:rPr>
              <a:t>agora 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(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雅典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Purple mesh"/>
          <p:cNvSpPr>
            <a:spLocks noChangeArrowheads="1"/>
          </p:cNvSpPr>
          <p:nvPr/>
        </p:nvSpPr>
        <p:spPr bwMode="auto">
          <a:xfrm>
            <a:off x="0" y="0"/>
            <a:ext cx="9142413" cy="1066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219075"/>
            <a:ext cx="1606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solidFill>
                  <a:schemeClr val="bg1"/>
                </a:solidFill>
                <a:ea typeface="SimHei" pitchFamily="49" charset="-122"/>
              </a:rPr>
              <a:t>希腊文明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25550" y="1416050"/>
            <a:ext cx="22034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400">
                <a:ea typeface="SimHei" pitchFamily="49" charset="-122"/>
              </a:rPr>
              <a:t>希腊城市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广场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露天剧院</a:t>
            </a:r>
            <a:endParaRPr lang="zh-TW" altLang="en-US" sz="2400"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-Mystery-of-Modern-Acoustic-in-Ancient-Greek-Theatre-Solved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2575"/>
            <a:ext cx="91440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 descr="4891591_or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0"/>
            <a:ext cx="2971800" cy="2279650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882650"/>
            <a:ext cx="3675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>
                <a:ea typeface="SimHei" pitchFamily="49" charset="-122"/>
              </a:rPr>
              <a:t>露天剧院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 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(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希腊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Epidaurus)</a:t>
            </a:r>
            <a:endParaRPr lang="en-US" altLang="zh-CN" sz="2400">
              <a:solidFill>
                <a:schemeClr val="bg2"/>
              </a:solidFill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Purple mesh"/>
          <p:cNvSpPr>
            <a:spLocks noChangeArrowheads="1"/>
          </p:cNvSpPr>
          <p:nvPr/>
        </p:nvSpPr>
        <p:spPr bwMode="auto">
          <a:xfrm>
            <a:off x="0" y="0"/>
            <a:ext cx="9142413" cy="1066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219075"/>
            <a:ext cx="1606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solidFill>
                  <a:schemeClr val="bg1"/>
                </a:solidFill>
                <a:ea typeface="SimHei" pitchFamily="49" charset="-122"/>
              </a:rPr>
              <a:t>希腊文明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25550" y="1416050"/>
            <a:ext cx="22034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400">
                <a:ea typeface="SimHei" pitchFamily="49" charset="-122"/>
              </a:rPr>
              <a:t>希腊城市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广场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露天剧院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竞技场</a:t>
            </a:r>
            <a:endParaRPr lang="zh-TW" altLang="en-US" sz="2400"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 descr="sta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4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213475" y="171450"/>
            <a:ext cx="286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>
                <a:ea typeface="SimHei" pitchFamily="49" charset="-122"/>
              </a:rPr>
              <a:t>竞技场 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(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希腊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Delphi)</a:t>
            </a:r>
            <a:endParaRPr lang="en-US" altLang="zh-CN" sz="2400">
              <a:solidFill>
                <a:schemeClr val="bg2"/>
              </a:solidFill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ymna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Purple mesh"/>
          <p:cNvSpPr>
            <a:spLocks noChangeArrowheads="1"/>
          </p:cNvSpPr>
          <p:nvPr/>
        </p:nvSpPr>
        <p:spPr bwMode="auto">
          <a:xfrm>
            <a:off x="0" y="0"/>
            <a:ext cx="9142413" cy="1066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219075"/>
            <a:ext cx="1606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solidFill>
                  <a:schemeClr val="bg1"/>
                </a:solidFill>
                <a:ea typeface="SimHei" pitchFamily="49" charset="-122"/>
              </a:rPr>
              <a:t>希腊文明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225550" y="1416050"/>
            <a:ext cx="220345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400">
                <a:ea typeface="SimHei" pitchFamily="49" charset="-122"/>
              </a:rPr>
              <a:t>希腊城市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广场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露天剧院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竞技场</a:t>
            </a:r>
          </a:p>
          <a:p>
            <a:pPr marL="800100" lvl="1" indent="-342900">
              <a:lnSpc>
                <a:spcPct val="150000"/>
              </a:lnSpc>
              <a:buFontTx/>
              <a:buBlip>
                <a:blip r:embed="rId4"/>
              </a:buBlip>
            </a:pPr>
            <a:r>
              <a:rPr lang="zh-CN" altLang="en-US" sz="2400">
                <a:ea typeface="SimHei" pitchFamily="49" charset="-122"/>
              </a:rPr>
              <a:t>神庙</a:t>
            </a:r>
            <a:endParaRPr lang="zh-TW" altLang="en-US" sz="2400"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-exile-of-the-israelit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6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65250" y="63246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latin typeface="SimHei" pitchFamily="49" charset="-122"/>
                <a:ea typeface="SimHei" pitchFamily="49" charset="-122"/>
              </a:rPr>
              <a:t>586BC</a:t>
            </a:r>
            <a:r>
              <a:rPr lang="zh-CN" altLang="en-US" sz="2000">
                <a:latin typeface="SimHei" pitchFamily="49" charset="-122"/>
                <a:ea typeface="SimHei" pitchFamily="49" charset="-122"/>
              </a:rPr>
              <a:t>第三批犹大人被掳，圣殿、圣城被毁，犹大亡国。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Temple_of_Hephaestus_in_Athen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385050" y="6289675"/>
            <a:ext cx="1690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ea typeface="SimHei" pitchFamily="49" charset="-122"/>
              </a:rPr>
              <a:t>神庙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 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(</a:t>
            </a:r>
            <a:r>
              <a:rPr lang="zh-TW" altLang="en-US" sz="2400">
                <a:solidFill>
                  <a:schemeClr val="bg2"/>
                </a:solidFill>
                <a:ea typeface="SimHei" pitchFamily="49" charset="-122"/>
              </a:rPr>
              <a:t>雅典</a:t>
            </a:r>
            <a:r>
              <a:rPr lang="en-US" altLang="zh-TW" sz="2400">
                <a:solidFill>
                  <a:schemeClr val="bg2"/>
                </a:solidFill>
                <a:ea typeface="SimHei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axt_jerusalem-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7650" cy="6561138"/>
          </a:xfrm>
          <a:prstGeom prst="rect">
            <a:avLst/>
          </a:prstGeom>
          <a:noFill/>
        </p:spPr>
      </p:pic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5867400" y="990600"/>
            <a:ext cx="741363" cy="568325"/>
          </a:xfrm>
          <a:prstGeom prst="wedgeRectCallout">
            <a:avLst>
              <a:gd name="adj1" fmla="val -28588"/>
              <a:gd name="adj2" fmla="val 14050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TW" altLang="en-US">
                <a:ea typeface="SimHei" pitchFamily="49" charset="-122"/>
              </a:rPr>
              <a:t>圣殿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630863" y="5821363"/>
            <a:ext cx="29273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SimHei" pitchFamily="49" charset="-122"/>
              </a:rPr>
              <a:t>耶稣时代的耶路撒冷</a:t>
            </a:r>
            <a:endParaRPr lang="zh-TW" altLang="en-US" sz="2400">
              <a:ea typeface="SimHei" pitchFamily="49" charset="-122"/>
            </a:endParaRP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2590800" y="1676400"/>
            <a:ext cx="741363" cy="568325"/>
          </a:xfrm>
          <a:prstGeom prst="wedgeRectCallout">
            <a:avLst>
              <a:gd name="adj1" fmla="val 48074"/>
              <a:gd name="adj2" fmla="val 149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TW" altLang="en-US">
                <a:ea typeface="SimHei" pitchFamily="49" charset="-122"/>
              </a:rPr>
              <a:t>剧院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3962400" y="1524000"/>
            <a:ext cx="990600" cy="568325"/>
          </a:xfrm>
          <a:prstGeom prst="wedgeRectCallout">
            <a:avLst>
              <a:gd name="adj1" fmla="val -18588"/>
              <a:gd name="adj2" fmla="val 18072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TW" altLang="en-US">
                <a:ea typeface="SimHei" pitchFamily="49" charset="-122"/>
              </a:rPr>
              <a:t>竞技场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animBg="1"/>
      <p:bldP spid="46099" grpId="0" animBg="1"/>
      <p:bldP spid="461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Green marble"/>
          <p:cNvSpPr>
            <a:spLocks noChangeArrowheads="1"/>
          </p:cNvSpPr>
          <p:nvPr/>
        </p:nvSpPr>
        <p:spPr bwMode="auto">
          <a:xfrm>
            <a:off x="4648200" y="1219200"/>
            <a:ext cx="3432175" cy="914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r>
              <a:rPr lang="zh-TW" altLang="en-US" sz="28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亲希腊派</a:t>
            </a:r>
          </a:p>
        </p:txBody>
      </p:sp>
      <p:sp>
        <p:nvSpPr>
          <p:cNvPr id="7171" name="Rectangle 3" descr="Green marble"/>
          <p:cNvSpPr>
            <a:spLocks noChangeArrowheads="1"/>
          </p:cNvSpPr>
          <p:nvPr/>
        </p:nvSpPr>
        <p:spPr bwMode="auto">
          <a:xfrm>
            <a:off x="1066800" y="1219200"/>
            <a:ext cx="3429000" cy="914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r>
              <a:rPr lang="zh-TW" altLang="en-US" sz="28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保守派</a:t>
            </a:r>
          </a:p>
        </p:txBody>
      </p:sp>
      <p:sp>
        <p:nvSpPr>
          <p:cNvPr id="7172" name="Rectangle 4" descr="Newsprint"/>
          <p:cNvSpPr>
            <a:spLocks noChangeArrowheads="1"/>
          </p:cNvSpPr>
          <p:nvPr/>
        </p:nvSpPr>
        <p:spPr bwMode="auto">
          <a:xfrm>
            <a:off x="4648200" y="2286000"/>
            <a:ext cx="3432175" cy="1447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祭司、贵族</a:t>
            </a:r>
          </a:p>
          <a:p>
            <a:pPr algn="ctr">
              <a:spcAft>
                <a:spcPct val="30000"/>
              </a:spcAft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多属此派</a:t>
            </a:r>
            <a:endParaRPr lang="zh-TW" altLang="en-US" sz="28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173" name="Rectangle 5" descr="Stationery"/>
          <p:cNvSpPr>
            <a:spLocks noChangeArrowheads="1"/>
          </p:cNvSpPr>
          <p:nvPr/>
        </p:nvSpPr>
        <p:spPr bwMode="auto">
          <a:xfrm>
            <a:off x="1066800" y="2286000"/>
            <a:ext cx="3429000" cy="1447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Aft>
                <a:spcPct val="30000"/>
              </a:spcAft>
              <a:buFontTx/>
              <a:buAutoNum type="arabicPeriod"/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热心于维护律法</a:t>
            </a:r>
          </a:p>
          <a:p>
            <a:pPr marL="342900" indent="-342900" algn="ctr">
              <a:spcAft>
                <a:spcPct val="30000"/>
              </a:spcAft>
              <a:buFontTx/>
              <a:buAutoNum type="arabicPeriod"/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坚持与外族分离</a:t>
            </a:r>
            <a:endParaRPr lang="zh-TW" altLang="en-US" sz="28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174" name="Rectangle 6" descr="Pink tissue paper"/>
          <p:cNvSpPr>
            <a:spLocks noChangeArrowheads="1"/>
          </p:cNvSpPr>
          <p:nvPr/>
        </p:nvSpPr>
        <p:spPr bwMode="auto">
          <a:xfrm>
            <a:off x="4648200" y="4343400"/>
            <a:ext cx="3432175" cy="15240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撒都该人</a:t>
            </a:r>
          </a:p>
          <a:p>
            <a:pPr algn="ctr">
              <a:spcAft>
                <a:spcPct val="30000"/>
              </a:spcAft>
            </a:pPr>
            <a:r>
              <a:rPr lang="en-US" altLang="zh-CN" sz="2800">
                <a:latin typeface="SimHei" pitchFamily="49" charset="-122"/>
                <a:ea typeface="SimHei" pitchFamily="49" charset="-122"/>
              </a:rPr>
              <a:t>(</a:t>
            </a:r>
            <a:r>
              <a:rPr lang="zh-CN" altLang="en-US" sz="2800">
                <a:latin typeface="SimHei" pitchFamily="49" charset="-122"/>
                <a:ea typeface="SimHei" pitchFamily="49" charset="-122"/>
              </a:rPr>
              <a:t>撒督的后裔</a:t>
            </a:r>
            <a:r>
              <a:rPr lang="en-US" altLang="zh-CN" sz="2800">
                <a:latin typeface="SimHei" pitchFamily="49" charset="-122"/>
                <a:ea typeface="SimHei" pitchFamily="49" charset="-122"/>
              </a:rPr>
              <a:t>)</a:t>
            </a:r>
            <a:endParaRPr lang="en-US" altLang="zh-TW" sz="28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7175" name="Rectangle 7" descr="Pink tissue paper"/>
          <p:cNvSpPr>
            <a:spLocks noChangeArrowheads="1"/>
          </p:cNvSpPr>
          <p:nvPr/>
        </p:nvSpPr>
        <p:spPr bwMode="auto">
          <a:xfrm>
            <a:off x="1066800" y="4343400"/>
            <a:ext cx="3429000" cy="15240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r>
              <a:rPr lang="zh-CN" altLang="en-US" sz="2800">
                <a:latin typeface="SimHei" pitchFamily="49" charset="-122"/>
                <a:ea typeface="SimHei" pitchFamily="49" charset="-122"/>
              </a:rPr>
              <a:t>法利赛人</a:t>
            </a:r>
          </a:p>
          <a:p>
            <a:pPr algn="ctr">
              <a:spcAft>
                <a:spcPct val="30000"/>
              </a:spcAft>
            </a:pPr>
            <a:r>
              <a:rPr lang="en-US" altLang="zh-CN" sz="2800">
                <a:latin typeface="SimHei" pitchFamily="49" charset="-122"/>
                <a:ea typeface="SimHei" pitchFamily="49" charset="-122"/>
              </a:rPr>
              <a:t>(</a:t>
            </a:r>
            <a:r>
              <a:rPr lang="zh-CN" altLang="en-US" sz="2800">
                <a:latin typeface="SimHei" pitchFamily="49" charset="-122"/>
                <a:ea typeface="SimHei" pitchFamily="49" charset="-122"/>
              </a:rPr>
              <a:t>分离主义者</a:t>
            </a:r>
            <a:r>
              <a:rPr lang="en-US" altLang="zh-CN" sz="2800">
                <a:latin typeface="SimHei" pitchFamily="49" charset="-122"/>
                <a:ea typeface="SimHei" pitchFamily="49" charset="-122"/>
              </a:rPr>
              <a:t>)</a:t>
            </a:r>
            <a:endParaRPr lang="en-US" altLang="zh-TW" sz="2800">
              <a:latin typeface="SimHei" pitchFamily="49" charset="-122"/>
              <a:ea typeface="SimHei" pitchFamily="49" charset="-122"/>
            </a:endParaRPr>
          </a:p>
        </p:txBody>
      </p:sp>
      <p:cxnSp>
        <p:nvCxnSpPr>
          <p:cNvPr id="7176" name="AutoShape 8"/>
          <p:cNvCxnSpPr>
            <a:cxnSpLocks noChangeShapeType="1"/>
            <a:stCxn id="7172" idx="2"/>
            <a:endCxn id="7174" idx="0"/>
          </p:cNvCxnSpPr>
          <p:nvPr/>
        </p:nvCxnSpPr>
        <p:spPr bwMode="auto">
          <a:xfrm rot="5400000">
            <a:off x="6059488" y="40386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177" name="AutoShape 9"/>
          <p:cNvCxnSpPr>
            <a:cxnSpLocks noChangeShapeType="1"/>
            <a:stCxn id="7173" idx="2"/>
            <a:endCxn id="7175" idx="0"/>
          </p:cNvCxnSpPr>
          <p:nvPr/>
        </p:nvCxnSpPr>
        <p:spPr bwMode="auto">
          <a:xfrm rot="5400000">
            <a:off x="2476500" y="40386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Brown marble"/>
          <p:cNvSpPr>
            <a:spLocks noChangeArrowheads="1"/>
          </p:cNvSpPr>
          <p:nvPr/>
        </p:nvSpPr>
        <p:spPr bwMode="auto">
          <a:xfrm>
            <a:off x="762000" y="381000"/>
            <a:ext cx="3810000" cy="68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000">
                <a:solidFill>
                  <a:schemeClr val="bg1"/>
                </a:solidFill>
                <a:ea typeface="SimHei" pitchFamily="49" charset="-122"/>
              </a:rPr>
              <a:t>法利赛人 </a:t>
            </a:r>
            <a:r>
              <a:rPr kumimoji="1" lang="en-US" altLang="zh-TW" sz="2000">
                <a:solidFill>
                  <a:schemeClr val="bg1"/>
                </a:solidFill>
                <a:ea typeface="SimHei" pitchFamily="49" charset="-122"/>
              </a:rPr>
              <a:t>(Pharisees)</a:t>
            </a:r>
          </a:p>
        </p:txBody>
      </p:sp>
      <p:sp>
        <p:nvSpPr>
          <p:cNvPr id="6147" name="Rectangle 3" descr="Green marble"/>
          <p:cNvSpPr>
            <a:spLocks noChangeArrowheads="1"/>
          </p:cNvSpPr>
          <p:nvPr/>
        </p:nvSpPr>
        <p:spPr bwMode="auto">
          <a:xfrm>
            <a:off x="4648200" y="381000"/>
            <a:ext cx="3810000" cy="685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000">
                <a:solidFill>
                  <a:schemeClr val="bg1"/>
                </a:solidFill>
                <a:ea typeface="SimHei" pitchFamily="49" charset="-122"/>
              </a:rPr>
              <a:t>撒都该人 </a:t>
            </a:r>
            <a:r>
              <a:rPr kumimoji="1" lang="en-US" altLang="zh-TW" sz="2000">
                <a:solidFill>
                  <a:schemeClr val="bg1"/>
                </a:solidFill>
                <a:ea typeface="SimHei" pitchFamily="49" charset="-122"/>
              </a:rPr>
              <a:t>(Sadducees)</a:t>
            </a:r>
            <a:endParaRPr kumimoji="1" lang="en-US" altLang="zh-CN" sz="20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6148" name="Rectangle 4" descr="Newsprint"/>
          <p:cNvSpPr>
            <a:spLocks noChangeArrowheads="1"/>
          </p:cNvSpPr>
          <p:nvPr/>
        </p:nvSpPr>
        <p:spPr bwMode="auto">
          <a:xfrm>
            <a:off x="762000" y="11430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多为平民（基于热心）</a:t>
            </a:r>
          </a:p>
        </p:txBody>
      </p:sp>
      <p:sp>
        <p:nvSpPr>
          <p:cNvPr id="6149" name="Rectangle 5" descr="Newsprint"/>
          <p:cNvSpPr>
            <a:spLocks noChangeArrowheads="1"/>
          </p:cNvSpPr>
          <p:nvPr/>
        </p:nvSpPr>
        <p:spPr bwMode="auto">
          <a:xfrm>
            <a:off x="4648200" y="11430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祭司或贵族（基于血统）</a:t>
            </a:r>
          </a:p>
        </p:txBody>
      </p:sp>
      <p:sp>
        <p:nvSpPr>
          <p:cNvPr id="6150" name="Rectangle 6" descr="Recycled paper"/>
          <p:cNvSpPr>
            <a:spLocks noChangeArrowheads="1"/>
          </p:cNvSpPr>
          <p:nvPr/>
        </p:nvSpPr>
        <p:spPr bwMode="auto">
          <a:xfrm>
            <a:off x="762000" y="16764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坚持与外族、异教分离</a:t>
            </a:r>
          </a:p>
        </p:txBody>
      </p:sp>
      <p:sp>
        <p:nvSpPr>
          <p:cNvPr id="6151" name="Rectangle 7" descr="Recycled paper"/>
          <p:cNvSpPr>
            <a:spLocks noChangeArrowheads="1"/>
          </p:cNvSpPr>
          <p:nvPr/>
        </p:nvSpPr>
        <p:spPr bwMode="auto">
          <a:xfrm>
            <a:off x="4648200" y="16764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倾向希腊文化</a:t>
            </a:r>
          </a:p>
        </p:txBody>
      </p:sp>
      <p:sp>
        <p:nvSpPr>
          <p:cNvPr id="6152" name="Rectangle 8" descr="Newsprint"/>
          <p:cNvSpPr>
            <a:spLocks noChangeArrowheads="1"/>
          </p:cNvSpPr>
          <p:nvPr/>
        </p:nvSpPr>
        <p:spPr bwMode="auto">
          <a:xfrm>
            <a:off x="762000" y="22098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热心保持律法完整</a:t>
            </a:r>
          </a:p>
        </p:txBody>
      </p:sp>
      <p:sp>
        <p:nvSpPr>
          <p:cNvPr id="6153" name="Rectangle 9" descr="Newsprint"/>
          <p:cNvSpPr>
            <a:spLocks noChangeArrowheads="1"/>
          </p:cNvSpPr>
          <p:nvPr/>
        </p:nvSpPr>
        <p:spPr bwMode="auto">
          <a:xfrm>
            <a:off x="4648200" y="22098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只接受摩西五经</a:t>
            </a:r>
          </a:p>
        </p:txBody>
      </p:sp>
      <p:sp>
        <p:nvSpPr>
          <p:cNvPr id="6154" name="Rectangle 10" descr="Recycled paper"/>
          <p:cNvSpPr>
            <a:spLocks noChangeArrowheads="1"/>
          </p:cNvSpPr>
          <p:nvPr/>
        </p:nvSpPr>
        <p:spPr bwMode="auto">
          <a:xfrm>
            <a:off x="762000" y="27432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严守口传律法</a:t>
            </a:r>
          </a:p>
        </p:txBody>
      </p:sp>
      <p:sp>
        <p:nvSpPr>
          <p:cNvPr id="6155" name="Rectangle 11" descr="Recycled paper"/>
          <p:cNvSpPr>
            <a:spLocks noChangeArrowheads="1"/>
          </p:cNvSpPr>
          <p:nvPr/>
        </p:nvSpPr>
        <p:spPr bwMode="auto">
          <a:xfrm>
            <a:off x="4648200" y="27432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对真理持怀疑态度</a:t>
            </a:r>
          </a:p>
        </p:txBody>
      </p:sp>
      <p:sp>
        <p:nvSpPr>
          <p:cNvPr id="6156" name="Rectangle 12" descr="Newsprint"/>
          <p:cNvSpPr>
            <a:spLocks noChangeArrowheads="1"/>
          </p:cNvSpPr>
          <p:nvPr/>
        </p:nvSpPr>
        <p:spPr bwMode="auto">
          <a:xfrm>
            <a:off x="762000" y="32766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积极吸收外人入教</a:t>
            </a:r>
            <a:endParaRPr kumimoji="1"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57" name="Rectangle 13" descr="Newsprint"/>
          <p:cNvSpPr>
            <a:spLocks noChangeArrowheads="1"/>
          </p:cNvSpPr>
          <p:nvPr/>
        </p:nvSpPr>
        <p:spPr bwMode="auto">
          <a:xfrm>
            <a:off x="4648200" y="32766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lang="zh-CN" altLang="en-US" sz="2000">
                <a:latin typeface="SimHei" pitchFamily="49" charset="-122"/>
                <a:ea typeface="SimHei" pitchFamily="49" charset="-122"/>
              </a:rPr>
              <a:t>拒绝外人打入其小圈圈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58" name="Rectangle 14" descr="Recycled paper"/>
          <p:cNvSpPr>
            <a:spLocks noChangeArrowheads="1"/>
          </p:cNvSpPr>
          <p:nvPr/>
        </p:nvSpPr>
        <p:spPr bwMode="auto">
          <a:xfrm>
            <a:off x="762000" y="38100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人数约</a:t>
            </a:r>
            <a:r>
              <a:rPr kumimoji="1" lang="en-US" altLang="zh-CN" sz="2000">
                <a:latin typeface="SimHei" pitchFamily="49" charset="-122"/>
                <a:ea typeface="SimHei" pitchFamily="49" charset="-122"/>
              </a:rPr>
              <a:t>6000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人</a:t>
            </a:r>
            <a:r>
              <a:rPr kumimoji="1" lang="en-US" altLang="zh-CN" sz="2000">
                <a:latin typeface="SimHei" pitchFamily="49" charset="-122"/>
                <a:ea typeface="SimHei" pitchFamily="49" charset="-122"/>
              </a:rPr>
              <a:t>(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耶稣时代</a:t>
            </a:r>
            <a:r>
              <a:rPr kumimoji="1" lang="en-US" altLang="zh-CN" sz="2000">
                <a:latin typeface="SimHei" pitchFamily="49" charset="-122"/>
                <a:ea typeface="SimHei" pitchFamily="49" charset="-122"/>
              </a:rPr>
              <a:t>)</a:t>
            </a:r>
            <a:endParaRPr kumimoji="1" lang="en-US" altLang="zh-TW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59" name="Rectangle 15" descr="Recycled paper"/>
          <p:cNvSpPr>
            <a:spLocks noChangeArrowheads="1"/>
          </p:cNvSpPr>
          <p:nvPr/>
        </p:nvSpPr>
        <p:spPr bwMode="auto">
          <a:xfrm>
            <a:off x="4648200" y="38100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人数远少于法利赛人</a:t>
            </a:r>
          </a:p>
        </p:txBody>
      </p:sp>
      <p:sp>
        <p:nvSpPr>
          <p:cNvPr id="6160" name="Rectangle 16" descr="Newsprint"/>
          <p:cNvSpPr>
            <a:spLocks noChangeArrowheads="1"/>
          </p:cNvSpPr>
          <p:nvPr/>
        </p:nvSpPr>
        <p:spPr bwMode="auto">
          <a:xfrm>
            <a:off x="762000" y="43434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受老百姓敬重</a:t>
            </a:r>
            <a:endParaRPr kumimoji="1" lang="zh-CN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61" name="Rectangle 17" descr="Newsprint"/>
          <p:cNvSpPr>
            <a:spLocks noChangeArrowheads="1"/>
          </p:cNvSpPr>
          <p:nvPr/>
        </p:nvSpPr>
        <p:spPr bwMode="auto">
          <a:xfrm>
            <a:off x="4648200" y="43434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老百姓不受其影响</a:t>
            </a:r>
          </a:p>
        </p:txBody>
      </p:sp>
      <p:sp>
        <p:nvSpPr>
          <p:cNvPr id="6162" name="Rectangle 18" descr="Recycled paper"/>
          <p:cNvSpPr>
            <a:spLocks noChangeArrowheads="1"/>
          </p:cNvSpPr>
          <p:nvPr/>
        </p:nvSpPr>
        <p:spPr bwMode="auto">
          <a:xfrm>
            <a:off x="762000" y="48768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在律法上增添东西</a:t>
            </a:r>
          </a:p>
        </p:txBody>
      </p:sp>
      <p:sp>
        <p:nvSpPr>
          <p:cNvPr id="6163" name="Rectangle 19" descr="Recycled paper"/>
          <p:cNvSpPr>
            <a:spLocks noChangeArrowheads="1"/>
          </p:cNvSpPr>
          <p:nvPr/>
        </p:nvSpPr>
        <p:spPr bwMode="auto">
          <a:xfrm>
            <a:off x="4648200" y="48768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从律法上删掉东西</a:t>
            </a:r>
          </a:p>
        </p:txBody>
      </p:sp>
      <p:sp>
        <p:nvSpPr>
          <p:cNvPr id="6164" name="Rectangle 20" descr="Newsprint"/>
          <p:cNvSpPr>
            <a:spLocks noChangeArrowheads="1"/>
          </p:cNvSpPr>
          <p:nvPr/>
        </p:nvSpPr>
        <p:spPr bwMode="auto">
          <a:xfrm>
            <a:off x="762000" y="54102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 dirty="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 dirty="0">
                <a:latin typeface="SimHei" pitchFamily="49" charset="-122"/>
                <a:ea typeface="SimHei" pitchFamily="49" charset="-122"/>
              </a:rPr>
              <a:t>形式主义</a:t>
            </a:r>
            <a:r>
              <a:rPr kumimoji="1" lang="zh-CN" altLang="en-US" sz="2000" dirty="0" smtClean="0">
                <a:latin typeface="SimHei" pitchFamily="49" charset="-122"/>
                <a:ea typeface="SimHei" pitchFamily="49" charset="-122"/>
              </a:rPr>
              <a:t>者</a:t>
            </a:r>
            <a:endParaRPr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65" name="Rectangle 21" descr="Newsprint"/>
          <p:cNvSpPr>
            <a:spLocks noChangeArrowheads="1"/>
          </p:cNvSpPr>
          <p:nvPr/>
        </p:nvSpPr>
        <p:spPr bwMode="auto">
          <a:xfrm>
            <a:off x="4648200" y="5410200"/>
            <a:ext cx="3810000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 dirty="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 dirty="0">
                <a:latin typeface="SimHei" pitchFamily="49" charset="-122"/>
                <a:ea typeface="SimHei" pitchFamily="49" charset="-122"/>
              </a:rPr>
              <a:t>理性主义</a:t>
            </a:r>
            <a:r>
              <a:rPr kumimoji="1" lang="zh-CN" altLang="en-US" sz="2000" dirty="0" smtClean="0">
                <a:latin typeface="SimHei" pitchFamily="49" charset="-122"/>
                <a:ea typeface="SimHei" pitchFamily="49" charset="-122"/>
              </a:rPr>
              <a:t>者</a:t>
            </a:r>
            <a:endParaRPr kumimoji="1"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166" name="Rectangle 22" descr="Recycled paper"/>
          <p:cNvSpPr>
            <a:spLocks noChangeArrowheads="1"/>
          </p:cNvSpPr>
          <p:nvPr/>
        </p:nvSpPr>
        <p:spPr bwMode="auto">
          <a:xfrm>
            <a:off x="762000" y="59436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zh-CN" altLang="en-US" sz="2000">
                <a:latin typeface="SimHei" pitchFamily="49" charset="-122"/>
                <a:ea typeface="SimHei" pitchFamily="49" charset="-122"/>
              </a:rPr>
              <a:t>注重繁文缛节</a:t>
            </a:r>
          </a:p>
        </p:txBody>
      </p:sp>
      <p:sp>
        <p:nvSpPr>
          <p:cNvPr id="6167" name="Rectangle 23" descr="Recycled paper"/>
          <p:cNvSpPr>
            <a:spLocks noChangeArrowheads="1"/>
          </p:cNvSpPr>
          <p:nvPr/>
        </p:nvSpPr>
        <p:spPr bwMode="auto">
          <a:xfrm>
            <a:off x="4648200" y="5943600"/>
            <a:ext cx="3810000" cy="4572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Blip>
                <a:blip r:embed="rId5"/>
              </a:buBlip>
            </a:pPr>
            <a:r>
              <a:rPr kumimoji="1" lang="zh-TW" altLang="en-US" sz="2000">
                <a:latin typeface="SimHei" pitchFamily="49" charset="-122"/>
                <a:ea typeface="SimHei" pitchFamily="49" charset="-122"/>
              </a:rPr>
              <a:t> 不信超自然事物</a:t>
            </a:r>
            <a:endParaRPr kumimoji="1" lang="zh-CN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 descr="Brown marble"/>
          <p:cNvSpPr>
            <a:spLocks noChangeArrowheads="1"/>
          </p:cNvSpPr>
          <p:nvPr/>
        </p:nvSpPr>
        <p:spPr bwMode="auto">
          <a:xfrm>
            <a:off x="1371600" y="2105036"/>
            <a:ext cx="2743200" cy="68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solidFill>
                  <a:schemeClr val="bg1"/>
                </a:solidFill>
                <a:ea typeface="SimHei" pitchFamily="49" charset="-122"/>
              </a:rPr>
              <a:t>法利赛人</a:t>
            </a:r>
            <a:endParaRPr kumimoji="1" lang="en-US" altLang="zh-TW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36869" name="Rectangle 5" descr="Brown marble"/>
          <p:cNvSpPr>
            <a:spLocks noChangeArrowheads="1"/>
          </p:cNvSpPr>
          <p:nvPr/>
        </p:nvSpPr>
        <p:spPr bwMode="auto">
          <a:xfrm>
            <a:off x="1371600" y="3629036"/>
            <a:ext cx="2743200" cy="68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solidFill>
                  <a:schemeClr val="bg1"/>
                </a:solidFill>
                <a:ea typeface="SimHei" pitchFamily="49" charset="-122"/>
              </a:rPr>
              <a:t>撒都该人</a:t>
            </a:r>
            <a:endParaRPr kumimoji="1" lang="zh-CN" altLang="en-US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36870" name="Rectangle 6" descr="Green marble"/>
          <p:cNvSpPr>
            <a:spLocks noChangeArrowheads="1"/>
          </p:cNvSpPr>
          <p:nvPr/>
        </p:nvSpPr>
        <p:spPr bwMode="auto">
          <a:xfrm>
            <a:off x="4953000" y="2105036"/>
            <a:ext cx="2743200" cy="685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  <a:ea typeface="SimHei" pitchFamily="49" charset="-122"/>
              </a:rPr>
              <a:t>文士、律法师</a:t>
            </a:r>
            <a:endParaRPr kumimoji="1" lang="en-US" altLang="zh-TW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36871" name="Rectangle 7" descr="Green marble"/>
          <p:cNvSpPr>
            <a:spLocks noChangeArrowheads="1"/>
          </p:cNvSpPr>
          <p:nvPr/>
        </p:nvSpPr>
        <p:spPr bwMode="auto">
          <a:xfrm>
            <a:off x="4953000" y="3629036"/>
            <a:ext cx="2743200" cy="685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solidFill>
                  <a:schemeClr val="bg1"/>
                </a:solidFill>
                <a:ea typeface="SimHei" pitchFamily="49" charset="-122"/>
              </a:rPr>
              <a:t>祭司</a:t>
            </a:r>
            <a:endParaRPr kumimoji="1" lang="en-US" altLang="zh-TW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36872" name="Rectangle 8" descr="Oak"/>
          <p:cNvSpPr>
            <a:spLocks noChangeArrowheads="1"/>
          </p:cNvSpPr>
          <p:nvPr/>
        </p:nvSpPr>
        <p:spPr bwMode="auto">
          <a:xfrm>
            <a:off x="1371600" y="1343036"/>
            <a:ext cx="2743200" cy="609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solidFill>
                  <a:schemeClr val="bg1"/>
                </a:solidFill>
                <a:ea typeface="SimHei" pitchFamily="49" charset="-122"/>
              </a:rPr>
              <a:t>团体</a:t>
            </a:r>
            <a:endParaRPr kumimoji="1" lang="en-US" altLang="zh-TW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36873" name="Rectangle 9" descr="Oak"/>
          <p:cNvSpPr>
            <a:spLocks noChangeArrowheads="1"/>
          </p:cNvSpPr>
          <p:nvPr/>
        </p:nvSpPr>
        <p:spPr bwMode="auto">
          <a:xfrm>
            <a:off x="4953000" y="1343036"/>
            <a:ext cx="2743200" cy="609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solidFill>
                  <a:schemeClr val="bg1"/>
                </a:solidFill>
                <a:ea typeface="SimHei" pitchFamily="49" charset="-122"/>
              </a:rPr>
              <a:t>职业</a:t>
            </a:r>
          </a:p>
        </p:txBody>
      </p:sp>
      <p:sp>
        <p:nvSpPr>
          <p:cNvPr id="36886" name="Rectangle 22" descr="Newsprint"/>
          <p:cNvSpPr>
            <a:spLocks noChangeArrowheads="1"/>
          </p:cNvSpPr>
          <p:nvPr/>
        </p:nvSpPr>
        <p:spPr bwMode="auto">
          <a:xfrm>
            <a:off x="1371600" y="2790836"/>
            <a:ext cx="2743200" cy="685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ea typeface="SimHei" pitchFamily="49" charset="-122"/>
              </a:rPr>
              <a:t>遵守、捍卫律法</a:t>
            </a:r>
            <a:endParaRPr kumimoji="1" lang="en-US" altLang="zh-TW" sz="2400">
              <a:ea typeface="SimHei" pitchFamily="49" charset="-122"/>
            </a:endParaRPr>
          </a:p>
        </p:txBody>
      </p:sp>
      <p:sp>
        <p:nvSpPr>
          <p:cNvPr id="36887" name="Rectangle 23" descr="Newsprint"/>
          <p:cNvSpPr>
            <a:spLocks noChangeArrowheads="1"/>
          </p:cNvSpPr>
          <p:nvPr/>
        </p:nvSpPr>
        <p:spPr bwMode="auto">
          <a:xfrm>
            <a:off x="4953000" y="2790836"/>
            <a:ext cx="2743200" cy="685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ea typeface="SimHei" pitchFamily="49" charset="-122"/>
              </a:rPr>
              <a:t>研究、讲解律法</a:t>
            </a:r>
            <a:endParaRPr kumimoji="1" lang="en-US" altLang="zh-TW" sz="2400">
              <a:ea typeface="SimHei" pitchFamily="49" charset="-122"/>
            </a:endParaRPr>
          </a:p>
        </p:txBody>
      </p:sp>
      <p:sp>
        <p:nvSpPr>
          <p:cNvPr id="36888" name="Rectangle 24" descr="Newsprint"/>
          <p:cNvSpPr>
            <a:spLocks noChangeArrowheads="1"/>
          </p:cNvSpPr>
          <p:nvPr/>
        </p:nvSpPr>
        <p:spPr bwMode="auto">
          <a:xfrm>
            <a:off x="1371600" y="4314836"/>
            <a:ext cx="2743200" cy="685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TW" altLang="en-US" sz="2400">
                <a:ea typeface="SimHei" pitchFamily="49" charset="-122"/>
              </a:rPr>
              <a:t>非富即贵</a:t>
            </a:r>
          </a:p>
        </p:txBody>
      </p:sp>
      <p:sp>
        <p:nvSpPr>
          <p:cNvPr id="36889" name="Rectangle 25" descr="Newsprint"/>
          <p:cNvSpPr>
            <a:spLocks noChangeArrowheads="1"/>
          </p:cNvSpPr>
          <p:nvPr/>
        </p:nvSpPr>
        <p:spPr bwMode="auto">
          <a:xfrm>
            <a:off x="4953000" y="4314836"/>
            <a:ext cx="2743200" cy="685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>
                <a:ea typeface="SimHei" pitchFamily="49" charset="-122"/>
              </a:rPr>
              <a:t>掌管圣殿事务</a:t>
            </a:r>
            <a:endParaRPr kumimoji="1" lang="en-US" altLang="zh-TW" sz="2400">
              <a:ea typeface="SimHei" pitchFamily="49" charset="-122"/>
            </a:endParaRPr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4343400" y="2492386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4343400" y="4016386"/>
            <a:ext cx="457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 animBg="1"/>
      <p:bldP spid="36872" grpId="0" animBg="1"/>
      <p:bldP spid="36873" grpId="0" animBg="1"/>
      <p:bldP spid="36886" grpId="0" animBg="1"/>
      <p:bldP spid="36887" grpId="0" animBg="1"/>
      <p:bldP spid="36888" grpId="0" animBg="1"/>
      <p:bldP spid="36889" grpId="0" animBg="1"/>
      <p:bldP spid="36890" grpId="0" animBg="1"/>
      <p:bldP spid="368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81000" y="889000"/>
          <a:ext cx="8382000" cy="5584825"/>
        </p:xfrm>
        <a:graphic>
          <a:graphicData uri="http://schemas.openxmlformats.org/presentationml/2006/ole">
            <p:oleObj spid="_x0000_s1026" name="Chart" r:id="rId3" imgW="6095979" imgH="4061481" progId="MSGraph.Chart.8">
              <p:embed followColorScheme="full"/>
            </p:oleObj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0900" y="2209800"/>
            <a:ext cx="22415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400">
                <a:ea typeface="SimHei" pitchFamily="49" charset="-122"/>
              </a:rPr>
              <a:t>祭司长</a:t>
            </a:r>
          </a:p>
          <a:p>
            <a:pPr>
              <a:lnSpc>
                <a:spcPct val="120000"/>
              </a:lnSpc>
            </a:pP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(Chief Priests, 24</a:t>
            </a:r>
            <a:r>
              <a:rPr kumimoji="1" lang="zh-TW" altLang="en-US">
                <a:solidFill>
                  <a:schemeClr val="bg2"/>
                </a:solidFill>
                <a:ea typeface="SimHei" pitchFamily="49" charset="-122"/>
              </a:rPr>
              <a:t>人</a:t>
            </a: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47788" y="2209800"/>
            <a:ext cx="17081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TW" altLang="es-ES" sz="2400">
                <a:ea typeface="SimHei" pitchFamily="49" charset="-122"/>
              </a:rPr>
              <a:t>文士</a:t>
            </a:r>
          </a:p>
          <a:p>
            <a:pPr algn="r">
              <a:lnSpc>
                <a:spcPct val="120000"/>
              </a:lnSpc>
            </a:pPr>
            <a:r>
              <a:rPr kumimoji="1" lang="es-ES" altLang="zh-TW">
                <a:solidFill>
                  <a:schemeClr val="bg2"/>
                </a:solidFill>
                <a:ea typeface="SimHei" pitchFamily="49" charset="-122"/>
              </a:rPr>
              <a:t>(Scribes, 22</a:t>
            </a:r>
            <a:r>
              <a:rPr kumimoji="1" lang="zh-TW" altLang="es-ES">
                <a:solidFill>
                  <a:schemeClr val="bg2"/>
                </a:solidFill>
                <a:ea typeface="SimHei" pitchFamily="49" charset="-122"/>
              </a:rPr>
              <a:t>人</a:t>
            </a:r>
            <a:r>
              <a:rPr kumimoji="1" lang="es-ES" altLang="zh-TW">
                <a:solidFill>
                  <a:schemeClr val="bg2"/>
                </a:solidFill>
                <a:ea typeface="SimHei" pitchFamily="49" charset="-122"/>
              </a:rPr>
              <a:t>)</a:t>
            </a:r>
            <a:endParaRPr kumimoji="1" lang="en-US" altLang="zh-TW" sz="1400">
              <a:solidFill>
                <a:schemeClr val="bg2"/>
              </a:solidFill>
              <a:ea typeface="SimHei" pitchFamily="49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773488" y="5243513"/>
            <a:ext cx="15938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2400">
                <a:ea typeface="SimHei" pitchFamily="49" charset="-122"/>
              </a:rPr>
              <a:t>长老</a:t>
            </a:r>
          </a:p>
          <a:p>
            <a:pPr algn="ctr">
              <a:lnSpc>
                <a:spcPct val="120000"/>
              </a:lnSpc>
            </a:pP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(Elders, 24</a:t>
            </a:r>
            <a:r>
              <a:rPr kumimoji="1" lang="zh-TW" altLang="en-US">
                <a:solidFill>
                  <a:schemeClr val="bg2"/>
                </a:solidFill>
                <a:ea typeface="SimHei" pitchFamily="49" charset="-122"/>
              </a:rPr>
              <a:t>人</a:t>
            </a: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)</a:t>
            </a:r>
            <a:endParaRPr kumimoji="1" lang="en-US" altLang="zh-TW" sz="1400">
              <a:solidFill>
                <a:schemeClr val="bg2"/>
              </a:solidFill>
              <a:ea typeface="SimHei" pitchFamily="49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602038" y="1128713"/>
            <a:ext cx="19367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2400">
                <a:ea typeface="SimHei" pitchFamily="49" charset="-122"/>
              </a:rPr>
              <a:t>大祭司</a:t>
            </a:r>
          </a:p>
          <a:p>
            <a:pPr algn="ctr">
              <a:lnSpc>
                <a:spcPct val="120000"/>
              </a:lnSpc>
            </a:pP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(High Priest, 1</a:t>
            </a:r>
            <a:r>
              <a:rPr kumimoji="1" lang="zh-TW" altLang="en-US">
                <a:solidFill>
                  <a:schemeClr val="bg2"/>
                </a:solidFill>
                <a:ea typeface="SimHei" pitchFamily="49" charset="-122"/>
              </a:rPr>
              <a:t>人</a:t>
            </a:r>
            <a:r>
              <a:rPr kumimoji="1" lang="en-US" altLang="zh-TW">
                <a:solidFill>
                  <a:schemeClr val="bg2"/>
                </a:solidFill>
                <a:ea typeface="SimHei" pitchFamily="49" charset="-122"/>
              </a:rPr>
              <a:t>)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6629400" y="3398838"/>
            <a:ext cx="1371600" cy="533400"/>
          </a:xfrm>
          <a:prstGeom prst="wedgeRectCallout">
            <a:avLst>
              <a:gd name="adj1" fmla="val -36574"/>
              <a:gd name="adj2" fmla="val -1053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TW" altLang="en-US" sz="2000">
                <a:ea typeface="SimHei" pitchFamily="49" charset="-122"/>
              </a:rPr>
              <a:t>撒都该人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1295400" y="3398838"/>
            <a:ext cx="1371600" cy="530225"/>
          </a:xfrm>
          <a:prstGeom prst="wedgeRectCallout">
            <a:avLst>
              <a:gd name="adj1" fmla="val 35995"/>
              <a:gd name="adj2" fmla="val -10957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TW" altLang="en-US" sz="2000">
                <a:ea typeface="SimHei" pitchFamily="49" charset="-122"/>
              </a:rPr>
              <a:t>法利赛人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5334000" y="6134100"/>
            <a:ext cx="1371600" cy="530225"/>
          </a:xfrm>
          <a:prstGeom prst="wedgeRectCallout">
            <a:avLst>
              <a:gd name="adj1" fmla="val -48722"/>
              <a:gd name="adj2" fmla="val -9554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TW" altLang="en-US" sz="2000">
                <a:ea typeface="SimHei" pitchFamily="49" charset="-122"/>
              </a:rPr>
              <a:t>平民代表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877888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346325" y="228600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  <a:ea typeface="SimHei" pitchFamily="49" charset="-122"/>
              </a:rPr>
              <a:t>耶稣时代犹太人的最高权力机构</a:t>
            </a:r>
            <a:endParaRPr kumimoji="1" lang="zh-TW" altLang="en-US" sz="2400">
              <a:solidFill>
                <a:schemeClr val="bg1"/>
              </a:solidFill>
              <a:ea typeface="SimHei" pitchFamily="49" charset="-122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814763" y="3227388"/>
            <a:ext cx="15113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3600">
                <a:ea typeface="SimHei" pitchFamily="49" charset="-122"/>
              </a:rPr>
              <a:t>公会</a:t>
            </a:r>
          </a:p>
          <a:p>
            <a:pPr algn="ctr">
              <a:lnSpc>
                <a:spcPct val="120000"/>
              </a:lnSpc>
            </a:pPr>
            <a:r>
              <a:rPr kumimoji="1" lang="en-US" altLang="zh-TW" sz="2000">
                <a:solidFill>
                  <a:schemeClr val="bg2"/>
                </a:solidFill>
                <a:ea typeface="SimHei" pitchFamily="49" charset="-122"/>
              </a:rPr>
              <a:t>(Sanhedrin)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844925" y="29718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">
                <a:solidFill>
                  <a:srgbClr val="336699"/>
                </a:solidFill>
                <a:ea typeface="SimHei" pitchFamily="49" charset="-122"/>
              </a:rPr>
              <a:t>耶路撒冷的</a:t>
            </a:r>
          </a:p>
        </p:txBody>
      </p:sp>
      <p:pic>
        <p:nvPicPr>
          <p:cNvPr id="27662" name="Picture 14" descr="Chief_Pries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5425" y="4054475"/>
            <a:ext cx="1462088" cy="1595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663" name="Picture 15" descr="pharisees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775" y="4054475"/>
            <a:ext cx="146208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 animBg="1"/>
      <p:bldP spid="27656" grpId="0" animBg="1"/>
      <p:bldP spid="276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agrippa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500688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7" name="Freeform 7"/>
          <p:cNvSpPr>
            <a:spLocks/>
          </p:cNvSpPr>
          <p:nvPr/>
        </p:nvSpPr>
        <p:spPr bwMode="auto">
          <a:xfrm>
            <a:off x="3463925" y="541338"/>
            <a:ext cx="741363" cy="715962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128" y="128"/>
              </a:cxn>
              <a:cxn ang="0">
                <a:pos x="0" y="261"/>
              </a:cxn>
              <a:cxn ang="0">
                <a:pos x="61" y="308"/>
              </a:cxn>
              <a:cxn ang="0">
                <a:pos x="92" y="427"/>
              </a:cxn>
              <a:cxn ang="0">
                <a:pos x="115" y="451"/>
              </a:cxn>
              <a:cxn ang="0">
                <a:pos x="176" y="429"/>
              </a:cxn>
              <a:cxn ang="0">
                <a:pos x="202" y="395"/>
              </a:cxn>
              <a:cxn ang="0">
                <a:pos x="245" y="287"/>
              </a:cxn>
              <a:cxn ang="0">
                <a:pos x="269" y="266"/>
              </a:cxn>
              <a:cxn ang="0">
                <a:pos x="391" y="218"/>
              </a:cxn>
              <a:cxn ang="0">
                <a:pos x="437" y="145"/>
              </a:cxn>
              <a:cxn ang="0">
                <a:pos x="467" y="67"/>
              </a:cxn>
              <a:cxn ang="0">
                <a:pos x="434" y="30"/>
              </a:cxn>
              <a:cxn ang="0">
                <a:pos x="403" y="12"/>
              </a:cxn>
              <a:cxn ang="0">
                <a:pos x="367" y="11"/>
              </a:cxn>
              <a:cxn ang="0">
                <a:pos x="316" y="35"/>
              </a:cxn>
              <a:cxn ang="0">
                <a:pos x="274" y="32"/>
              </a:cxn>
              <a:cxn ang="0">
                <a:pos x="233" y="0"/>
              </a:cxn>
            </a:cxnLst>
            <a:rect l="0" t="0" r="r" b="b"/>
            <a:pathLst>
              <a:path w="467" h="451">
                <a:moveTo>
                  <a:pt x="233" y="0"/>
                </a:moveTo>
                <a:lnTo>
                  <a:pt x="128" y="128"/>
                </a:lnTo>
                <a:lnTo>
                  <a:pt x="0" y="261"/>
                </a:lnTo>
                <a:lnTo>
                  <a:pt x="61" y="308"/>
                </a:lnTo>
                <a:lnTo>
                  <a:pt x="92" y="427"/>
                </a:lnTo>
                <a:lnTo>
                  <a:pt x="115" y="451"/>
                </a:lnTo>
                <a:lnTo>
                  <a:pt x="176" y="429"/>
                </a:lnTo>
                <a:lnTo>
                  <a:pt x="202" y="395"/>
                </a:lnTo>
                <a:lnTo>
                  <a:pt x="245" y="287"/>
                </a:lnTo>
                <a:lnTo>
                  <a:pt x="269" y="266"/>
                </a:lnTo>
                <a:lnTo>
                  <a:pt x="391" y="218"/>
                </a:lnTo>
                <a:lnTo>
                  <a:pt x="437" y="145"/>
                </a:lnTo>
                <a:lnTo>
                  <a:pt x="467" y="67"/>
                </a:lnTo>
                <a:lnTo>
                  <a:pt x="434" y="30"/>
                </a:lnTo>
                <a:lnTo>
                  <a:pt x="403" y="12"/>
                </a:lnTo>
                <a:lnTo>
                  <a:pt x="367" y="11"/>
                </a:lnTo>
                <a:lnTo>
                  <a:pt x="316" y="35"/>
                </a:lnTo>
                <a:lnTo>
                  <a:pt x="274" y="32"/>
                </a:lnTo>
                <a:lnTo>
                  <a:pt x="233" y="0"/>
                </a:lnTo>
                <a:close/>
              </a:path>
            </a:pathLst>
          </a:custGeom>
          <a:solidFill>
            <a:srgbClr val="FF6699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2670175" y="1504950"/>
            <a:ext cx="2525713" cy="1711325"/>
          </a:xfrm>
          <a:custGeom>
            <a:avLst/>
            <a:gdLst/>
            <a:ahLst/>
            <a:cxnLst>
              <a:cxn ang="0">
                <a:pos x="19" y="360"/>
              </a:cxn>
              <a:cxn ang="0">
                <a:pos x="31" y="286"/>
              </a:cxn>
              <a:cxn ang="0">
                <a:pos x="14" y="190"/>
              </a:cxn>
              <a:cxn ang="0">
                <a:pos x="0" y="149"/>
              </a:cxn>
              <a:cxn ang="0">
                <a:pos x="43" y="89"/>
              </a:cxn>
              <a:cxn ang="0">
                <a:pos x="129" y="12"/>
              </a:cxn>
              <a:cxn ang="0">
                <a:pos x="196" y="0"/>
              </a:cxn>
              <a:cxn ang="0">
                <a:pos x="345" y="14"/>
              </a:cxn>
              <a:cxn ang="0">
                <a:pos x="420" y="60"/>
              </a:cxn>
              <a:cxn ang="0">
                <a:pos x="453" y="132"/>
              </a:cxn>
              <a:cxn ang="0">
                <a:pos x="410" y="370"/>
              </a:cxn>
              <a:cxn ang="0">
                <a:pos x="434" y="403"/>
              </a:cxn>
              <a:cxn ang="0">
                <a:pos x="616" y="398"/>
              </a:cxn>
              <a:cxn ang="0">
                <a:pos x="729" y="358"/>
              </a:cxn>
              <a:cxn ang="0">
                <a:pos x="806" y="346"/>
              </a:cxn>
              <a:cxn ang="0">
                <a:pos x="940" y="350"/>
              </a:cxn>
              <a:cxn ang="0">
                <a:pos x="1034" y="336"/>
              </a:cxn>
              <a:cxn ang="0">
                <a:pos x="1137" y="281"/>
              </a:cxn>
              <a:cxn ang="0">
                <a:pos x="1192" y="247"/>
              </a:cxn>
              <a:cxn ang="0">
                <a:pos x="1238" y="228"/>
              </a:cxn>
              <a:cxn ang="0">
                <a:pos x="1291" y="235"/>
              </a:cxn>
              <a:cxn ang="0">
                <a:pos x="1399" y="386"/>
              </a:cxn>
              <a:cxn ang="0">
                <a:pos x="1500" y="499"/>
              </a:cxn>
              <a:cxn ang="0">
                <a:pos x="1550" y="554"/>
              </a:cxn>
              <a:cxn ang="0">
                <a:pos x="1591" y="938"/>
              </a:cxn>
              <a:cxn ang="0">
                <a:pos x="1586" y="1006"/>
              </a:cxn>
              <a:cxn ang="0">
                <a:pos x="1574" y="1037"/>
              </a:cxn>
              <a:cxn ang="0">
                <a:pos x="1507" y="1075"/>
              </a:cxn>
              <a:cxn ang="0">
                <a:pos x="1454" y="1078"/>
              </a:cxn>
              <a:cxn ang="0">
                <a:pos x="1228" y="1003"/>
              </a:cxn>
              <a:cxn ang="0">
                <a:pos x="1063" y="943"/>
              </a:cxn>
              <a:cxn ang="0">
                <a:pos x="984" y="936"/>
              </a:cxn>
              <a:cxn ang="0">
                <a:pos x="816" y="958"/>
              </a:cxn>
              <a:cxn ang="0">
                <a:pos x="705" y="931"/>
              </a:cxn>
              <a:cxn ang="0">
                <a:pos x="645" y="886"/>
              </a:cxn>
              <a:cxn ang="0">
                <a:pos x="566" y="809"/>
              </a:cxn>
              <a:cxn ang="0">
                <a:pos x="530" y="809"/>
              </a:cxn>
              <a:cxn ang="0">
                <a:pos x="408" y="852"/>
              </a:cxn>
              <a:cxn ang="0">
                <a:pos x="362" y="871"/>
              </a:cxn>
              <a:cxn ang="0">
                <a:pos x="331" y="869"/>
              </a:cxn>
              <a:cxn ang="0">
                <a:pos x="319" y="838"/>
              </a:cxn>
              <a:cxn ang="0">
                <a:pos x="336" y="761"/>
              </a:cxn>
              <a:cxn ang="0">
                <a:pos x="348" y="706"/>
              </a:cxn>
              <a:cxn ang="0">
                <a:pos x="328" y="677"/>
              </a:cxn>
              <a:cxn ang="0">
                <a:pos x="254" y="682"/>
              </a:cxn>
              <a:cxn ang="0">
                <a:pos x="192" y="710"/>
              </a:cxn>
              <a:cxn ang="0">
                <a:pos x="117" y="713"/>
              </a:cxn>
              <a:cxn ang="0">
                <a:pos x="110" y="677"/>
              </a:cxn>
              <a:cxn ang="0">
                <a:pos x="93" y="650"/>
              </a:cxn>
              <a:cxn ang="0">
                <a:pos x="98" y="562"/>
              </a:cxn>
              <a:cxn ang="0">
                <a:pos x="105" y="478"/>
              </a:cxn>
              <a:cxn ang="0">
                <a:pos x="93" y="420"/>
              </a:cxn>
              <a:cxn ang="0">
                <a:pos x="76" y="391"/>
              </a:cxn>
              <a:cxn ang="0">
                <a:pos x="38" y="389"/>
              </a:cxn>
              <a:cxn ang="0">
                <a:pos x="19" y="360"/>
              </a:cxn>
            </a:cxnLst>
            <a:rect l="0" t="0" r="r" b="b"/>
            <a:pathLst>
              <a:path w="1591" h="1078">
                <a:moveTo>
                  <a:pt x="19" y="360"/>
                </a:moveTo>
                <a:lnTo>
                  <a:pt x="31" y="286"/>
                </a:lnTo>
                <a:lnTo>
                  <a:pt x="14" y="190"/>
                </a:lnTo>
                <a:lnTo>
                  <a:pt x="0" y="149"/>
                </a:lnTo>
                <a:lnTo>
                  <a:pt x="43" y="89"/>
                </a:lnTo>
                <a:lnTo>
                  <a:pt x="129" y="12"/>
                </a:lnTo>
                <a:lnTo>
                  <a:pt x="196" y="0"/>
                </a:lnTo>
                <a:lnTo>
                  <a:pt x="345" y="14"/>
                </a:lnTo>
                <a:lnTo>
                  <a:pt x="420" y="60"/>
                </a:lnTo>
                <a:lnTo>
                  <a:pt x="453" y="132"/>
                </a:lnTo>
                <a:lnTo>
                  <a:pt x="410" y="370"/>
                </a:lnTo>
                <a:lnTo>
                  <a:pt x="434" y="403"/>
                </a:lnTo>
                <a:lnTo>
                  <a:pt x="616" y="398"/>
                </a:lnTo>
                <a:lnTo>
                  <a:pt x="729" y="358"/>
                </a:lnTo>
                <a:lnTo>
                  <a:pt x="806" y="346"/>
                </a:lnTo>
                <a:lnTo>
                  <a:pt x="940" y="350"/>
                </a:lnTo>
                <a:lnTo>
                  <a:pt x="1034" y="336"/>
                </a:lnTo>
                <a:lnTo>
                  <a:pt x="1137" y="281"/>
                </a:lnTo>
                <a:lnTo>
                  <a:pt x="1192" y="247"/>
                </a:lnTo>
                <a:lnTo>
                  <a:pt x="1238" y="228"/>
                </a:lnTo>
                <a:lnTo>
                  <a:pt x="1291" y="235"/>
                </a:lnTo>
                <a:lnTo>
                  <a:pt x="1399" y="386"/>
                </a:lnTo>
                <a:lnTo>
                  <a:pt x="1500" y="499"/>
                </a:lnTo>
                <a:lnTo>
                  <a:pt x="1550" y="554"/>
                </a:lnTo>
                <a:lnTo>
                  <a:pt x="1591" y="938"/>
                </a:lnTo>
                <a:lnTo>
                  <a:pt x="1586" y="1006"/>
                </a:lnTo>
                <a:lnTo>
                  <a:pt x="1574" y="1037"/>
                </a:lnTo>
                <a:lnTo>
                  <a:pt x="1507" y="1075"/>
                </a:lnTo>
                <a:lnTo>
                  <a:pt x="1454" y="1078"/>
                </a:lnTo>
                <a:lnTo>
                  <a:pt x="1228" y="1003"/>
                </a:lnTo>
                <a:lnTo>
                  <a:pt x="1063" y="943"/>
                </a:lnTo>
                <a:lnTo>
                  <a:pt x="984" y="936"/>
                </a:lnTo>
                <a:lnTo>
                  <a:pt x="816" y="958"/>
                </a:lnTo>
                <a:lnTo>
                  <a:pt x="705" y="931"/>
                </a:lnTo>
                <a:lnTo>
                  <a:pt x="645" y="886"/>
                </a:lnTo>
                <a:lnTo>
                  <a:pt x="566" y="809"/>
                </a:lnTo>
                <a:lnTo>
                  <a:pt x="530" y="809"/>
                </a:lnTo>
                <a:lnTo>
                  <a:pt x="408" y="852"/>
                </a:lnTo>
                <a:lnTo>
                  <a:pt x="362" y="871"/>
                </a:lnTo>
                <a:lnTo>
                  <a:pt x="331" y="869"/>
                </a:lnTo>
                <a:lnTo>
                  <a:pt x="319" y="838"/>
                </a:lnTo>
                <a:lnTo>
                  <a:pt x="336" y="761"/>
                </a:lnTo>
                <a:lnTo>
                  <a:pt x="348" y="706"/>
                </a:lnTo>
                <a:lnTo>
                  <a:pt x="328" y="677"/>
                </a:lnTo>
                <a:lnTo>
                  <a:pt x="254" y="682"/>
                </a:lnTo>
                <a:lnTo>
                  <a:pt x="192" y="710"/>
                </a:lnTo>
                <a:lnTo>
                  <a:pt x="117" y="713"/>
                </a:lnTo>
                <a:lnTo>
                  <a:pt x="110" y="677"/>
                </a:lnTo>
                <a:lnTo>
                  <a:pt x="93" y="650"/>
                </a:lnTo>
                <a:lnTo>
                  <a:pt x="98" y="562"/>
                </a:lnTo>
                <a:lnTo>
                  <a:pt x="105" y="478"/>
                </a:lnTo>
                <a:lnTo>
                  <a:pt x="93" y="420"/>
                </a:lnTo>
                <a:lnTo>
                  <a:pt x="76" y="391"/>
                </a:lnTo>
                <a:lnTo>
                  <a:pt x="38" y="389"/>
                </a:lnTo>
                <a:lnTo>
                  <a:pt x="19" y="360"/>
                </a:lnTo>
                <a:close/>
              </a:path>
            </a:pathLst>
          </a:custGeom>
          <a:solidFill>
            <a:srgbClr val="CC99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1804988" y="2014538"/>
            <a:ext cx="1028700" cy="1249362"/>
          </a:xfrm>
          <a:custGeom>
            <a:avLst/>
            <a:gdLst/>
            <a:ahLst/>
            <a:cxnLst>
              <a:cxn ang="0">
                <a:pos x="565" y="37"/>
              </a:cxn>
              <a:cxn ang="0">
                <a:pos x="550" y="40"/>
              </a:cxn>
              <a:cxn ang="0">
                <a:pos x="533" y="59"/>
              </a:cxn>
              <a:cxn ang="0">
                <a:pos x="504" y="51"/>
              </a:cxn>
              <a:cxn ang="0">
                <a:pos x="493" y="24"/>
              </a:cxn>
              <a:cxn ang="0">
                <a:pos x="459" y="3"/>
              </a:cxn>
              <a:cxn ang="0">
                <a:pos x="414" y="0"/>
              </a:cxn>
              <a:cxn ang="0">
                <a:pos x="365" y="35"/>
              </a:cxn>
              <a:cxn ang="0">
                <a:pos x="318" y="131"/>
              </a:cxn>
              <a:cxn ang="0">
                <a:pos x="280" y="195"/>
              </a:cxn>
              <a:cxn ang="0">
                <a:pos x="227" y="246"/>
              </a:cxn>
              <a:cxn ang="0">
                <a:pos x="161" y="277"/>
              </a:cxn>
              <a:cxn ang="0">
                <a:pos x="144" y="304"/>
              </a:cxn>
              <a:cxn ang="0">
                <a:pos x="107" y="411"/>
              </a:cxn>
              <a:cxn ang="0">
                <a:pos x="78" y="433"/>
              </a:cxn>
              <a:cxn ang="0">
                <a:pos x="51" y="453"/>
              </a:cxn>
              <a:cxn ang="0">
                <a:pos x="32" y="483"/>
              </a:cxn>
              <a:cxn ang="0">
                <a:pos x="33" y="544"/>
              </a:cxn>
              <a:cxn ang="0">
                <a:pos x="27" y="585"/>
              </a:cxn>
              <a:cxn ang="0">
                <a:pos x="0" y="611"/>
              </a:cxn>
              <a:cxn ang="0">
                <a:pos x="102" y="638"/>
              </a:cxn>
              <a:cxn ang="0">
                <a:pos x="153" y="677"/>
              </a:cxn>
              <a:cxn ang="0">
                <a:pos x="174" y="713"/>
              </a:cxn>
              <a:cxn ang="0">
                <a:pos x="217" y="715"/>
              </a:cxn>
              <a:cxn ang="0">
                <a:pos x="326" y="769"/>
              </a:cxn>
              <a:cxn ang="0">
                <a:pos x="355" y="753"/>
              </a:cxn>
              <a:cxn ang="0">
                <a:pos x="390" y="750"/>
              </a:cxn>
              <a:cxn ang="0">
                <a:pos x="477" y="787"/>
              </a:cxn>
              <a:cxn ang="0">
                <a:pos x="515" y="782"/>
              </a:cxn>
              <a:cxn ang="0">
                <a:pos x="550" y="733"/>
              </a:cxn>
              <a:cxn ang="0">
                <a:pos x="576" y="661"/>
              </a:cxn>
              <a:cxn ang="0">
                <a:pos x="589" y="598"/>
              </a:cxn>
              <a:cxn ang="0">
                <a:pos x="563" y="553"/>
              </a:cxn>
              <a:cxn ang="0">
                <a:pos x="558" y="493"/>
              </a:cxn>
              <a:cxn ang="0">
                <a:pos x="537" y="451"/>
              </a:cxn>
              <a:cxn ang="0">
                <a:pos x="526" y="421"/>
              </a:cxn>
              <a:cxn ang="0">
                <a:pos x="563" y="352"/>
              </a:cxn>
              <a:cxn ang="0">
                <a:pos x="638" y="323"/>
              </a:cxn>
              <a:cxn ang="0">
                <a:pos x="646" y="209"/>
              </a:cxn>
              <a:cxn ang="0">
                <a:pos x="648" y="157"/>
              </a:cxn>
              <a:cxn ang="0">
                <a:pos x="637" y="101"/>
              </a:cxn>
              <a:cxn ang="0">
                <a:pos x="621" y="70"/>
              </a:cxn>
              <a:cxn ang="0">
                <a:pos x="581" y="70"/>
              </a:cxn>
              <a:cxn ang="0">
                <a:pos x="565" y="37"/>
              </a:cxn>
            </a:cxnLst>
            <a:rect l="0" t="0" r="r" b="b"/>
            <a:pathLst>
              <a:path w="648" h="787">
                <a:moveTo>
                  <a:pt x="565" y="37"/>
                </a:moveTo>
                <a:lnTo>
                  <a:pt x="550" y="40"/>
                </a:lnTo>
                <a:lnTo>
                  <a:pt x="533" y="59"/>
                </a:lnTo>
                <a:lnTo>
                  <a:pt x="504" y="51"/>
                </a:lnTo>
                <a:lnTo>
                  <a:pt x="493" y="24"/>
                </a:lnTo>
                <a:lnTo>
                  <a:pt x="459" y="3"/>
                </a:lnTo>
                <a:lnTo>
                  <a:pt x="414" y="0"/>
                </a:lnTo>
                <a:lnTo>
                  <a:pt x="365" y="35"/>
                </a:lnTo>
                <a:lnTo>
                  <a:pt x="318" y="131"/>
                </a:lnTo>
                <a:lnTo>
                  <a:pt x="280" y="195"/>
                </a:lnTo>
                <a:lnTo>
                  <a:pt x="227" y="246"/>
                </a:lnTo>
                <a:lnTo>
                  <a:pt x="161" y="277"/>
                </a:lnTo>
                <a:lnTo>
                  <a:pt x="144" y="304"/>
                </a:lnTo>
                <a:lnTo>
                  <a:pt x="107" y="411"/>
                </a:lnTo>
                <a:lnTo>
                  <a:pt x="78" y="433"/>
                </a:lnTo>
                <a:lnTo>
                  <a:pt x="51" y="453"/>
                </a:lnTo>
                <a:lnTo>
                  <a:pt x="32" y="483"/>
                </a:lnTo>
                <a:lnTo>
                  <a:pt x="33" y="544"/>
                </a:lnTo>
                <a:lnTo>
                  <a:pt x="27" y="585"/>
                </a:lnTo>
                <a:lnTo>
                  <a:pt x="0" y="611"/>
                </a:lnTo>
                <a:lnTo>
                  <a:pt x="102" y="638"/>
                </a:lnTo>
                <a:lnTo>
                  <a:pt x="153" y="677"/>
                </a:lnTo>
                <a:lnTo>
                  <a:pt x="174" y="713"/>
                </a:lnTo>
                <a:lnTo>
                  <a:pt x="217" y="715"/>
                </a:lnTo>
                <a:lnTo>
                  <a:pt x="326" y="769"/>
                </a:lnTo>
                <a:lnTo>
                  <a:pt x="355" y="753"/>
                </a:lnTo>
                <a:lnTo>
                  <a:pt x="390" y="750"/>
                </a:lnTo>
                <a:lnTo>
                  <a:pt x="477" y="787"/>
                </a:lnTo>
                <a:lnTo>
                  <a:pt x="515" y="782"/>
                </a:lnTo>
                <a:lnTo>
                  <a:pt x="550" y="733"/>
                </a:lnTo>
                <a:lnTo>
                  <a:pt x="576" y="661"/>
                </a:lnTo>
                <a:lnTo>
                  <a:pt x="589" y="598"/>
                </a:lnTo>
                <a:lnTo>
                  <a:pt x="563" y="553"/>
                </a:lnTo>
                <a:lnTo>
                  <a:pt x="558" y="493"/>
                </a:lnTo>
                <a:lnTo>
                  <a:pt x="537" y="451"/>
                </a:lnTo>
                <a:lnTo>
                  <a:pt x="526" y="421"/>
                </a:lnTo>
                <a:lnTo>
                  <a:pt x="563" y="352"/>
                </a:lnTo>
                <a:lnTo>
                  <a:pt x="638" y="323"/>
                </a:lnTo>
                <a:lnTo>
                  <a:pt x="646" y="209"/>
                </a:lnTo>
                <a:lnTo>
                  <a:pt x="648" y="157"/>
                </a:lnTo>
                <a:lnTo>
                  <a:pt x="637" y="101"/>
                </a:lnTo>
                <a:lnTo>
                  <a:pt x="621" y="70"/>
                </a:lnTo>
                <a:lnTo>
                  <a:pt x="581" y="70"/>
                </a:lnTo>
                <a:lnTo>
                  <a:pt x="565" y="37"/>
                </a:lnTo>
                <a:close/>
              </a:path>
            </a:pathLst>
          </a:custGeom>
          <a:solidFill>
            <a:srgbClr val="FF66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2619375" y="3630613"/>
            <a:ext cx="603250" cy="2209800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44" y="137"/>
              </a:cxn>
              <a:cxn ang="0">
                <a:pos x="63" y="243"/>
              </a:cxn>
              <a:cxn ang="0">
                <a:pos x="32" y="461"/>
              </a:cxn>
              <a:cxn ang="0">
                <a:pos x="0" y="567"/>
              </a:cxn>
              <a:cxn ang="0">
                <a:pos x="24" y="648"/>
              </a:cxn>
              <a:cxn ang="0">
                <a:pos x="24" y="691"/>
              </a:cxn>
              <a:cxn ang="0">
                <a:pos x="5" y="742"/>
              </a:cxn>
              <a:cxn ang="0">
                <a:pos x="29" y="819"/>
              </a:cxn>
              <a:cxn ang="0">
                <a:pos x="24" y="903"/>
              </a:cxn>
              <a:cxn ang="0">
                <a:pos x="29" y="931"/>
              </a:cxn>
              <a:cxn ang="0">
                <a:pos x="92" y="958"/>
              </a:cxn>
              <a:cxn ang="0">
                <a:pos x="94" y="1018"/>
              </a:cxn>
              <a:cxn ang="0">
                <a:pos x="68" y="1095"/>
              </a:cxn>
              <a:cxn ang="0">
                <a:pos x="60" y="1179"/>
              </a:cxn>
              <a:cxn ang="0">
                <a:pos x="51" y="1272"/>
              </a:cxn>
              <a:cxn ang="0">
                <a:pos x="70" y="1392"/>
              </a:cxn>
              <a:cxn ang="0">
                <a:pos x="135" y="1385"/>
              </a:cxn>
              <a:cxn ang="0">
                <a:pos x="212" y="1359"/>
              </a:cxn>
              <a:cxn ang="0">
                <a:pos x="200" y="1260"/>
              </a:cxn>
              <a:cxn ang="0">
                <a:pos x="226" y="1159"/>
              </a:cxn>
              <a:cxn ang="0">
                <a:pos x="236" y="1087"/>
              </a:cxn>
              <a:cxn ang="0">
                <a:pos x="231" y="931"/>
              </a:cxn>
              <a:cxn ang="0">
                <a:pos x="243" y="867"/>
              </a:cxn>
              <a:cxn ang="0">
                <a:pos x="320" y="763"/>
              </a:cxn>
              <a:cxn ang="0">
                <a:pos x="380" y="725"/>
              </a:cxn>
              <a:cxn ang="0">
                <a:pos x="380" y="687"/>
              </a:cxn>
              <a:cxn ang="0">
                <a:pos x="322" y="468"/>
              </a:cxn>
              <a:cxn ang="0">
                <a:pos x="308" y="365"/>
              </a:cxn>
              <a:cxn ang="0">
                <a:pos x="276" y="331"/>
              </a:cxn>
              <a:cxn ang="0">
                <a:pos x="226" y="274"/>
              </a:cxn>
              <a:cxn ang="0">
                <a:pos x="197" y="214"/>
              </a:cxn>
              <a:cxn ang="0">
                <a:pos x="204" y="168"/>
              </a:cxn>
              <a:cxn ang="0">
                <a:pos x="233" y="36"/>
              </a:cxn>
              <a:cxn ang="0">
                <a:pos x="188" y="19"/>
              </a:cxn>
              <a:cxn ang="0">
                <a:pos x="106" y="24"/>
              </a:cxn>
              <a:cxn ang="0">
                <a:pos x="44" y="0"/>
              </a:cxn>
            </a:cxnLst>
            <a:rect l="0" t="0" r="r" b="b"/>
            <a:pathLst>
              <a:path w="380" h="1392">
                <a:moveTo>
                  <a:pt x="44" y="0"/>
                </a:moveTo>
                <a:lnTo>
                  <a:pt x="44" y="137"/>
                </a:lnTo>
                <a:lnTo>
                  <a:pt x="63" y="243"/>
                </a:lnTo>
                <a:lnTo>
                  <a:pt x="32" y="461"/>
                </a:lnTo>
                <a:lnTo>
                  <a:pt x="0" y="567"/>
                </a:lnTo>
                <a:lnTo>
                  <a:pt x="24" y="648"/>
                </a:lnTo>
                <a:lnTo>
                  <a:pt x="24" y="691"/>
                </a:lnTo>
                <a:lnTo>
                  <a:pt x="5" y="742"/>
                </a:lnTo>
                <a:lnTo>
                  <a:pt x="29" y="819"/>
                </a:lnTo>
                <a:lnTo>
                  <a:pt x="24" y="903"/>
                </a:lnTo>
                <a:lnTo>
                  <a:pt x="29" y="931"/>
                </a:lnTo>
                <a:lnTo>
                  <a:pt x="92" y="958"/>
                </a:lnTo>
                <a:lnTo>
                  <a:pt x="94" y="1018"/>
                </a:lnTo>
                <a:lnTo>
                  <a:pt x="68" y="1095"/>
                </a:lnTo>
                <a:lnTo>
                  <a:pt x="60" y="1179"/>
                </a:lnTo>
                <a:lnTo>
                  <a:pt x="51" y="1272"/>
                </a:lnTo>
                <a:lnTo>
                  <a:pt x="70" y="1392"/>
                </a:lnTo>
                <a:lnTo>
                  <a:pt x="135" y="1385"/>
                </a:lnTo>
                <a:lnTo>
                  <a:pt x="212" y="1359"/>
                </a:lnTo>
                <a:lnTo>
                  <a:pt x="200" y="1260"/>
                </a:lnTo>
                <a:lnTo>
                  <a:pt x="226" y="1159"/>
                </a:lnTo>
                <a:lnTo>
                  <a:pt x="236" y="1087"/>
                </a:lnTo>
                <a:lnTo>
                  <a:pt x="231" y="931"/>
                </a:lnTo>
                <a:lnTo>
                  <a:pt x="243" y="867"/>
                </a:lnTo>
                <a:lnTo>
                  <a:pt x="320" y="763"/>
                </a:lnTo>
                <a:lnTo>
                  <a:pt x="380" y="725"/>
                </a:lnTo>
                <a:lnTo>
                  <a:pt x="380" y="687"/>
                </a:lnTo>
                <a:lnTo>
                  <a:pt x="322" y="468"/>
                </a:lnTo>
                <a:lnTo>
                  <a:pt x="308" y="365"/>
                </a:lnTo>
                <a:lnTo>
                  <a:pt x="276" y="331"/>
                </a:lnTo>
                <a:lnTo>
                  <a:pt x="226" y="274"/>
                </a:lnTo>
                <a:lnTo>
                  <a:pt x="197" y="214"/>
                </a:lnTo>
                <a:lnTo>
                  <a:pt x="204" y="168"/>
                </a:lnTo>
                <a:lnTo>
                  <a:pt x="233" y="36"/>
                </a:lnTo>
                <a:lnTo>
                  <a:pt x="188" y="19"/>
                </a:lnTo>
                <a:lnTo>
                  <a:pt x="106" y="24"/>
                </a:lnTo>
                <a:lnTo>
                  <a:pt x="44" y="0"/>
                </a:lnTo>
                <a:close/>
              </a:path>
            </a:pathLst>
          </a:custGeom>
          <a:solidFill>
            <a:srgbClr val="FF66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501650" y="2984500"/>
            <a:ext cx="2217738" cy="3462338"/>
          </a:xfrm>
          <a:custGeom>
            <a:avLst/>
            <a:gdLst/>
            <a:ahLst/>
            <a:cxnLst>
              <a:cxn ang="0">
                <a:pos x="1142" y="160"/>
              </a:cxn>
              <a:cxn ang="0">
                <a:pos x="1118" y="256"/>
              </a:cxn>
              <a:cxn ang="0">
                <a:pos x="1166" y="357"/>
              </a:cxn>
              <a:cxn ang="0">
                <a:pos x="1291" y="424"/>
              </a:cxn>
              <a:cxn ang="0">
                <a:pos x="1306" y="520"/>
              </a:cxn>
              <a:cxn ang="0">
                <a:pos x="1320" y="558"/>
              </a:cxn>
              <a:cxn ang="0">
                <a:pos x="1378" y="549"/>
              </a:cxn>
              <a:cxn ang="0">
                <a:pos x="1397" y="653"/>
              </a:cxn>
              <a:cxn ang="0">
                <a:pos x="1366" y="872"/>
              </a:cxn>
              <a:cxn ang="0">
                <a:pos x="1333" y="974"/>
              </a:cxn>
              <a:cxn ang="0">
                <a:pos x="1363" y="1090"/>
              </a:cxn>
              <a:cxn ang="0">
                <a:pos x="1338" y="1150"/>
              </a:cxn>
              <a:cxn ang="0">
                <a:pos x="1365" y="1232"/>
              </a:cxn>
              <a:cxn ang="0">
                <a:pos x="1360" y="1338"/>
              </a:cxn>
              <a:cxn ang="0">
                <a:pos x="1309" y="1366"/>
              </a:cxn>
              <a:cxn ang="0">
                <a:pos x="1262" y="1422"/>
              </a:cxn>
              <a:cxn ang="0">
                <a:pos x="1195" y="1677"/>
              </a:cxn>
              <a:cxn ang="0">
                <a:pos x="1171" y="1898"/>
              </a:cxn>
              <a:cxn ang="0">
                <a:pos x="1190" y="2003"/>
              </a:cxn>
              <a:cxn ang="0">
                <a:pos x="1162" y="2120"/>
              </a:cxn>
              <a:cxn ang="0">
                <a:pos x="1139" y="2164"/>
              </a:cxn>
              <a:cxn ang="0">
                <a:pos x="859" y="2147"/>
              </a:cxn>
              <a:cxn ang="0">
                <a:pos x="784" y="2141"/>
              </a:cxn>
              <a:cxn ang="0">
                <a:pos x="675" y="2150"/>
              </a:cxn>
              <a:cxn ang="0">
                <a:pos x="610" y="2133"/>
              </a:cxn>
              <a:cxn ang="0">
                <a:pos x="485" y="2104"/>
              </a:cxn>
              <a:cxn ang="0">
                <a:pos x="341" y="2128"/>
              </a:cxn>
              <a:cxn ang="0">
                <a:pos x="173" y="2181"/>
              </a:cxn>
              <a:cxn ang="0">
                <a:pos x="98" y="2118"/>
              </a:cxn>
              <a:cxn ang="0">
                <a:pos x="74" y="2078"/>
              </a:cxn>
              <a:cxn ang="0">
                <a:pos x="58" y="2022"/>
              </a:cxn>
              <a:cxn ang="0">
                <a:pos x="53" y="1950"/>
              </a:cxn>
              <a:cxn ang="0">
                <a:pos x="24" y="1938"/>
              </a:cxn>
              <a:cxn ang="0">
                <a:pos x="0" y="1902"/>
              </a:cxn>
              <a:cxn ang="0">
                <a:pos x="34" y="1840"/>
              </a:cxn>
              <a:cxn ang="0">
                <a:pos x="110" y="1782"/>
              </a:cxn>
              <a:cxn ang="0">
                <a:pos x="317" y="1706"/>
              </a:cxn>
              <a:cxn ang="0">
                <a:pos x="350" y="1662"/>
              </a:cxn>
              <a:cxn ang="0">
                <a:pos x="384" y="1542"/>
              </a:cxn>
              <a:cxn ang="0">
                <a:pos x="414" y="1488"/>
              </a:cxn>
              <a:cxn ang="0">
                <a:pos x="456" y="1451"/>
              </a:cxn>
              <a:cxn ang="0">
                <a:pos x="445" y="1419"/>
              </a:cxn>
              <a:cxn ang="0">
                <a:pos x="370" y="1408"/>
              </a:cxn>
              <a:cxn ang="0">
                <a:pos x="288" y="1422"/>
              </a:cxn>
              <a:cxn ang="0">
                <a:pos x="221" y="1418"/>
              </a:cxn>
              <a:cxn ang="0">
                <a:pos x="192" y="1384"/>
              </a:cxn>
              <a:cxn ang="0">
                <a:pos x="341" y="1038"/>
              </a:cxn>
              <a:cxn ang="0">
                <a:pos x="427" y="822"/>
              </a:cxn>
              <a:cxn ang="0">
                <a:pos x="485" y="611"/>
              </a:cxn>
              <a:cxn ang="0">
                <a:pos x="566" y="246"/>
              </a:cxn>
              <a:cxn ang="0">
                <a:pos x="573" y="165"/>
              </a:cxn>
              <a:cxn ang="0">
                <a:pos x="662" y="194"/>
              </a:cxn>
              <a:cxn ang="0">
                <a:pos x="731" y="174"/>
              </a:cxn>
              <a:cxn ang="0">
                <a:pos x="782" y="141"/>
              </a:cxn>
              <a:cxn ang="0">
                <a:pos x="797" y="90"/>
              </a:cxn>
              <a:cxn ang="0">
                <a:pos x="784" y="56"/>
              </a:cxn>
              <a:cxn ang="0">
                <a:pos x="827" y="0"/>
              </a:cxn>
              <a:cxn ang="0">
                <a:pos x="922" y="26"/>
              </a:cxn>
              <a:cxn ang="0">
                <a:pos x="960" y="50"/>
              </a:cxn>
              <a:cxn ang="0">
                <a:pos x="998" y="107"/>
              </a:cxn>
              <a:cxn ang="0">
                <a:pos x="1043" y="106"/>
              </a:cxn>
              <a:cxn ang="0">
                <a:pos x="1142" y="160"/>
              </a:cxn>
            </a:cxnLst>
            <a:rect l="0" t="0" r="r" b="b"/>
            <a:pathLst>
              <a:path w="1397" h="2181">
                <a:moveTo>
                  <a:pt x="1142" y="160"/>
                </a:moveTo>
                <a:lnTo>
                  <a:pt x="1118" y="256"/>
                </a:lnTo>
                <a:lnTo>
                  <a:pt x="1166" y="357"/>
                </a:lnTo>
                <a:lnTo>
                  <a:pt x="1291" y="424"/>
                </a:lnTo>
                <a:lnTo>
                  <a:pt x="1306" y="520"/>
                </a:lnTo>
                <a:lnTo>
                  <a:pt x="1320" y="558"/>
                </a:lnTo>
                <a:lnTo>
                  <a:pt x="1378" y="549"/>
                </a:lnTo>
                <a:lnTo>
                  <a:pt x="1397" y="653"/>
                </a:lnTo>
                <a:lnTo>
                  <a:pt x="1366" y="872"/>
                </a:lnTo>
                <a:lnTo>
                  <a:pt x="1333" y="974"/>
                </a:lnTo>
                <a:lnTo>
                  <a:pt x="1363" y="1090"/>
                </a:lnTo>
                <a:lnTo>
                  <a:pt x="1338" y="1150"/>
                </a:lnTo>
                <a:lnTo>
                  <a:pt x="1365" y="1232"/>
                </a:lnTo>
                <a:lnTo>
                  <a:pt x="1360" y="1338"/>
                </a:lnTo>
                <a:lnTo>
                  <a:pt x="1309" y="1366"/>
                </a:lnTo>
                <a:lnTo>
                  <a:pt x="1262" y="1422"/>
                </a:lnTo>
                <a:lnTo>
                  <a:pt x="1195" y="1677"/>
                </a:lnTo>
                <a:lnTo>
                  <a:pt x="1171" y="1898"/>
                </a:lnTo>
                <a:lnTo>
                  <a:pt x="1190" y="2003"/>
                </a:lnTo>
                <a:lnTo>
                  <a:pt x="1162" y="2120"/>
                </a:lnTo>
                <a:lnTo>
                  <a:pt x="1139" y="2164"/>
                </a:lnTo>
                <a:lnTo>
                  <a:pt x="859" y="2147"/>
                </a:lnTo>
                <a:lnTo>
                  <a:pt x="784" y="2141"/>
                </a:lnTo>
                <a:lnTo>
                  <a:pt x="675" y="2150"/>
                </a:lnTo>
                <a:lnTo>
                  <a:pt x="610" y="2133"/>
                </a:lnTo>
                <a:lnTo>
                  <a:pt x="485" y="2104"/>
                </a:lnTo>
                <a:lnTo>
                  <a:pt x="341" y="2128"/>
                </a:lnTo>
                <a:lnTo>
                  <a:pt x="173" y="2181"/>
                </a:lnTo>
                <a:lnTo>
                  <a:pt x="98" y="2118"/>
                </a:lnTo>
                <a:lnTo>
                  <a:pt x="74" y="2078"/>
                </a:lnTo>
                <a:lnTo>
                  <a:pt x="58" y="2022"/>
                </a:lnTo>
                <a:lnTo>
                  <a:pt x="53" y="1950"/>
                </a:lnTo>
                <a:lnTo>
                  <a:pt x="24" y="1938"/>
                </a:lnTo>
                <a:lnTo>
                  <a:pt x="0" y="1902"/>
                </a:lnTo>
                <a:lnTo>
                  <a:pt x="34" y="1840"/>
                </a:lnTo>
                <a:lnTo>
                  <a:pt x="110" y="1782"/>
                </a:lnTo>
                <a:lnTo>
                  <a:pt x="317" y="1706"/>
                </a:lnTo>
                <a:lnTo>
                  <a:pt x="350" y="1662"/>
                </a:lnTo>
                <a:lnTo>
                  <a:pt x="384" y="1542"/>
                </a:lnTo>
                <a:lnTo>
                  <a:pt x="414" y="1488"/>
                </a:lnTo>
                <a:lnTo>
                  <a:pt x="456" y="1451"/>
                </a:lnTo>
                <a:lnTo>
                  <a:pt x="445" y="1419"/>
                </a:lnTo>
                <a:lnTo>
                  <a:pt x="370" y="1408"/>
                </a:lnTo>
                <a:lnTo>
                  <a:pt x="288" y="1422"/>
                </a:lnTo>
                <a:lnTo>
                  <a:pt x="221" y="1418"/>
                </a:lnTo>
                <a:lnTo>
                  <a:pt x="192" y="1384"/>
                </a:lnTo>
                <a:lnTo>
                  <a:pt x="341" y="1038"/>
                </a:lnTo>
                <a:lnTo>
                  <a:pt x="427" y="822"/>
                </a:lnTo>
                <a:lnTo>
                  <a:pt x="485" y="611"/>
                </a:lnTo>
                <a:lnTo>
                  <a:pt x="566" y="246"/>
                </a:lnTo>
                <a:lnTo>
                  <a:pt x="573" y="165"/>
                </a:lnTo>
                <a:lnTo>
                  <a:pt x="662" y="194"/>
                </a:lnTo>
                <a:lnTo>
                  <a:pt x="731" y="174"/>
                </a:lnTo>
                <a:lnTo>
                  <a:pt x="782" y="141"/>
                </a:lnTo>
                <a:lnTo>
                  <a:pt x="797" y="90"/>
                </a:lnTo>
                <a:lnTo>
                  <a:pt x="784" y="56"/>
                </a:lnTo>
                <a:lnTo>
                  <a:pt x="827" y="0"/>
                </a:lnTo>
                <a:lnTo>
                  <a:pt x="922" y="26"/>
                </a:lnTo>
                <a:lnTo>
                  <a:pt x="960" y="50"/>
                </a:lnTo>
                <a:lnTo>
                  <a:pt x="998" y="107"/>
                </a:lnTo>
                <a:lnTo>
                  <a:pt x="1043" y="106"/>
                </a:lnTo>
                <a:lnTo>
                  <a:pt x="1142" y="160"/>
                </a:lnTo>
                <a:close/>
              </a:path>
            </a:pathLst>
          </a:cu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2638425" y="2533650"/>
            <a:ext cx="223838" cy="419100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40" y="25"/>
              </a:cxn>
              <a:cxn ang="0">
                <a:pos x="0" y="91"/>
              </a:cxn>
              <a:cxn ang="0">
                <a:pos x="16" y="134"/>
              </a:cxn>
              <a:cxn ang="0">
                <a:pos x="34" y="164"/>
              </a:cxn>
              <a:cxn ang="0">
                <a:pos x="40" y="227"/>
              </a:cxn>
              <a:cxn ang="0">
                <a:pos x="60" y="264"/>
              </a:cxn>
              <a:cxn ang="0">
                <a:pos x="95" y="254"/>
              </a:cxn>
              <a:cxn ang="0">
                <a:pos x="124" y="197"/>
              </a:cxn>
              <a:cxn ang="0">
                <a:pos x="129" y="150"/>
              </a:cxn>
              <a:cxn ang="0">
                <a:pos x="141" y="109"/>
              </a:cxn>
              <a:cxn ang="0">
                <a:pos x="136" y="61"/>
              </a:cxn>
              <a:cxn ang="0">
                <a:pos x="130" y="30"/>
              </a:cxn>
              <a:cxn ang="0">
                <a:pos x="108" y="0"/>
              </a:cxn>
            </a:cxnLst>
            <a:rect l="0" t="0" r="r" b="b"/>
            <a:pathLst>
              <a:path w="141" h="264">
                <a:moveTo>
                  <a:pt x="108" y="0"/>
                </a:moveTo>
                <a:lnTo>
                  <a:pt x="40" y="25"/>
                </a:lnTo>
                <a:lnTo>
                  <a:pt x="0" y="91"/>
                </a:lnTo>
                <a:lnTo>
                  <a:pt x="16" y="134"/>
                </a:lnTo>
                <a:lnTo>
                  <a:pt x="34" y="164"/>
                </a:lnTo>
                <a:lnTo>
                  <a:pt x="40" y="227"/>
                </a:lnTo>
                <a:lnTo>
                  <a:pt x="60" y="264"/>
                </a:lnTo>
                <a:lnTo>
                  <a:pt x="95" y="254"/>
                </a:lnTo>
                <a:lnTo>
                  <a:pt x="124" y="197"/>
                </a:lnTo>
                <a:lnTo>
                  <a:pt x="129" y="150"/>
                </a:lnTo>
                <a:lnTo>
                  <a:pt x="141" y="109"/>
                </a:lnTo>
                <a:lnTo>
                  <a:pt x="136" y="61"/>
                </a:lnTo>
                <a:lnTo>
                  <a:pt x="130" y="30"/>
                </a:lnTo>
                <a:lnTo>
                  <a:pt x="108" y="0"/>
                </a:lnTo>
                <a:close/>
              </a:path>
            </a:pathLst>
          </a:custGeom>
          <a:solidFill>
            <a:srgbClr val="3366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2314575" y="5108575"/>
            <a:ext cx="450850" cy="1673225"/>
          </a:xfrm>
          <a:custGeom>
            <a:avLst/>
            <a:gdLst/>
            <a:ahLst/>
            <a:cxnLst>
              <a:cxn ang="0">
                <a:pos x="216" y="0"/>
              </a:cxn>
              <a:cxn ang="0">
                <a:pos x="161" y="27"/>
              </a:cxn>
              <a:cxn ang="0">
                <a:pos x="120" y="84"/>
              </a:cxn>
              <a:cxn ang="0">
                <a:pos x="70" y="279"/>
              </a:cxn>
              <a:cxn ang="0">
                <a:pos x="53" y="336"/>
              </a:cxn>
              <a:cxn ang="0">
                <a:pos x="46" y="410"/>
              </a:cxn>
              <a:cxn ang="0">
                <a:pos x="29" y="552"/>
              </a:cxn>
              <a:cxn ang="0">
                <a:pos x="46" y="660"/>
              </a:cxn>
              <a:cxn ang="0">
                <a:pos x="30" y="741"/>
              </a:cxn>
              <a:cxn ang="0">
                <a:pos x="12" y="790"/>
              </a:cxn>
              <a:cxn ang="0">
                <a:pos x="0" y="824"/>
              </a:cxn>
              <a:cxn ang="0">
                <a:pos x="8" y="896"/>
              </a:cxn>
              <a:cxn ang="0">
                <a:pos x="39" y="965"/>
              </a:cxn>
              <a:cxn ang="0">
                <a:pos x="56" y="1049"/>
              </a:cxn>
              <a:cxn ang="0">
                <a:pos x="137" y="1054"/>
              </a:cxn>
              <a:cxn ang="0">
                <a:pos x="192" y="1006"/>
              </a:cxn>
              <a:cxn ang="0">
                <a:pos x="202" y="922"/>
              </a:cxn>
              <a:cxn ang="0">
                <a:pos x="221" y="867"/>
              </a:cxn>
              <a:cxn ang="0">
                <a:pos x="185" y="836"/>
              </a:cxn>
              <a:cxn ang="0">
                <a:pos x="123" y="812"/>
              </a:cxn>
              <a:cxn ang="0">
                <a:pos x="75" y="764"/>
              </a:cxn>
              <a:cxn ang="0">
                <a:pos x="132" y="675"/>
              </a:cxn>
              <a:cxn ang="0">
                <a:pos x="168" y="648"/>
              </a:cxn>
              <a:cxn ang="0">
                <a:pos x="156" y="694"/>
              </a:cxn>
              <a:cxn ang="0">
                <a:pos x="164" y="718"/>
              </a:cxn>
              <a:cxn ang="0">
                <a:pos x="192" y="723"/>
              </a:cxn>
              <a:cxn ang="0">
                <a:pos x="228" y="653"/>
              </a:cxn>
              <a:cxn ang="0">
                <a:pos x="226" y="569"/>
              </a:cxn>
              <a:cxn ang="0">
                <a:pos x="250" y="519"/>
              </a:cxn>
              <a:cxn ang="0">
                <a:pos x="245" y="478"/>
              </a:cxn>
              <a:cxn ang="0">
                <a:pos x="262" y="456"/>
              </a:cxn>
              <a:cxn ang="0">
                <a:pos x="243" y="334"/>
              </a:cxn>
              <a:cxn ang="0">
                <a:pos x="255" y="226"/>
              </a:cxn>
              <a:cxn ang="0">
                <a:pos x="260" y="159"/>
              </a:cxn>
              <a:cxn ang="0">
                <a:pos x="284" y="82"/>
              </a:cxn>
              <a:cxn ang="0">
                <a:pos x="281" y="26"/>
              </a:cxn>
              <a:cxn ang="0">
                <a:pos x="216" y="0"/>
              </a:cxn>
            </a:cxnLst>
            <a:rect l="0" t="0" r="r" b="b"/>
            <a:pathLst>
              <a:path w="284" h="1054">
                <a:moveTo>
                  <a:pt x="216" y="0"/>
                </a:moveTo>
                <a:lnTo>
                  <a:pt x="161" y="27"/>
                </a:lnTo>
                <a:lnTo>
                  <a:pt x="120" y="84"/>
                </a:lnTo>
                <a:lnTo>
                  <a:pt x="70" y="279"/>
                </a:lnTo>
                <a:lnTo>
                  <a:pt x="53" y="336"/>
                </a:lnTo>
                <a:lnTo>
                  <a:pt x="46" y="410"/>
                </a:lnTo>
                <a:lnTo>
                  <a:pt x="29" y="552"/>
                </a:lnTo>
                <a:lnTo>
                  <a:pt x="46" y="660"/>
                </a:lnTo>
                <a:lnTo>
                  <a:pt x="30" y="741"/>
                </a:lnTo>
                <a:lnTo>
                  <a:pt x="12" y="790"/>
                </a:lnTo>
                <a:lnTo>
                  <a:pt x="0" y="824"/>
                </a:lnTo>
                <a:lnTo>
                  <a:pt x="8" y="896"/>
                </a:lnTo>
                <a:lnTo>
                  <a:pt x="39" y="965"/>
                </a:lnTo>
                <a:lnTo>
                  <a:pt x="56" y="1049"/>
                </a:lnTo>
                <a:lnTo>
                  <a:pt x="137" y="1054"/>
                </a:lnTo>
                <a:lnTo>
                  <a:pt x="192" y="1006"/>
                </a:lnTo>
                <a:lnTo>
                  <a:pt x="202" y="922"/>
                </a:lnTo>
                <a:lnTo>
                  <a:pt x="221" y="867"/>
                </a:lnTo>
                <a:lnTo>
                  <a:pt x="185" y="836"/>
                </a:lnTo>
                <a:lnTo>
                  <a:pt x="123" y="812"/>
                </a:lnTo>
                <a:lnTo>
                  <a:pt x="75" y="764"/>
                </a:lnTo>
                <a:lnTo>
                  <a:pt x="132" y="675"/>
                </a:lnTo>
                <a:lnTo>
                  <a:pt x="168" y="648"/>
                </a:lnTo>
                <a:lnTo>
                  <a:pt x="156" y="694"/>
                </a:lnTo>
                <a:lnTo>
                  <a:pt x="164" y="718"/>
                </a:lnTo>
                <a:lnTo>
                  <a:pt x="192" y="723"/>
                </a:lnTo>
                <a:lnTo>
                  <a:pt x="228" y="653"/>
                </a:lnTo>
                <a:lnTo>
                  <a:pt x="226" y="569"/>
                </a:lnTo>
                <a:lnTo>
                  <a:pt x="250" y="519"/>
                </a:lnTo>
                <a:lnTo>
                  <a:pt x="245" y="478"/>
                </a:lnTo>
                <a:lnTo>
                  <a:pt x="262" y="456"/>
                </a:lnTo>
                <a:lnTo>
                  <a:pt x="243" y="334"/>
                </a:lnTo>
                <a:lnTo>
                  <a:pt x="255" y="226"/>
                </a:lnTo>
                <a:lnTo>
                  <a:pt x="260" y="159"/>
                </a:lnTo>
                <a:lnTo>
                  <a:pt x="284" y="82"/>
                </a:lnTo>
                <a:lnTo>
                  <a:pt x="281" y="26"/>
                </a:lnTo>
                <a:lnTo>
                  <a:pt x="216" y="0"/>
                </a:lnTo>
                <a:close/>
              </a:path>
            </a:pathLst>
          </a:custGeom>
          <a:solidFill>
            <a:srgbClr val="3366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6" name="Freeform 16"/>
          <p:cNvSpPr>
            <a:spLocks/>
          </p:cNvSpPr>
          <p:nvPr/>
        </p:nvSpPr>
        <p:spPr bwMode="auto">
          <a:xfrm>
            <a:off x="498475" y="1508125"/>
            <a:ext cx="4694238" cy="4932363"/>
          </a:xfrm>
          <a:custGeom>
            <a:avLst/>
            <a:gdLst/>
            <a:ahLst/>
            <a:cxnLst>
              <a:cxn ang="0">
                <a:pos x="448" y="1680"/>
              </a:cxn>
              <a:cxn ang="0">
                <a:pos x="219" y="2351"/>
              </a:cxn>
              <a:cxn ang="0">
                <a:pos x="449" y="2345"/>
              </a:cxn>
              <a:cxn ang="0">
                <a:pos x="356" y="2588"/>
              </a:cxn>
              <a:cxn ang="0">
                <a:pos x="113" y="2709"/>
              </a:cxn>
              <a:cxn ang="0">
                <a:pos x="27" y="2871"/>
              </a:cxn>
              <a:cxn ang="0">
                <a:pos x="89" y="3039"/>
              </a:cxn>
              <a:cxn ang="0">
                <a:pos x="484" y="3035"/>
              </a:cxn>
              <a:cxn ang="0">
                <a:pos x="1139" y="3095"/>
              </a:cxn>
              <a:cxn ang="0">
                <a:pos x="1197" y="2606"/>
              </a:cxn>
              <a:cxn ang="0">
                <a:pos x="1366" y="2266"/>
              </a:cxn>
              <a:cxn ang="0">
                <a:pos x="1402" y="2427"/>
              </a:cxn>
              <a:cxn ang="0">
                <a:pos x="1475" y="2721"/>
              </a:cxn>
              <a:cxn ang="0">
                <a:pos x="1574" y="2448"/>
              </a:cxn>
              <a:cxn ang="0">
                <a:pos x="1656" y="2097"/>
              </a:cxn>
              <a:cxn ang="0">
                <a:pos x="1658" y="1815"/>
              </a:cxn>
              <a:cxn ang="0">
                <a:pos x="1532" y="1550"/>
              </a:cxn>
              <a:cxn ang="0">
                <a:pos x="1444" y="1362"/>
              </a:cxn>
              <a:cxn ang="0">
                <a:pos x="1325" y="1485"/>
              </a:cxn>
              <a:cxn ang="0">
                <a:pos x="1168" y="1290"/>
              </a:cxn>
              <a:cxn ang="0">
                <a:pos x="1182" y="1074"/>
              </a:cxn>
              <a:cxn ang="0">
                <a:pos x="1337" y="1108"/>
              </a:cxn>
              <a:cxn ang="0">
                <a:pos x="1409" y="927"/>
              </a:cxn>
              <a:cxn ang="0">
                <a:pos x="1347" y="738"/>
              </a:cxn>
              <a:cxn ang="0">
                <a:pos x="1480" y="680"/>
              </a:cxn>
              <a:cxn ang="0">
                <a:pos x="1617" y="677"/>
              </a:cxn>
              <a:cxn ang="0">
                <a:pos x="1686" y="832"/>
              </a:cxn>
              <a:cxn ang="0">
                <a:pos x="1892" y="807"/>
              </a:cxn>
              <a:cxn ang="0">
                <a:pos x="2176" y="957"/>
              </a:cxn>
              <a:cxn ang="0">
                <a:pos x="2820" y="1078"/>
              </a:cxn>
              <a:cxn ang="0">
                <a:pos x="2955" y="1005"/>
              </a:cxn>
              <a:cxn ang="0">
                <a:pos x="2765" y="386"/>
              </a:cxn>
              <a:cxn ang="0">
                <a:pos x="2404" y="336"/>
              </a:cxn>
              <a:cxn ang="0">
                <a:pos x="2096" y="356"/>
              </a:cxn>
              <a:cxn ang="0">
                <a:pos x="1781" y="366"/>
              </a:cxn>
              <a:cxn ang="0">
                <a:pos x="1706" y="15"/>
              </a:cxn>
              <a:cxn ang="0">
                <a:pos x="1364" y="144"/>
              </a:cxn>
              <a:cxn ang="0">
                <a:pos x="1383" y="356"/>
              </a:cxn>
              <a:cxn ang="0">
                <a:pos x="1318" y="346"/>
              </a:cxn>
              <a:cxn ang="0">
                <a:pos x="1186" y="357"/>
              </a:cxn>
              <a:cxn ang="0">
                <a:pos x="984" y="593"/>
              </a:cxn>
              <a:cxn ang="0">
                <a:pos x="850" y="798"/>
              </a:cxn>
              <a:cxn ang="0">
                <a:pos x="786" y="983"/>
              </a:cxn>
              <a:cxn ang="0">
                <a:pos x="728" y="1102"/>
              </a:cxn>
            </a:cxnLst>
            <a:rect l="0" t="0" r="r" b="b"/>
            <a:pathLst>
              <a:path w="2957" h="3107">
                <a:moveTo>
                  <a:pt x="575" y="1096"/>
                </a:moveTo>
                <a:lnTo>
                  <a:pt x="569" y="1187"/>
                </a:lnTo>
                <a:lnTo>
                  <a:pt x="448" y="1680"/>
                </a:lnTo>
                <a:lnTo>
                  <a:pt x="264" y="2157"/>
                </a:lnTo>
                <a:lnTo>
                  <a:pt x="195" y="2313"/>
                </a:lnTo>
                <a:lnTo>
                  <a:pt x="219" y="2351"/>
                </a:lnTo>
                <a:lnTo>
                  <a:pt x="294" y="2354"/>
                </a:lnTo>
                <a:lnTo>
                  <a:pt x="377" y="2340"/>
                </a:lnTo>
                <a:lnTo>
                  <a:pt x="449" y="2345"/>
                </a:lnTo>
                <a:lnTo>
                  <a:pt x="460" y="2378"/>
                </a:lnTo>
                <a:lnTo>
                  <a:pt x="400" y="2439"/>
                </a:lnTo>
                <a:lnTo>
                  <a:pt x="356" y="2588"/>
                </a:lnTo>
                <a:lnTo>
                  <a:pt x="317" y="2634"/>
                </a:lnTo>
                <a:lnTo>
                  <a:pt x="225" y="2672"/>
                </a:lnTo>
                <a:lnTo>
                  <a:pt x="113" y="2709"/>
                </a:lnTo>
                <a:lnTo>
                  <a:pt x="34" y="2766"/>
                </a:lnTo>
                <a:lnTo>
                  <a:pt x="0" y="2831"/>
                </a:lnTo>
                <a:lnTo>
                  <a:pt x="27" y="2871"/>
                </a:lnTo>
                <a:lnTo>
                  <a:pt x="52" y="2879"/>
                </a:lnTo>
                <a:lnTo>
                  <a:pt x="60" y="2966"/>
                </a:lnTo>
                <a:lnTo>
                  <a:pt x="89" y="3039"/>
                </a:lnTo>
                <a:lnTo>
                  <a:pt x="174" y="3107"/>
                </a:lnTo>
                <a:lnTo>
                  <a:pt x="396" y="3044"/>
                </a:lnTo>
                <a:lnTo>
                  <a:pt x="484" y="3035"/>
                </a:lnTo>
                <a:lnTo>
                  <a:pt x="684" y="3082"/>
                </a:lnTo>
                <a:lnTo>
                  <a:pt x="785" y="3072"/>
                </a:lnTo>
                <a:lnTo>
                  <a:pt x="1139" y="3095"/>
                </a:lnTo>
                <a:lnTo>
                  <a:pt x="1188" y="2928"/>
                </a:lnTo>
                <a:lnTo>
                  <a:pt x="1174" y="2820"/>
                </a:lnTo>
                <a:lnTo>
                  <a:pt x="1197" y="2606"/>
                </a:lnTo>
                <a:lnTo>
                  <a:pt x="1264" y="2349"/>
                </a:lnTo>
                <a:lnTo>
                  <a:pt x="1300" y="2298"/>
                </a:lnTo>
                <a:lnTo>
                  <a:pt x="1366" y="2266"/>
                </a:lnTo>
                <a:lnTo>
                  <a:pt x="1425" y="2295"/>
                </a:lnTo>
                <a:lnTo>
                  <a:pt x="1428" y="2354"/>
                </a:lnTo>
                <a:lnTo>
                  <a:pt x="1402" y="2427"/>
                </a:lnTo>
                <a:lnTo>
                  <a:pt x="1390" y="2604"/>
                </a:lnTo>
                <a:lnTo>
                  <a:pt x="1406" y="2732"/>
                </a:lnTo>
                <a:lnTo>
                  <a:pt x="1475" y="2721"/>
                </a:lnTo>
                <a:lnTo>
                  <a:pt x="1551" y="2696"/>
                </a:lnTo>
                <a:lnTo>
                  <a:pt x="1534" y="2602"/>
                </a:lnTo>
                <a:lnTo>
                  <a:pt x="1574" y="2448"/>
                </a:lnTo>
                <a:lnTo>
                  <a:pt x="1564" y="2272"/>
                </a:lnTo>
                <a:lnTo>
                  <a:pt x="1577" y="2207"/>
                </a:lnTo>
                <a:lnTo>
                  <a:pt x="1656" y="2097"/>
                </a:lnTo>
                <a:lnTo>
                  <a:pt x="1712" y="2066"/>
                </a:lnTo>
                <a:lnTo>
                  <a:pt x="1715" y="2018"/>
                </a:lnTo>
                <a:lnTo>
                  <a:pt x="1658" y="1815"/>
                </a:lnTo>
                <a:lnTo>
                  <a:pt x="1643" y="1704"/>
                </a:lnTo>
                <a:lnTo>
                  <a:pt x="1559" y="1610"/>
                </a:lnTo>
                <a:lnTo>
                  <a:pt x="1532" y="1550"/>
                </a:lnTo>
                <a:lnTo>
                  <a:pt x="1569" y="1373"/>
                </a:lnTo>
                <a:lnTo>
                  <a:pt x="1518" y="1354"/>
                </a:lnTo>
                <a:lnTo>
                  <a:pt x="1444" y="1362"/>
                </a:lnTo>
                <a:lnTo>
                  <a:pt x="1378" y="1332"/>
                </a:lnTo>
                <a:lnTo>
                  <a:pt x="1385" y="1475"/>
                </a:lnTo>
                <a:lnTo>
                  <a:pt x="1325" y="1485"/>
                </a:lnTo>
                <a:lnTo>
                  <a:pt x="1310" y="1452"/>
                </a:lnTo>
                <a:lnTo>
                  <a:pt x="1290" y="1353"/>
                </a:lnTo>
                <a:lnTo>
                  <a:pt x="1168" y="1290"/>
                </a:lnTo>
                <a:lnTo>
                  <a:pt x="1120" y="1185"/>
                </a:lnTo>
                <a:lnTo>
                  <a:pt x="1145" y="1090"/>
                </a:lnTo>
                <a:lnTo>
                  <a:pt x="1182" y="1074"/>
                </a:lnTo>
                <a:lnTo>
                  <a:pt x="1215" y="1073"/>
                </a:lnTo>
                <a:lnTo>
                  <a:pt x="1295" y="1110"/>
                </a:lnTo>
                <a:lnTo>
                  <a:pt x="1337" y="1108"/>
                </a:lnTo>
                <a:lnTo>
                  <a:pt x="1371" y="1055"/>
                </a:lnTo>
                <a:lnTo>
                  <a:pt x="1398" y="992"/>
                </a:lnTo>
                <a:lnTo>
                  <a:pt x="1409" y="927"/>
                </a:lnTo>
                <a:lnTo>
                  <a:pt x="1385" y="870"/>
                </a:lnTo>
                <a:lnTo>
                  <a:pt x="1380" y="816"/>
                </a:lnTo>
                <a:lnTo>
                  <a:pt x="1347" y="738"/>
                </a:lnTo>
                <a:lnTo>
                  <a:pt x="1382" y="676"/>
                </a:lnTo>
                <a:lnTo>
                  <a:pt x="1459" y="650"/>
                </a:lnTo>
                <a:lnTo>
                  <a:pt x="1480" y="680"/>
                </a:lnTo>
                <a:lnTo>
                  <a:pt x="1484" y="710"/>
                </a:lnTo>
                <a:lnTo>
                  <a:pt x="1558" y="708"/>
                </a:lnTo>
                <a:lnTo>
                  <a:pt x="1617" y="677"/>
                </a:lnTo>
                <a:lnTo>
                  <a:pt x="1695" y="672"/>
                </a:lnTo>
                <a:lnTo>
                  <a:pt x="1716" y="705"/>
                </a:lnTo>
                <a:lnTo>
                  <a:pt x="1686" y="832"/>
                </a:lnTo>
                <a:lnTo>
                  <a:pt x="1696" y="869"/>
                </a:lnTo>
                <a:lnTo>
                  <a:pt x="1736" y="868"/>
                </a:lnTo>
                <a:lnTo>
                  <a:pt x="1892" y="807"/>
                </a:lnTo>
                <a:lnTo>
                  <a:pt x="1936" y="807"/>
                </a:lnTo>
                <a:lnTo>
                  <a:pt x="2068" y="929"/>
                </a:lnTo>
                <a:lnTo>
                  <a:pt x="2176" y="957"/>
                </a:lnTo>
                <a:lnTo>
                  <a:pt x="2358" y="936"/>
                </a:lnTo>
                <a:lnTo>
                  <a:pt x="2432" y="939"/>
                </a:lnTo>
                <a:lnTo>
                  <a:pt x="2820" y="1078"/>
                </a:lnTo>
                <a:lnTo>
                  <a:pt x="2874" y="1073"/>
                </a:lnTo>
                <a:lnTo>
                  <a:pt x="2942" y="1035"/>
                </a:lnTo>
                <a:lnTo>
                  <a:pt x="2955" y="1005"/>
                </a:lnTo>
                <a:lnTo>
                  <a:pt x="2957" y="950"/>
                </a:lnTo>
                <a:lnTo>
                  <a:pt x="2918" y="554"/>
                </a:lnTo>
                <a:lnTo>
                  <a:pt x="2765" y="386"/>
                </a:lnTo>
                <a:lnTo>
                  <a:pt x="2660" y="230"/>
                </a:lnTo>
                <a:lnTo>
                  <a:pt x="2606" y="224"/>
                </a:lnTo>
                <a:lnTo>
                  <a:pt x="2404" y="336"/>
                </a:lnTo>
                <a:lnTo>
                  <a:pt x="2310" y="351"/>
                </a:lnTo>
                <a:lnTo>
                  <a:pt x="2183" y="341"/>
                </a:lnTo>
                <a:lnTo>
                  <a:pt x="2096" y="356"/>
                </a:lnTo>
                <a:lnTo>
                  <a:pt x="1986" y="394"/>
                </a:lnTo>
                <a:lnTo>
                  <a:pt x="1802" y="402"/>
                </a:lnTo>
                <a:lnTo>
                  <a:pt x="1781" y="366"/>
                </a:lnTo>
                <a:lnTo>
                  <a:pt x="1822" y="135"/>
                </a:lnTo>
                <a:lnTo>
                  <a:pt x="1791" y="58"/>
                </a:lnTo>
                <a:lnTo>
                  <a:pt x="1706" y="15"/>
                </a:lnTo>
                <a:lnTo>
                  <a:pt x="1556" y="0"/>
                </a:lnTo>
                <a:lnTo>
                  <a:pt x="1491" y="12"/>
                </a:lnTo>
                <a:lnTo>
                  <a:pt x="1364" y="144"/>
                </a:lnTo>
                <a:lnTo>
                  <a:pt x="1379" y="188"/>
                </a:lnTo>
                <a:lnTo>
                  <a:pt x="1397" y="280"/>
                </a:lnTo>
                <a:lnTo>
                  <a:pt x="1383" y="356"/>
                </a:lnTo>
                <a:lnTo>
                  <a:pt x="1353" y="376"/>
                </a:lnTo>
                <a:lnTo>
                  <a:pt x="1326" y="372"/>
                </a:lnTo>
                <a:lnTo>
                  <a:pt x="1318" y="346"/>
                </a:lnTo>
                <a:lnTo>
                  <a:pt x="1287" y="324"/>
                </a:lnTo>
                <a:lnTo>
                  <a:pt x="1242" y="322"/>
                </a:lnTo>
                <a:lnTo>
                  <a:pt x="1186" y="357"/>
                </a:lnTo>
                <a:lnTo>
                  <a:pt x="1106" y="512"/>
                </a:lnTo>
                <a:lnTo>
                  <a:pt x="1054" y="562"/>
                </a:lnTo>
                <a:lnTo>
                  <a:pt x="984" y="593"/>
                </a:lnTo>
                <a:lnTo>
                  <a:pt x="934" y="729"/>
                </a:lnTo>
                <a:lnTo>
                  <a:pt x="874" y="772"/>
                </a:lnTo>
                <a:lnTo>
                  <a:pt x="850" y="798"/>
                </a:lnTo>
                <a:lnTo>
                  <a:pt x="850" y="902"/>
                </a:lnTo>
                <a:lnTo>
                  <a:pt x="820" y="933"/>
                </a:lnTo>
                <a:lnTo>
                  <a:pt x="786" y="983"/>
                </a:lnTo>
                <a:lnTo>
                  <a:pt x="798" y="1028"/>
                </a:lnTo>
                <a:lnTo>
                  <a:pt x="784" y="1076"/>
                </a:lnTo>
                <a:lnTo>
                  <a:pt x="728" y="1102"/>
                </a:lnTo>
                <a:lnTo>
                  <a:pt x="659" y="1122"/>
                </a:lnTo>
                <a:lnTo>
                  <a:pt x="575" y="1096"/>
                </a:lnTo>
                <a:close/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7" name="Freeform 17"/>
          <p:cNvSpPr>
            <a:spLocks/>
          </p:cNvSpPr>
          <p:nvPr/>
        </p:nvSpPr>
        <p:spPr bwMode="auto">
          <a:xfrm>
            <a:off x="3463925" y="542925"/>
            <a:ext cx="741363" cy="715963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128" y="128"/>
              </a:cxn>
              <a:cxn ang="0">
                <a:pos x="0" y="261"/>
              </a:cxn>
              <a:cxn ang="0">
                <a:pos x="61" y="308"/>
              </a:cxn>
              <a:cxn ang="0">
                <a:pos x="92" y="427"/>
              </a:cxn>
              <a:cxn ang="0">
                <a:pos x="115" y="451"/>
              </a:cxn>
              <a:cxn ang="0">
                <a:pos x="176" y="429"/>
              </a:cxn>
              <a:cxn ang="0">
                <a:pos x="202" y="395"/>
              </a:cxn>
              <a:cxn ang="0">
                <a:pos x="245" y="287"/>
              </a:cxn>
              <a:cxn ang="0">
                <a:pos x="269" y="266"/>
              </a:cxn>
              <a:cxn ang="0">
                <a:pos x="391" y="218"/>
              </a:cxn>
              <a:cxn ang="0">
                <a:pos x="437" y="145"/>
              </a:cxn>
              <a:cxn ang="0">
                <a:pos x="467" y="67"/>
              </a:cxn>
              <a:cxn ang="0">
                <a:pos x="434" y="30"/>
              </a:cxn>
              <a:cxn ang="0">
                <a:pos x="403" y="12"/>
              </a:cxn>
              <a:cxn ang="0">
                <a:pos x="367" y="11"/>
              </a:cxn>
              <a:cxn ang="0">
                <a:pos x="316" y="35"/>
              </a:cxn>
              <a:cxn ang="0">
                <a:pos x="274" y="32"/>
              </a:cxn>
              <a:cxn ang="0">
                <a:pos x="233" y="0"/>
              </a:cxn>
            </a:cxnLst>
            <a:rect l="0" t="0" r="r" b="b"/>
            <a:pathLst>
              <a:path w="467" h="451">
                <a:moveTo>
                  <a:pt x="233" y="0"/>
                </a:moveTo>
                <a:lnTo>
                  <a:pt x="128" y="128"/>
                </a:lnTo>
                <a:lnTo>
                  <a:pt x="0" y="261"/>
                </a:lnTo>
                <a:lnTo>
                  <a:pt x="61" y="308"/>
                </a:lnTo>
                <a:lnTo>
                  <a:pt x="92" y="427"/>
                </a:lnTo>
                <a:lnTo>
                  <a:pt x="115" y="451"/>
                </a:lnTo>
                <a:lnTo>
                  <a:pt x="176" y="429"/>
                </a:lnTo>
                <a:lnTo>
                  <a:pt x="202" y="395"/>
                </a:lnTo>
                <a:lnTo>
                  <a:pt x="245" y="287"/>
                </a:lnTo>
                <a:lnTo>
                  <a:pt x="269" y="266"/>
                </a:lnTo>
                <a:lnTo>
                  <a:pt x="391" y="218"/>
                </a:lnTo>
                <a:lnTo>
                  <a:pt x="437" y="145"/>
                </a:lnTo>
                <a:lnTo>
                  <a:pt x="467" y="67"/>
                </a:lnTo>
                <a:lnTo>
                  <a:pt x="434" y="30"/>
                </a:lnTo>
                <a:lnTo>
                  <a:pt x="403" y="12"/>
                </a:lnTo>
                <a:lnTo>
                  <a:pt x="367" y="11"/>
                </a:lnTo>
                <a:lnTo>
                  <a:pt x="316" y="35"/>
                </a:lnTo>
                <a:lnTo>
                  <a:pt x="274" y="32"/>
                </a:lnTo>
                <a:lnTo>
                  <a:pt x="233" y="0"/>
                </a:lnTo>
                <a:close/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854450" y="21336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特拉可尼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212975" y="2184400"/>
            <a:ext cx="412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加</a:t>
            </a:r>
          </a:p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利</a:t>
            </a:r>
          </a:p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利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665413" y="4035425"/>
            <a:ext cx="412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比</a:t>
            </a:r>
          </a:p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利</a:t>
            </a:r>
          </a:p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亚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343025" y="3906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撒玛利亚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458913" y="52228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犹太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 rot="-2851567">
            <a:off x="3421857" y="707231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zh-TW" altLang="en-US" sz="1200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亚比利尼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794000" y="218916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>
                <a:solidFill>
                  <a:schemeClr val="bg1"/>
                </a:solidFill>
                <a:latin typeface="SimHei" pitchFamily="49" charset="-122"/>
                <a:ea typeface="SimHei" pitchFamily="49" charset="-122"/>
                <a:cs typeface="Arial" charset="0"/>
              </a:rPr>
              <a:t>以土利亚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5625088" y="2071678"/>
            <a:ext cx="35189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CC0000"/>
                </a:solidFill>
                <a:ea typeface="SimHei" pitchFamily="49" charset="-122"/>
              </a:rPr>
              <a:t>加利利</a:t>
            </a:r>
            <a:r>
              <a:rPr kumimoji="1" lang="zh-CN" altLang="en-US" sz="2000" dirty="0">
                <a:ea typeface="SimHei" pitchFamily="49" charset="-122"/>
              </a:rPr>
              <a:t>和</a:t>
            </a:r>
            <a:r>
              <a:rPr kumimoji="1" lang="zh-CN" altLang="en-US" sz="2000" dirty="0">
                <a:solidFill>
                  <a:srgbClr val="CC0000"/>
                </a:solidFill>
                <a:ea typeface="SimHei" pitchFamily="49" charset="-122"/>
              </a:rPr>
              <a:t>比利亚</a:t>
            </a:r>
            <a:r>
              <a:rPr kumimoji="1" lang="zh-CN" altLang="en-US" sz="2000" dirty="0">
                <a:ea typeface="SimHei" pitchFamily="49" charset="-122"/>
              </a:rPr>
              <a:t>则被封给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ea typeface="SimHei" pitchFamily="49" charset="-122"/>
              </a:rPr>
              <a:t>大希律王的</a:t>
            </a:r>
            <a:r>
              <a:rPr kumimoji="1" lang="zh-CN" altLang="en-US" sz="2000" dirty="0" smtClean="0">
                <a:ea typeface="SimHei" pitchFamily="49" charset="-122"/>
              </a:rPr>
              <a:t>儿子</a:t>
            </a:r>
            <a:r>
              <a:rPr kumimoji="1" lang="zh-CN" altLang="en-US" sz="2000" dirty="0" smtClean="0">
                <a:solidFill>
                  <a:schemeClr val="accent2"/>
                </a:solidFill>
                <a:ea typeface="SimHei" pitchFamily="49" charset="-122"/>
              </a:rPr>
              <a:t>希律安提帕</a:t>
            </a:r>
            <a:r>
              <a:rPr kumimoji="1" lang="zh-CN" altLang="en-US" sz="2000" dirty="0" smtClean="0">
                <a:ea typeface="SimHei" pitchFamily="49" charset="-122"/>
              </a:rPr>
              <a:t>。</a:t>
            </a:r>
            <a:endParaRPr kumimoji="1" lang="zh-TW" altLang="en-US" sz="2000" dirty="0">
              <a:ea typeface="SimHei" pitchFamily="49" charset="-122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625088" y="928670"/>
            <a:ext cx="32624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ea typeface="SimHei" pitchFamily="49" charset="-122"/>
              </a:rPr>
              <a:t>以土利亚</a:t>
            </a:r>
            <a:r>
              <a:rPr kumimoji="1" lang="zh-CN" altLang="en-US" sz="2000" dirty="0" smtClean="0">
                <a:ea typeface="SimHei" pitchFamily="49" charset="-122"/>
              </a:rPr>
              <a:t>和</a:t>
            </a:r>
            <a:r>
              <a:rPr kumimoji="1" lang="zh-CN" altLang="en-US" sz="2000" dirty="0" smtClean="0">
                <a:solidFill>
                  <a:srgbClr val="FF0000"/>
                </a:solidFill>
                <a:ea typeface="SimHei" pitchFamily="49" charset="-122"/>
              </a:rPr>
              <a:t>特拉可尼</a:t>
            </a:r>
            <a:r>
              <a:rPr kumimoji="1" lang="zh-CN" altLang="en-US" sz="2000" dirty="0" smtClean="0">
                <a:ea typeface="SimHei" pitchFamily="49" charset="-122"/>
              </a:rPr>
              <a:t>被</a:t>
            </a:r>
            <a:r>
              <a:rPr kumimoji="1" lang="zh-CN" altLang="en-US" sz="2000" dirty="0">
                <a:ea typeface="SimHei" pitchFamily="49" charset="-122"/>
              </a:rPr>
              <a:t>封给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ea typeface="SimHei" pitchFamily="49" charset="-122"/>
              </a:rPr>
              <a:t>大希律王的</a:t>
            </a:r>
            <a:r>
              <a:rPr kumimoji="1" lang="zh-CN" altLang="en-US" sz="2000" dirty="0" smtClean="0">
                <a:ea typeface="SimHei" pitchFamily="49" charset="-122"/>
              </a:rPr>
              <a:t>儿子</a:t>
            </a:r>
            <a:r>
              <a:rPr kumimoji="1" lang="zh-CN" altLang="en-US" sz="2000" dirty="0">
                <a:solidFill>
                  <a:schemeClr val="accent2"/>
                </a:solidFill>
                <a:ea typeface="SimHei" pitchFamily="49" charset="-122"/>
              </a:rPr>
              <a:t>菲力</a:t>
            </a:r>
            <a:r>
              <a:rPr kumimoji="1" lang="zh-CN" altLang="en-US" sz="2000" dirty="0" smtClean="0">
                <a:ea typeface="SimHei" pitchFamily="49" charset="-122"/>
              </a:rPr>
              <a:t>。</a:t>
            </a:r>
            <a:endParaRPr kumimoji="1" lang="zh-TW" altLang="en-US" sz="2000" dirty="0">
              <a:ea typeface="SimHei" pitchFamily="49" charset="-12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715008" y="3214686"/>
            <a:ext cx="300595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ea typeface="SimHei" pitchFamily="49" charset="-122"/>
              </a:rPr>
              <a:t>犹大</a:t>
            </a:r>
            <a:r>
              <a:rPr kumimoji="1" lang="zh-CN" altLang="en-US" sz="2000" dirty="0">
                <a:solidFill>
                  <a:srgbClr val="FF0000"/>
                </a:solidFill>
                <a:ea typeface="SimHei" pitchFamily="49" charset="-122"/>
              </a:rPr>
              <a:t>、</a:t>
            </a:r>
            <a:r>
              <a:rPr kumimoji="1" lang="zh-CN" altLang="en-US" sz="2000" dirty="0" smtClean="0">
                <a:solidFill>
                  <a:srgbClr val="FF0000"/>
                </a:solidFill>
                <a:ea typeface="SimHei" pitchFamily="49" charset="-122"/>
              </a:rPr>
              <a:t>撒玛利亚</a:t>
            </a:r>
            <a:r>
              <a:rPr kumimoji="1" lang="zh-CN" altLang="en-US" sz="2000" dirty="0" smtClean="0">
                <a:ea typeface="SimHei" pitchFamily="49" charset="-122"/>
              </a:rPr>
              <a:t>和</a:t>
            </a:r>
            <a:r>
              <a:rPr kumimoji="1" lang="zh-CN" altLang="en-US" sz="2000" dirty="0" smtClean="0">
                <a:solidFill>
                  <a:srgbClr val="FF0000"/>
                </a:solidFill>
                <a:ea typeface="SimHei" pitchFamily="49" charset="-122"/>
              </a:rPr>
              <a:t>以土买</a:t>
            </a:r>
            <a:endParaRPr kumimoji="1" lang="en-US" altLang="zh-CN" sz="2000" dirty="0">
              <a:solidFill>
                <a:srgbClr val="FF0000"/>
              </a:solidFill>
              <a:ea typeface="SimHei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ea typeface="SimHei" pitchFamily="49" charset="-122"/>
              </a:rPr>
              <a:t>被</a:t>
            </a:r>
            <a:r>
              <a:rPr kumimoji="1" lang="zh-CN" altLang="en-US" sz="2000" dirty="0">
                <a:ea typeface="SimHei" pitchFamily="49" charset="-122"/>
              </a:rPr>
              <a:t>封</a:t>
            </a:r>
            <a:r>
              <a:rPr kumimoji="1" lang="zh-CN" altLang="en-US" sz="2000" dirty="0" smtClean="0">
                <a:ea typeface="SimHei" pitchFamily="49" charset="-122"/>
              </a:rPr>
              <a:t>给亚基老。</a:t>
            </a:r>
            <a:endParaRPr kumimoji="1" lang="zh-TW" altLang="en-US" sz="2000" dirty="0">
              <a:ea typeface="SimHei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7884" y="214290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大希律的后裔</a:t>
            </a:r>
            <a:endParaRPr lang="zh-CN" altLang="en-US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  <p:bldP spid="20489" grpId="0" animBg="1"/>
      <p:bldP spid="20490" grpId="0" animBg="1"/>
      <p:bldP spid="20491" grpId="0" animBg="1"/>
      <p:bldP spid="20496" grpId="0" animBg="1"/>
      <p:bldP spid="20497" grpId="0" animBg="1"/>
      <p:bldP spid="20498" grpId="0"/>
      <p:bldP spid="20499" grpId="0"/>
      <p:bldP spid="20500" grpId="0"/>
      <p:bldP spid="20501" grpId="0"/>
      <p:bldP spid="20502" grpId="0"/>
      <p:bldP spid="205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480060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埃及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82625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马加比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8147050" y="20574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SimHei" pitchFamily="49" charset="-122"/>
                <a:ea typeface="SimHei" pitchFamily="49" charset="-122"/>
              </a:rPr>
              <a:t>罗马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810000" y="1127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希腊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5791200" y="1127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叙利亚</a:t>
            </a: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191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248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69691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V="1">
            <a:off x="83502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886777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65373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6334125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马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提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亚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义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6764338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犹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大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独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立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8145463" y="3184525"/>
            <a:ext cx="412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律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犹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大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王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661400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生</a:t>
            </a:r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 flipV="1">
            <a:off x="3132138" y="222250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 flipV="1">
            <a:off x="8866188" y="223838"/>
            <a:ext cx="0" cy="1371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3135313" y="628650"/>
            <a:ext cx="57277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5360988" y="409575"/>
            <a:ext cx="1200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SimHei" pitchFamily="49" charset="-122"/>
                <a:ea typeface="SimHei" pitchFamily="49" charset="-122"/>
              </a:rPr>
              <a:t>两约之间</a:t>
            </a:r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 flipV="1">
            <a:off x="31337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2930525" y="3184525"/>
            <a:ext cx="41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玛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书</a:t>
            </a:r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V="1">
            <a:off x="483235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4629150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七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十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士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译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本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V="1">
            <a:off x="80137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7808913" y="3184525"/>
            <a:ext cx="412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庞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培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攻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0464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  <p:bldP spid="60442" grpId="0" animBg="1"/>
      <p:bldP spid="60443" grpId="0" animBg="1"/>
      <p:bldP spid="60452" grpId="0"/>
      <p:bldP spid="60453" grpId="0"/>
      <p:bldP spid="60462" grpId="0" animBg="1"/>
      <p:bldP spid="604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0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0"/>
            <a:ext cx="8132763" cy="684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5092700" y="4078288"/>
            <a:ext cx="1149350" cy="381000"/>
          </a:xfrm>
          <a:prstGeom prst="wedgeRectCallout">
            <a:avLst>
              <a:gd name="adj1" fmla="val 44199"/>
              <a:gd name="adj2" fmla="val -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20000"/>
              </a:spcAft>
            </a:pPr>
            <a:r>
              <a:rPr lang="zh-TW" altLang="en-US">
                <a:ea typeface="SimHei" pitchFamily="49" charset="-122"/>
              </a:rPr>
              <a:t>迦巴鲁河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881688" y="2433638"/>
            <a:ext cx="914400" cy="381000"/>
          </a:xfrm>
          <a:prstGeom prst="wedgeRectCallout">
            <a:avLst>
              <a:gd name="adj1" fmla="val -43750"/>
              <a:gd name="adj2" fmla="val 161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Aft>
                <a:spcPct val="20000"/>
              </a:spcAft>
            </a:pPr>
            <a:r>
              <a:rPr lang="zh-TW" altLang="en-US">
                <a:ea typeface="SimHei" pitchFamily="49" charset="-122"/>
              </a:rPr>
              <a:t>巴比伦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029200" y="4683125"/>
            <a:ext cx="2014538" cy="46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ea typeface="SimHei" pitchFamily="49" charset="-122"/>
              </a:rPr>
              <a:t>犹大人被掳巴比伦</a:t>
            </a:r>
            <a:endParaRPr lang="zh-TW" altLang="en-US"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2094" name="Line 46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2099" name="Rectangle 51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2100" name="Picture 52" descr="PP-IsraelitesReturning_JS_01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25" y="3298825"/>
            <a:ext cx="4335463" cy="306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  <p:bldP spid="2065" grpId="0"/>
      <p:bldP spid="2070" grpId="0" animBg="1"/>
      <p:bldP spid="20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54320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4327" name="Text Box 5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54328" name="Text Box 56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54329" name="Text Box 57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54330" name="Text Box 58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pic>
        <p:nvPicPr>
          <p:cNvPr id="54333" name="Picture 61" descr="110_05_0286_BiblePaintings"/>
          <p:cNvPicPr>
            <a:picLocks noChangeAspect="1" noChangeArrowheads="1"/>
          </p:cNvPicPr>
          <p:nvPr/>
        </p:nvPicPr>
        <p:blipFill>
          <a:blip r:embed="rId4"/>
          <a:srcRect t="6067"/>
          <a:stretch>
            <a:fillRect/>
          </a:stretch>
        </p:blipFill>
        <p:spPr bwMode="auto">
          <a:xfrm>
            <a:off x="1887538" y="3303588"/>
            <a:ext cx="4991100" cy="319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3" grpId="0" animBg="1"/>
      <p:bldP spid="543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5344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pic>
        <p:nvPicPr>
          <p:cNvPr id="55351" name="Picture 55" descr="Esther_Denouncing_Haman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244850"/>
            <a:ext cx="4684713" cy="3227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 animBg="1"/>
      <p:bldP spid="553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6368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6369" name="Text Box 49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56370" name="Text Box 50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56373" name="Text Box 53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pic>
        <p:nvPicPr>
          <p:cNvPr id="56375" name="Picture 55" descr="ezra_reads_galler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5575" y="3289300"/>
            <a:ext cx="4814888" cy="3244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3" grpId="0" animBg="1"/>
      <p:bldP spid="56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ot_nt_interv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1900238"/>
            <a:ext cx="8802687" cy="744537"/>
          </a:xfrm>
          <a:prstGeom prst="rect">
            <a:avLst/>
          </a:prstGeom>
          <a:noFill/>
        </p:spPr>
      </p:pic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2592388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127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600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4573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500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波斯</a:t>
            </a:r>
            <a:r>
              <a:rPr lang="en-US" altLang="zh-TW" sz="2000">
                <a:latin typeface="SimHei" pitchFamily="49" charset="-122"/>
                <a:ea typeface="SimHei" pitchFamily="49" charset="-122"/>
              </a:rPr>
              <a:t>/</a:t>
            </a:r>
            <a:r>
              <a:rPr lang="zh-TW" altLang="en-US" sz="2000">
                <a:latin typeface="SimHei" pitchFamily="49" charset="-122"/>
                <a:ea typeface="SimHei" pitchFamily="49" charset="-122"/>
              </a:rPr>
              <a:t>玛代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 sz="2000">
                <a:latin typeface="SimHei" pitchFamily="49" charset="-122"/>
                <a:ea typeface="SimHei" pitchFamily="49" charset="-122"/>
              </a:rPr>
              <a:t>巴比伦</a:t>
            </a: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V="1">
            <a:off x="1165225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 flipV="1">
            <a:off x="1444625" y="2590800"/>
            <a:ext cx="6826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928813" y="2590800"/>
            <a:ext cx="682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228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 flipV="1">
            <a:off x="2476500" y="2590800"/>
            <a:ext cx="161925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962025" y="3201988"/>
            <a:ext cx="412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所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罗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巴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万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回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1312863" y="3184525"/>
            <a:ext cx="412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圣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殿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完</a:t>
            </a:r>
          </a:p>
          <a:p>
            <a:pPr algn="ctr"/>
            <a:r>
              <a:rPr lang="zh-TW" altLang="en-US">
                <a:latin typeface="SimHei" pitchFamily="49" charset="-122"/>
                <a:ea typeface="SimHei" pitchFamily="49" charset="-122"/>
              </a:rPr>
              <a:t>工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1728788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帖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后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2081213" y="3184525"/>
            <a:ext cx="41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以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拉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返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国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446338" y="3184525"/>
            <a:ext cx="412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尼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希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米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重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建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耶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路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撒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冷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城</a:t>
            </a:r>
          </a:p>
          <a:p>
            <a:pPr algn="ctr"/>
            <a:r>
              <a:rPr lang="zh-CN" altLang="en-US">
                <a:latin typeface="SimHei" pitchFamily="49" charset="-122"/>
                <a:ea typeface="SimHei" pitchFamily="49" charset="-122"/>
              </a:rPr>
              <a:t>墙</a:t>
            </a:r>
            <a:endParaRPr lang="zh-TW" altLang="en-US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7392" name="Rectangle 48" descr="Canvas"/>
          <p:cNvSpPr>
            <a:spLocks noChangeArrowheads="1"/>
          </p:cNvSpPr>
          <p:nvPr/>
        </p:nvSpPr>
        <p:spPr bwMode="auto">
          <a:xfrm>
            <a:off x="261938" y="261938"/>
            <a:ext cx="1958975" cy="6254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>
                <a:latin typeface="SimHei" pitchFamily="49" charset="-122"/>
                <a:ea typeface="SimHei" pitchFamily="49" charset="-122"/>
              </a:rPr>
              <a:t>圣地政治环境</a:t>
            </a:r>
            <a:endParaRPr lang="zh-TW" altLang="en-US" sz="200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29051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400</a:t>
            </a:r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4330700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300</a:t>
            </a:r>
          </a:p>
        </p:txBody>
      </p: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58007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200</a:t>
            </a:r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7248525" y="167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100</a:t>
            </a:r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8775700" y="1676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chemeClr val="bg2"/>
                </a:solidFill>
                <a:ea typeface="SimHei" pitchFamily="49" charset="-122"/>
              </a:rPr>
              <a:t>0</a:t>
            </a:r>
          </a:p>
        </p:txBody>
      </p:sp>
      <p:pic>
        <p:nvPicPr>
          <p:cNvPr id="57398" name="Picture 54" descr="Rebuilding the Walls of Jerusal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1650" y="3201988"/>
            <a:ext cx="2749550" cy="323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8" grpId="0" animBg="1"/>
      <p:bldP spid="573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1918</Words>
  <Application>Microsoft Office PowerPoint</Application>
  <PresentationFormat>全屏显示(4:3)</PresentationFormat>
  <Paragraphs>881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Microsoft Graph Chart</vt:lpstr>
      <vt:lpstr>背景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19</cp:revision>
  <dcterms:created xsi:type="dcterms:W3CDTF">2017-10-28T00:53:41Z</dcterms:created>
  <dcterms:modified xsi:type="dcterms:W3CDTF">2017-10-28T02:21:08Z</dcterms:modified>
</cp:coreProperties>
</file>