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06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7FAC-7A5B-40B3-B44A-C3205C24C685}" type="datetimeFigureOut">
              <a:rPr lang="zh-CN" altLang="en-US" smtClean="0"/>
              <a:pPr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D20E-E902-4CB3-B36D-31AA47E159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7FAC-7A5B-40B3-B44A-C3205C24C685}" type="datetimeFigureOut">
              <a:rPr lang="zh-CN" altLang="en-US" smtClean="0"/>
              <a:pPr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D20E-E902-4CB3-B36D-31AA47E159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7FAC-7A5B-40B3-B44A-C3205C24C685}" type="datetimeFigureOut">
              <a:rPr lang="zh-CN" altLang="en-US" smtClean="0"/>
              <a:pPr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D20E-E902-4CB3-B36D-31AA47E159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7FAC-7A5B-40B3-B44A-C3205C24C685}" type="datetimeFigureOut">
              <a:rPr lang="zh-CN" altLang="en-US" smtClean="0"/>
              <a:pPr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D20E-E902-4CB3-B36D-31AA47E159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7FAC-7A5B-40B3-B44A-C3205C24C685}" type="datetimeFigureOut">
              <a:rPr lang="zh-CN" altLang="en-US" smtClean="0"/>
              <a:pPr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D20E-E902-4CB3-B36D-31AA47E159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7FAC-7A5B-40B3-B44A-C3205C24C685}" type="datetimeFigureOut">
              <a:rPr lang="zh-CN" altLang="en-US" smtClean="0"/>
              <a:pPr/>
              <a:t>2017/9/17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D20E-E902-4CB3-B36D-31AA47E159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7FAC-7A5B-40B3-B44A-C3205C24C685}" type="datetimeFigureOut">
              <a:rPr lang="zh-CN" altLang="en-US" smtClean="0"/>
              <a:pPr/>
              <a:t>2017/9/17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D20E-E902-4CB3-B36D-31AA47E159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7FAC-7A5B-40B3-B44A-C3205C24C685}" type="datetimeFigureOut">
              <a:rPr lang="zh-CN" altLang="en-US" smtClean="0"/>
              <a:pPr/>
              <a:t>2017/9/17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D20E-E902-4CB3-B36D-31AA47E159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7FAC-7A5B-40B3-B44A-C3205C24C685}" type="datetimeFigureOut">
              <a:rPr lang="zh-CN" altLang="en-US" smtClean="0"/>
              <a:pPr/>
              <a:t>2017/9/17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D20E-E902-4CB3-B36D-31AA47E159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7FAC-7A5B-40B3-B44A-C3205C24C685}" type="datetimeFigureOut">
              <a:rPr lang="zh-CN" altLang="en-US" smtClean="0"/>
              <a:pPr/>
              <a:t>2017/9/17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D20E-E902-4CB3-B36D-31AA47E159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7FAC-7A5B-40B3-B44A-C3205C24C685}" type="datetimeFigureOut">
              <a:rPr lang="zh-CN" altLang="en-US" smtClean="0"/>
              <a:pPr/>
              <a:t>2017/9/17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D20E-E902-4CB3-B36D-31AA47E159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97FAC-7A5B-40B3-B44A-C3205C24C685}" type="datetimeFigureOut">
              <a:rPr lang="zh-CN" altLang="en-US" smtClean="0"/>
              <a:pPr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7D20E-E902-4CB3-B36D-31AA47E159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马可福音第二课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三场论战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b="1" dirty="0">
                          <a:solidFill>
                            <a:srgbClr val="DEDEDE"/>
                          </a:solidFill>
                        </a:rPr>
                        <a:t>编号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b="1">
                          <a:solidFill>
                            <a:srgbClr val="DEDEDE"/>
                          </a:solidFill>
                        </a:rPr>
                        <a:t>内容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b="1" dirty="0">
                          <a:solidFill>
                            <a:srgbClr val="DEDEDE"/>
                          </a:solidFill>
                        </a:rPr>
                        <a:t>核心</a:t>
                      </a:r>
                    </a:p>
                  </a:txBody>
                  <a:tcPr marL="76200" marR="762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/>
                        <a:t>冲突</a:t>
                      </a:r>
                      <a:r>
                        <a:rPr lang="en-US" dirty="0"/>
                        <a:t>A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dirty="0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dirty="0"/>
                    </a:p>
                  </a:txBody>
                  <a:tcPr marL="76200" marR="762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/>
                        <a:t>冲突</a:t>
                      </a:r>
                      <a:r>
                        <a:rPr lang="en-US"/>
                        <a:t>B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dirty="0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dirty="0"/>
                    </a:p>
                  </a:txBody>
                  <a:tcPr marL="76200" marR="762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/>
                        <a:t>冲突</a:t>
                      </a:r>
                      <a:r>
                        <a:rPr lang="en-US"/>
                        <a:t>C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dirty="0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dirty="0"/>
                    </a:p>
                  </a:txBody>
                  <a:tcPr marL="76200" marR="76200" marT="38100" marB="381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如何读耶稣的</a:t>
            </a:r>
            <a:r>
              <a:rPr lang="zh-CN" altLang="en-US" b="1" dirty="0" smtClean="0"/>
              <a:t>比喻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fontAlgn="t"/>
                      <a:endParaRPr lang="zh-CN" altLang="en-US" b="1" dirty="0">
                        <a:solidFill>
                          <a:srgbClr val="DEDEDE"/>
                        </a:solidFill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b="1" dirty="0">
                          <a:solidFill>
                            <a:srgbClr val="DEDEDE"/>
                          </a:solidFill>
                        </a:rPr>
                        <a:t>外界变化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b="1">
                          <a:solidFill>
                            <a:srgbClr val="DEDEDE"/>
                          </a:solidFill>
                        </a:rPr>
                        <a:t>自身变化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b="1" dirty="0">
                          <a:solidFill>
                            <a:srgbClr val="DEDEDE"/>
                          </a:solidFill>
                        </a:rPr>
                        <a:t>相同点</a:t>
                      </a:r>
                    </a:p>
                  </a:txBody>
                  <a:tcPr marL="76200" marR="762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/>
                        <a:t>新布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dirty="0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/>
                    </a:p>
                  </a:txBody>
                  <a:tcPr marL="76200" marR="762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/>
                        <a:t>旧衣服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dirty="0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/>
                    </a:p>
                  </a:txBody>
                  <a:tcPr marL="76200" marR="762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/>
                        <a:t>新酒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dirty="0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/>
                    </a:p>
                  </a:txBody>
                  <a:tcPr marL="76200" marR="762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/>
                        <a:t>旧皮袋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dirty="0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dirty="0"/>
                    </a:p>
                  </a:txBody>
                  <a:tcPr marL="76200" marR="76200" marT="38100" marB="381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如何读耶稣的</a:t>
            </a:r>
            <a:r>
              <a:rPr lang="zh-CN" altLang="en-US" b="1" dirty="0" smtClean="0"/>
              <a:t>比喻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fontAlgn="t"/>
                      <a:endParaRPr lang="zh-CN" altLang="en-US" b="1" dirty="0">
                        <a:solidFill>
                          <a:srgbClr val="DEDEDE"/>
                        </a:solidFill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b="1" dirty="0">
                          <a:solidFill>
                            <a:srgbClr val="DEDEDE"/>
                          </a:solidFill>
                        </a:rPr>
                        <a:t>外界变化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b="1">
                          <a:solidFill>
                            <a:srgbClr val="DEDEDE"/>
                          </a:solidFill>
                        </a:rPr>
                        <a:t>自身变化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b="1" dirty="0">
                          <a:solidFill>
                            <a:srgbClr val="DEDEDE"/>
                          </a:solidFill>
                        </a:rPr>
                        <a:t>相同点</a:t>
                      </a:r>
                    </a:p>
                  </a:txBody>
                  <a:tcPr marL="76200" marR="762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/>
                        <a:t>新布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/>
                        <a:t>落水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dirty="0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/>
                    </a:p>
                  </a:txBody>
                  <a:tcPr marL="76200" marR="762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/>
                        <a:t>旧衣服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dirty="0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/>
                    </a:p>
                  </a:txBody>
                  <a:tcPr marL="76200" marR="762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/>
                        <a:t>新酒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/>
                        <a:t>发酵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dirty="0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/>
                    </a:p>
                  </a:txBody>
                  <a:tcPr marL="76200" marR="762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/>
                        <a:t>旧皮袋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dirty="0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dirty="0"/>
                    </a:p>
                  </a:txBody>
                  <a:tcPr marL="76200" marR="76200" marT="38100" marB="381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如何读耶稣的</a:t>
            </a:r>
            <a:r>
              <a:rPr lang="zh-CN" altLang="en-US" b="1" dirty="0" smtClean="0"/>
              <a:t>比喻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fontAlgn="t"/>
                      <a:endParaRPr lang="zh-CN" altLang="en-US" b="1" dirty="0">
                        <a:solidFill>
                          <a:srgbClr val="DEDEDE"/>
                        </a:solidFill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b="1" dirty="0">
                          <a:solidFill>
                            <a:srgbClr val="DEDEDE"/>
                          </a:solidFill>
                        </a:rPr>
                        <a:t>外界变化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b="1">
                          <a:solidFill>
                            <a:srgbClr val="DEDEDE"/>
                          </a:solidFill>
                        </a:rPr>
                        <a:t>自身变化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b="1" dirty="0">
                          <a:solidFill>
                            <a:srgbClr val="DEDEDE"/>
                          </a:solidFill>
                        </a:rPr>
                        <a:t>相同点</a:t>
                      </a:r>
                    </a:p>
                  </a:txBody>
                  <a:tcPr marL="76200" marR="762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/>
                        <a:t>新布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/>
                        <a:t>落水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/>
                        <a:t>收缩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dirty="0"/>
                    </a:p>
                  </a:txBody>
                  <a:tcPr marL="76200" marR="762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/>
                        <a:t>旧衣服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/>
                        <a:t>不变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dirty="0"/>
                    </a:p>
                  </a:txBody>
                  <a:tcPr marL="76200" marR="762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/>
                        <a:t>新酒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/>
                        <a:t>发酵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/>
                        <a:t>膨胀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dirty="0"/>
                    </a:p>
                  </a:txBody>
                  <a:tcPr marL="76200" marR="762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/>
                        <a:t>旧皮袋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/>
                        <a:t>不变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dirty="0"/>
                    </a:p>
                  </a:txBody>
                  <a:tcPr marL="76200" marR="76200" marT="38100" marB="381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如何读耶稣的</a:t>
            </a:r>
            <a:r>
              <a:rPr lang="zh-CN" altLang="en-US" b="1" dirty="0" smtClean="0"/>
              <a:t>比喻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fontAlgn="t"/>
                      <a:endParaRPr lang="zh-CN" altLang="en-US" b="1" dirty="0">
                        <a:solidFill>
                          <a:srgbClr val="DEDEDE"/>
                        </a:solidFill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b="1" dirty="0">
                          <a:solidFill>
                            <a:srgbClr val="DEDEDE"/>
                          </a:solidFill>
                        </a:rPr>
                        <a:t>外界变化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b="1">
                          <a:solidFill>
                            <a:srgbClr val="DEDEDE"/>
                          </a:solidFill>
                        </a:rPr>
                        <a:t>自身变化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b="1" dirty="0">
                          <a:solidFill>
                            <a:srgbClr val="DEDEDE"/>
                          </a:solidFill>
                        </a:rPr>
                        <a:t>相同点</a:t>
                      </a:r>
                    </a:p>
                  </a:txBody>
                  <a:tcPr marL="76200" marR="762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/>
                        <a:t>新布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/>
                        <a:t>落水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/>
                        <a:t>收缩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有弹性</a:t>
                      </a:r>
                      <a:endParaRPr lang="zh-CN" altLang="en-US" dirty="0"/>
                    </a:p>
                  </a:txBody>
                  <a:tcPr marL="76200" marR="762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/>
                        <a:t>旧衣服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/>
                        <a:t>不变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没弹性</a:t>
                      </a:r>
                      <a:endParaRPr lang="zh-CN" altLang="en-US" dirty="0"/>
                    </a:p>
                  </a:txBody>
                  <a:tcPr marL="76200" marR="762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/>
                        <a:t>新酒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/>
                        <a:t>发酵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/>
                        <a:t>膨胀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有弹性</a:t>
                      </a:r>
                      <a:endParaRPr lang="zh-CN" altLang="en-US" dirty="0"/>
                    </a:p>
                  </a:txBody>
                  <a:tcPr marL="76200" marR="762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/>
                        <a:t>旧皮袋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/>
                        <a:t>不变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没弹性</a:t>
                      </a:r>
                      <a:endParaRPr lang="zh-CN" altLang="en-US" dirty="0"/>
                    </a:p>
                  </a:txBody>
                  <a:tcPr marL="76200" marR="76200" marT="38100" marB="381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</a:t>
            </a:r>
            <a:r>
              <a:rPr lang="zh-CN" altLang="en-US" dirty="0" smtClean="0"/>
              <a:t>前作业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读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</a:t>
            </a:r>
            <a:r>
              <a:rPr lang="en-US" altLang="zh-CN" dirty="0" smtClean="0"/>
              <a:t>13</a:t>
            </a:r>
            <a:r>
              <a:rPr lang="zh-CN" altLang="en-US" dirty="0" smtClean="0"/>
              <a:t>节</a:t>
            </a:r>
            <a:r>
              <a:rPr lang="en-US" altLang="zh-CN" dirty="0" smtClean="0"/>
              <a:t>-4</a:t>
            </a:r>
            <a:r>
              <a:rPr lang="zh-CN" altLang="en-US" dirty="0" smtClean="0"/>
              <a:t>章</a:t>
            </a:r>
            <a:r>
              <a:rPr lang="en-US" altLang="zh-CN" dirty="0" smtClean="0"/>
              <a:t>41</a:t>
            </a:r>
            <a:r>
              <a:rPr lang="zh-CN" altLang="en-US" dirty="0" smtClean="0"/>
              <a:t>节</a:t>
            </a:r>
          </a:p>
          <a:p>
            <a:r>
              <a:rPr lang="zh-CN" altLang="en-US" dirty="0" smtClean="0"/>
              <a:t>说说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</a:t>
            </a:r>
            <a:r>
              <a:rPr lang="en-US" altLang="zh-CN" dirty="0" smtClean="0"/>
              <a:t>20-30</a:t>
            </a:r>
            <a:r>
              <a:rPr lang="zh-CN" altLang="en-US" dirty="0" smtClean="0"/>
              <a:t>节作者要表达的中心意思</a:t>
            </a:r>
          </a:p>
          <a:p>
            <a:r>
              <a:rPr lang="zh-CN" altLang="en-US" dirty="0" smtClean="0"/>
              <a:t>总结撒种故事的中心意思</a:t>
            </a:r>
          </a:p>
          <a:p>
            <a:r>
              <a:rPr lang="zh-CN" altLang="en-US" dirty="0" smtClean="0"/>
              <a:t>思想作者为什么要写平静风浪的故事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故事六连拍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857364"/>
            <a:ext cx="8229600" cy="375762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 smtClean="0"/>
              <a:t>1</a:t>
            </a:r>
            <a:r>
              <a:rPr lang="zh-CN" altLang="en-US" dirty="0" smtClean="0"/>
              <a:t>章</a:t>
            </a:r>
            <a:r>
              <a:rPr lang="en-US" altLang="zh-CN" dirty="0" smtClean="0"/>
              <a:t>40-45</a:t>
            </a:r>
            <a:r>
              <a:rPr lang="zh-CN" altLang="en-US" dirty="0" smtClean="0"/>
              <a:t>节</a:t>
            </a:r>
            <a:r>
              <a:rPr lang="en-US" altLang="zh-CN" dirty="0" smtClean="0"/>
              <a:t>	</a:t>
            </a:r>
            <a:r>
              <a:rPr lang="zh-CN" altLang="en-US" dirty="0" smtClean="0"/>
              <a:t>我肯你洁净了吧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en-US" altLang="zh-CN" dirty="0" smtClean="0"/>
              <a:t>2</a:t>
            </a:r>
            <a:r>
              <a:rPr lang="zh-CN" altLang="en-US" dirty="0" smtClean="0"/>
              <a:t>章</a:t>
            </a:r>
            <a:r>
              <a:rPr lang="en-US" altLang="zh-CN" dirty="0" smtClean="0"/>
              <a:t>1-12</a:t>
            </a:r>
            <a:r>
              <a:rPr lang="zh-CN" altLang="en-US" dirty="0" smtClean="0"/>
              <a:t>节</a:t>
            </a:r>
            <a:r>
              <a:rPr lang="en-US" altLang="zh-CN" dirty="0" smtClean="0"/>
              <a:t>	</a:t>
            </a:r>
            <a:r>
              <a:rPr lang="zh-CN" altLang="en-US" dirty="0" smtClean="0"/>
              <a:t>小子你的罪赦了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en-US" altLang="zh-CN" dirty="0" smtClean="0"/>
              <a:t>2</a:t>
            </a:r>
            <a:r>
              <a:rPr lang="zh-CN" altLang="en-US" dirty="0" smtClean="0"/>
              <a:t>章</a:t>
            </a:r>
            <a:r>
              <a:rPr lang="en-US" altLang="zh-CN" dirty="0" smtClean="0"/>
              <a:t>13-17</a:t>
            </a:r>
            <a:r>
              <a:rPr lang="zh-CN" altLang="en-US" dirty="0" smtClean="0"/>
              <a:t>节</a:t>
            </a:r>
            <a:r>
              <a:rPr lang="en-US" altLang="zh-CN" dirty="0" smtClean="0"/>
              <a:t>	</a:t>
            </a:r>
            <a:r>
              <a:rPr lang="zh-CN" altLang="en-US" dirty="0" smtClean="0"/>
              <a:t>我来乃是召罪人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en-US" altLang="zh-CN" dirty="0" smtClean="0"/>
              <a:t>2</a:t>
            </a:r>
            <a:r>
              <a:rPr lang="zh-CN" altLang="en-US" dirty="0" smtClean="0"/>
              <a:t>章</a:t>
            </a:r>
            <a:r>
              <a:rPr lang="en-US" altLang="zh-CN" dirty="0" smtClean="0"/>
              <a:t>18-22</a:t>
            </a:r>
            <a:r>
              <a:rPr lang="zh-CN" altLang="en-US" dirty="0" smtClean="0"/>
              <a:t>节</a:t>
            </a:r>
            <a:r>
              <a:rPr lang="en-US" altLang="zh-CN" dirty="0" smtClean="0"/>
              <a:t>	</a:t>
            </a:r>
            <a:r>
              <a:rPr lang="zh-CN" altLang="en-US" dirty="0" smtClean="0"/>
              <a:t>新酒要装新皮袋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en-US" altLang="zh-CN" dirty="0" smtClean="0"/>
              <a:t>2</a:t>
            </a:r>
            <a:r>
              <a:rPr lang="zh-CN" altLang="en-US" dirty="0" smtClean="0"/>
              <a:t>章</a:t>
            </a:r>
            <a:r>
              <a:rPr lang="en-US" altLang="zh-CN" dirty="0" smtClean="0"/>
              <a:t>23-28</a:t>
            </a:r>
            <a:r>
              <a:rPr lang="zh-CN" altLang="en-US" dirty="0" smtClean="0"/>
              <a:t>节</a:t>
            </a:r>
            <a:r>
              <a:rPr lang="en-US" altLang="zh-CN" dirty="0" smtClean="0"/>
              <a:t>	</a:t>
            </a:r>
            <a:r>
              <a:rPr lang="zh-CN" altLang="en-US" dirty="0" smtClean="0"/>
              <a:t>谁是安息日的主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en-US" altLang="zh-CN" dirty="0" smtClean="0"/>
              <a:t>3</a:t>
            </a:r>
            <a:r>
              <a:rPr lang="zh-CN" altLang="en-US" dirty="0" smtClean="0"/>
              <a:t>章</a:t>
            </a:r>
            <a:r>
              <a:rPr lang="en-US" altLang="zh-CN" dirty="0" smtClean="0"/>
              <a:t>1-6</a:t>
            </a:r>
            <a:r>
              <a:rPr lang="zh-CN" altLang="en-US" dirty="0" smtClean="0"/>
              <a:t>节</a:t>
            </a:r>
            <a:r>
              <a:rPr lang="en-US" altLang="zh-CN" dirty="0" smtClean="0"/>
              <a:t>	</a:t>
            </a:r>
            <a:r>
              <a:rPr lang="zh-CN" altLang="en-US" dirty="0" smtClean="0"/>
              <a:t>罪人却不接待他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故事的观察点</a:t>
            </a:r>
            <a:r>
              <a:rPr lang="en-US" altLang="zh-CN" dirty="0"/>
              <a:t>(</a:t>
            </a:r>
            <a:r>
              <a:rPr lang="zh-CN" altLang="en-US" dirty="0" smtClean="0"/>
              <a:t>视角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请针对经文设计若干个观察点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请把</a:t>
            </a:r>
            <a:r>
              <a:rPr lang="zh-CN" altLang="en-US" dirty="0"/>
              <a:t>这些观察点</a:t>
            </a:r>
            <a:r>
              <a:rPr lang="zh-CN" altLang="en-US" dirty="0" smtClean="0"/>
              <a:t>分为三类</a:t>
            </a:r>
            <a:endParaRPr lang="en-US" altLang="zh-CN" dirty="0" smtClean="0"/>
          </a:p>
          <a:p>
            <a:r>
              <a:rPr lang="zh-CN" altLang="en-US" dirty="0"/>
              <a:t>自己不懂的</a:t>
            </a:r>
          </a:p>
          <a:p>
            <a:r>
              <a:rPr lang="zh-CN" altLang="en-US" dirty="0"/>
              <a:t>自己觉得最值得看的（主观看法）</a:t>
            </a:r>
          </a:p>
          <a:p>
            <a:r>
              <a:rPr lang="zh-CN" altLang="en-US" dirty="0"/>
              <a:t>作者要我们重点看的（客观意义）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42886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揣摩人物的心路</a:t>
            </a:r>
            <a:r>
              <a:rPr lang="zh-CN" altLang="en-US" dirty="0" smtClean="0"/>
              <a:t>历程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耶稣动了慈心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578645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zh-CN" altLang="en-US" dirty="0" smtClean="0"/>
              <a:t>问：耶稣</a:t>
            </a:r>
            <a:r>
              <a:rPr lang="zh-CN" altLang="en-US" dirty="0"/>
              <a:t>是因为什么动了慈心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答：看到</a:t>
            </a:r>
            <a:r>
              <a:rPr lang="zh-CN" altLang="en-US" dirty="0"/>
              <a:t>这个大麻风的人，生病很可怜</a:t>
            </a:r>
          </a:p>
          <a:p>
            <a:pPr>
              <a:buNone/>
            </a:pPr>
            <a:r>
              <a:rPr lang="zh-CN" altLang="en-US" dirty="0" smtClean="0"/>
              <a:t>问：前面</a:t>
            </a:r>
            <a:r>
              <a:rPr lang="zh-CN" altLang="en-US" dirty="0"/>
              <a:t>也有生病的啊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答：这个</a:t>
            </a:r>
            <a:r>
              <a:rPr lang="zh-CN" altLang="en-US" dirty="0"/>
              <a:t>大麻风是个特别的病</a:t>
            </a:r>
          </a:p>
          <a:p>
            <a:pPr>
              <a:buNone/>
            </a:pPr>
            <a:r>
              <a:rPr lang="zh-CN" altLang="en-US" dirty="0" smtClean="0"/>
              <a:t>问：越</a:t>
            </a:r>
            <a:r>
              <a:rPr lang="zh-CN" altLang="en-US" dirty="0"/>
              <a:t>重越特别的病，或者说越可怜就能越得到耶稣的慈心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答：好像</a:t>
            </a:r>
            <a:r>
              <a:rPr lang="zh-CN" altLang="en-US" dirty="0"/>
              <a:t>不是的</a:t>
            </a:r>
          </a:p>
          <a:p>
            <a:pPr>
              <a:buNone/>
            </a:pPr>
            <a:r>
              <a:rPr lang="zh-CN" altLang="en-US" dirty="0" smtClean="0"/>
              <a:t>问：那</a:t>
            </a:r>
            <a:r>
              <a:rPr lang="zh-CN" altLang="en-US" dirty="0"/>
              <a:t>耶稣的慈心是和病的种类有关？麻风病就能得到耶稣特别的关照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答：好像</a:t>
            </a:r>
            <a:r>
              <a:rPr lang="zh-CN" altLang="en-US" dirty="0"/>
              <a:t>也不是的</a:t>
            </a:r>
          </a:p>
          <a:p>
            <a:pPr>
              <a:buNone/>
            </a:pPr>
            <a:r>
              <a:rPr lang="zh-CN" altLang="en-US" dirty="0" smtClean="0"/>
              <a:t>问：耶稣看到了什么？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答：这个被罪辖制，渴望脱离罪，回到家里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答</a:t>
            </a:r>
            <a:r>
              <a:rPr lang="zh-CN" altLang="en-US" dirty="0" smtClean="0"/>
              <a:t>：耶稣</a:t>
            </a:r>
            <a:r>
              <a:rPr lang="zh-CN" altLang="en-US" dirty="0"/>
              <a:t>看见这个渴望动了慈心。证据是：你若肯</a:t>
            </a:r>
            <a:r>
              <a:rPr lang="en-US" altLang="zh-CN" dirty="0"/>
              <a:t>...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你若肯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86253"/>
          </a:xfrm>
        </p:spPr>
        <p:txBody>
          <a:bodyPr>
            <a:normAutofit/>
          </a:bodyPr>
          <a:lstStyle/>
          <a:p>
            <a:r>
              <a:rPr lang="zh-CN" altLang="en-US" dirty="0"/>
              <a:t>他想要什么？身体还是身份？</a:t>
            </a:r>
          </a:p>
          <a:p>
            <a:r>
              <a:rPr lang="zh-CN" altLang="en-US" dirty="0"/>
              <a:t>他可以来见耶稣吗？要附上什么代价？这个代价有多大？</a:t>
            </a:r>
          </a:p>
          <a:p>
            <a:r>
              <a:rPr lang="zh-CN" altLang="en-US" dirty="0"/>
              <a:t>重新回到三要素中的地点分析。是城里？还是郊区？</a:t>
            </a:r>
          </a:p>
          <a:p>
            <a:r>
              <a:rPr lang="zh-CN" altLang="en-US" dirty="0"/>
              <a:t>你若肯，是他不确信耶稣是否愿意吗？还是他觉得自己不配？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瘫痪</a:t>
            </a:r>
            <a:r>
              <a:rPr lang="zh-CN" altLang="en-US" b="1" dirty="0" smtClean="0"/>
              <a:t>病人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请针对经文设计若干个观察点</a:t>
            </a:r>
            <a:endParaRPr lang="en-US" altLang="zh-CN" dirty="0" smtClean="0"/>
          </a:p>
          <a:p>
            <a:r>
              <a:rPr lang="zh-CN" altLang="en-US" dirty="0"/>
              <a:t>请</a:t>
            </a:r>
            <a:r>
              <a:rPr lang="en-US" altLang="zh-CN" dirty="0"/>
              <a:t>2-3</a:t>
            </a:r>
            <a:r>
              <a:rPr lang="zh-CN" altLang="en-US" dirty="0"/>
              <a:t>位同学分享这个故事</a:t>
            </a:r>
            <a:r>
              <a:rPr lang="zh-CN" altLang="en-US" dirty="0" smtClean="0"/>
              <a:t>的观察点</a:t>
            </a:r>
            <a:endParaRPr lang="en-US" altLang="zh-CN" dirty="0" smtClean="0"/>
          </a:p>
          <a:p>
            <a:r>
              <a:rPr lang="zh-CN" altLang="en-US" dirty="0"/>
              <a:t>大家推选出作者要我们重点看的观察点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串</a:t>
            </a:r>
            <a:r>
              <a:rPr lang="zh-CN" altLang="en-US" b="1" dirty="0" smtClean="0"/>
              <a:t>故事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请找一找以上两个故事的相同点。</a:t>
            </a:r>
          </a:p>
          <a:p>
            <a:pPr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根据相同点，给两个故事写一个标题。</a:t>
            </a:r>
          </a:p>
          <a:p>
            <a:pPr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说说看这两个故事在讲什么？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税吏</a:t>
            </a:r>
            <a:r>
              <a:rPr lang="zh-CN" altLang="en-US" b="1" dirty="0" smtClean="0"/>
              <a:t>罪人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冲突双方是谁？</a:t>
            </a:r>
          </a:p>
          <a:p>
            <a:r>
              <a:rPr lang="zh-CN" altLang="en-US" dirty="0"/>
              <a:t>冲突的起因是什么？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494</Words>
  <Application>Microsoft Office PowerPoint</Application>
  <PresentationFormat>全屏显示(4:3)</PresentationFormat>
  <Paragraphs>105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马可福音第二课</vt:lpstr>
      <vt:lpstr>故事六连拍</vt:lpstr>
      <vt:lpstr>故事的观察点(视角)</vt:lpstr>
      <vt:lpstr>揣摩人物的心路历程</vt:lpstr>
      <vt:lpstr>耶稣动了慈心</vt:lpstr>
      <vt:lpstr>你若肯</vt:lpstr>
      <vt:lpstr>瘫痪病人</vt:lpstr>
      <vt:lpstr>串故事</vt:lpstr>
      <vt:lpstr>税吏罪人</vt:lpstr>
      <vt:lpstr>三场论战</vt:lpstr>
      <vt:lpstr>如何读耶稣的比喻</vt:lpstr>
      <vt:lpstr>如何读耶稣的比喻</vt:lpstr>
      <vt:lpstr>如何读耶稣的比喻</vt:lpstr>
      <vt:lpstr>如何读耶稣的比喻</vt:lpstr>
      <vt:lpstr>课前作业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马可福音第二课</dc:title>
  <dc:creator>Windows 用户</dc:creator>
  <cp:lastModifiedBy>Windows 用户</cp:lastModifiedBy>
  <cp:revision>21</cp:revision>
  <dcterms:created xsi:type="dcterms:W3CDTF">2017-09-17T02:53:29Z</dcterms:created>
  <dcterms:modified xsi:type="dcterms:W3CDTF">2017-09-17T03:31:45Z</dcterms:modified>
</cp:coreProperties>
</file>