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337" r:id="rId4"/>
    <p:sldId id="307" r:id="rId5"/>
    <p:sldId id="354" r:id="rId6"/>
    <p:sldId id="355" r:id="rId7"/>
    <p:sldId id="356" r:id="rId8"/>
    <p:sldId id="363" r:id="rId9"/>
    <p:sldId id="364" r:id="rId10"/>
    <p:sldId id="370" r:id="rId11"/>
    <p:sldId id="357" r:id="rId12"/>
    <p:sldId id="344" r:id="rId13"/>
    <p:sldId id="346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</p:sldIdLst>
  <p:sldSz cx="9144000" cy="5144135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B08"/>
    <a:srgbClr val="FCC31E"/>
    <a:srgbClr val="FAAD29"/>
    <a:srgbClr val="3E825D"/>
    <a:srgbClr val="F99907"/>
    <a:srgbClr val="F99118"/>
    <a:srgbClr val="F36503"/>
    <a:srgbClr val="FAB510"/>
    <a:srgbClr val="007370"/>
    <a:srgbClr val="FCC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08" y="-1422"/>
      </p:cViewPr>
      <p:guideLst>
        <p:guide orient="horz" pos="15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2067"/>
            <a:ext cx="6858000" cy="17913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474"/>
            <a:ext cx="6858000" cy="12422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670" indent="0" algn="ctr">
              <a:buNone/>
              <a:defRPr sz="1200"/>
            </a:lvl7pPr>
            <a:lvl8pPr marL="2401570" indent="0" algn="ctr">
              <a:buNone/>
              <a:defRPr sz="1200"/>
            </a:lvl8pPr>
            <a:lvl9pPr marL="274447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20"/>
            <a:ext cx="2949178" cy="120057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828"/>
            <a:ext cx="4629150" cy="36564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590"/>
            <a:ext cx="2949178" cy="285969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670" indent="0">
              <a:buNone/>
              <a:defRPr sz="750"/>
            </a:lvl7pPr>
            <a:lvl8pPr marL="2401570" indent="0">
              <a:buNone/>
              <a:defRPr sz="750"/>
            </a:lvl8pPr>
            <a:lvl9pPr marL="274447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20"/>
            <a:ext cx="2949178" cy="120057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828"/>
            <a:ext cx="4629150" cy="36564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670" indent="0">
              <a:buNone/>
              <a:defRPr sz="1500"/>
            </a:lvl7pPr>
            <a:lvl8pPr marL="2401570" indent="0">
              <a:buNone/>
              <a:defRPr sz="1500"/>
            </a:lvl8pPr>
            <a:lvl9pPr marL="274447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590"/>
            <a:ext cx="2949178" cy="285969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670" indent="0">
              <a:buNone/>
              <a:defRPr sz="750"/>
            </a:lvl7pPr>
            <a:lvl8pPr marL="2401570" indent="0">
              <a:buNone/>
              <a:defRPr sz="750"/>
            </a:lvl8pPr>
            <a:lvl9pPr marL="274447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940"/>
            <a:ext cx="1971675" cy="436040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940"/>
            <a:ext cx="5800725" cy="436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5354241" y="1717689"/>
            <a:ext cx="3199210" cy="180342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413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 advClick="0" advTm="0"/>
    </mc:Choice>
    <mc:Fallback>
      <p:transition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53"/>
            <a:ext cx="7886700" cy="21403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3303"/>
            <a:ext cx="7886700" cy="112553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6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15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44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698"/>
            <a:ext cx="3886200" cy="32646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698"/>
            <a:ext cx="3886200" cy="32646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020684" y="4790615"/>
            <a:ext cx="775136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40"/>
            <a:ext cx="7886700" cy="9945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314"/>
            <a:ext cx="3868340" cy="6181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670" indent="0">
              <a:buNone/>
              <a:defRPr sz="1200" b="1"/>
            </a:lvl7pPr>
            <a:lvl8pPr marL="2401570" indent="0">
              <a:buNone/>
              <a:defRPr sz="1200" b="1"/>
            </a:lvl8pPr>
            <a:lvl9pPr marL="274447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464"/>
            <a:ext cx="3868340" cy="27644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314"/>
            <a:ext cx="3887391" cy="6181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670" indent="0">
              <a:buNone/>
              <a:defRPr sz="1200" b="1"/>
            </a:lvl7pPr>
            <a:lvl8pPr marL="2401570" indent="0">
              <a:buNone/>
              <a:defRPr sz="1200" b="1"/>
            </a:lvl8pPr>
            <a:lvl9pPr marL="274447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464"/>
            <a:ext cx="3887391" cy="27644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397" y="-223"/>
            <a:ext cx="9144793" cy="5145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5301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5301"/>
          </a:xfrm>
          <a:custGeom>
            <a:avLst/>
            <a:gdLst>
              <a:gd name="connsiteX0" fmla="*/ 12192000 w 12192000"/>
              <a:gd name="connsiteY0" fmla="*/ 0 h 6858000"/>
              <a:gd name="connsiteX1" fmla="*/ 12192000 w 12192000"/>
              <a:gd name="connsiteY1" fmla="*/ 6858000 h 6858000"/>
              <a:gd name="connsiteX2" fmla="*/ 0 w 12192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5301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880418"/>
            <a:ext cx="9144000" cy="4264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940"/>
            <a:ext cx="7886700" cy="99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698"/>
            <a:ext cx="7886700" cy="3264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932"/>
            <a:ext cx="2057400" cy="273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932"/>
            <a:ext cx="3086100" cy="273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932"/>
            <a:ext cx="2057400" cy="273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722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3012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302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92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67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157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447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6710" y="1711140"/>
            <a:ext cx="5168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Grid</a:t>
            </a:r>
            <a:endParaRPr lang="zh-CN" altLang="en-US" sz="24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6456" y="3256730"/>
            <a:ext cx="431088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无忧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583" y="2919322"/>
            <a:ext cx="555345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2AB2CC"/>
                </a:solidFill>
                <a:latin typeface="Arial" panose="020B0604020202090204" pitchFamily="34" charset="0"/>
                <a:ea typeface="宋体" panose="02010600030101010101" pitchFamily="2" charset="-122"/>
                <a:cs typeface="Arial" panose="020B0604020202090204" pitchFamily="34" charset="0"/>
              </a:rPr>
              <a:t>grid formation context</a:t>
            </a:r>
            <a:endParaRPr lang="en-US" altLang="zh-CN" sz="1600" dirty="0">
              <a:solidFill>
                <a:srgbClr val="2AB2CC"/>
              </a:solidFill>
              <a:latin typeface="Arial" panose="020B0604020202090204" pitchFamily="34" charset="0"/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8432" y="2859462"/>
            <a:ext cx="471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1795" y="4626425"/>
            <a:ext cx="932180" cy="375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530" y="154570"/>
            <a:ext cx="60007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单元格间距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1795" y="4626425"/>
            <a:ext cx="932180" cy="375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710" y="1188085"/>
            <a:ext cx="8703945" cy="3426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3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综合：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grid-gap</a:t>
            </a:r>
            <a:endParaRPr lang="en-US" altLang="zh-CN" sz="3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用于设置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sym typeface="Calibri" panose="020F0502020204030204" pitchFamily="34" charset="0"/>
              </a:rPr>
              <a:t>行和列之间的</a:t>
            </a:r>
            <a:r>
              <a:rPr lang="zh-CN" altLang="en-US" sz="1400">
                <a:latin typeface="冬青黑体简体中文" panose="020B0300000000000000" charset="-122"/>
                <a:ea typeface="冬青黑体简体中文" panose="020B0300000000000000" charset="-122"/>
                <a:sym typeface="Calibri" panose="020F0502020204030204" pitchFamily="34" charset="0"/>
              </a:rPr>
              <a:t>空隙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接受两个值  第一个是行与行之间的间距 第二个是列与列之间的间距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如果只给一个值，那么行与列之间的间距是一样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拆分样式：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grid-row-gap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grid-column-gap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 strike="noStrike" noProof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 strike="noStrike" noProof="1">
              <a:solidFill>
                <a:schemeClr val="accent4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冬青黑体简体中文" panose="020B0300000000000000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7486650" y="1337161"/>
            <a:ext cx="1554480" cy="48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975" dirty="0" smtClean="0">
                <a:solidFill>
                  <a:schemeClr val="bg1"/>
                </a:solidFill>
              </a:rPr>
              <a:t>2</a:t>
            </a:r>
            <a:endParaRPr lang="zh-CN" altLang="en-US" sz="30975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17470" y="3673592"/>
            <a:ext cx="5646420" cy="200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450" dirty="0" smtClean="0">
                <a:solidFill>
                  <a:schemeClr val="bg1"/>
                </a:solidFill>
              </a:rPr>
              <a:t>PART</a:t>
            </a:r>
            <a:endParaRPr lang="zh-CN" altLang="en-US" sz="1245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360" y="1469655"/>
            <a:ext cx="5623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grid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知识点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0070" y="2161483"/>
            <a:ext cx="40919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3890" y="2244033"/>
            <a:ext cx="438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单元格设置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1332865"/>
            <a:ext cx="6770370" cy="382079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238125" y="283210"/>
            <a:ext cx="3859601" cy="1266367"/>
            <a:chOff x="375" y="446"/>
            <a:chExt cx="9516" cy="298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75" y="446"/>
              <a:ext cx="4027" cy="298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364" y="1240"/>
              <a:ext cx="7308" cy="10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20" y="1317"/>
              <a:ext cx="7371" cy="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概念：网格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8125" y="283210"/>
            <a:ext cx="3859601" cy="1266367"/>
            <a:chOff x="375" y="446"/>
            <a:chExt cx="9516" cy="298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75" y="446"/>
              <a:ext cx="4027" cy="298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364" y="1240"/>
              <a:ext cx="7308" cy="10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20" y="1317"/>
              <a:ext cx="7371" cy="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合并列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55" y="1217295"/>
            <a:ext cx="5056505" cy="38315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5625" y="1736725"/>
            <a:ext cx="3942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grid-column-start: 1;</a:t>
            </a:r>
            <a:endParaRPr lang="zh-CN" altLang="en-US"/>
          </a:p>
          <a:p>
            <a:pPr algn="l"/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开始合并的列 从父级最左边开始算 如果有四列子元素，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那么父级的最右边是5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5625" y="3210560"/>
            <a:ext cx="407225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grid-column-end: </a:t>
            </a:r>
            <a:r>
              <a:rPr lang="en-US" altLang="zh-CN"/>
              <a:t>3</a:t>
            </a:r>
            <a:r>
              <a:rPr lang="zh-CN" altLang="en-US"/>
              <a:t>;</a:t>
            </a:r>
            <a:endParaRPr lang="zh-CN" altLang="en-US"/>
          </a:p>
          <a:p>
            <a:pPr algn="l"/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结束合并的列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综合：grid-column: </a:t>
            </a:r>
            <a:r>
              <a:rPr lang="en-US" altLang="zh-CN" sz="1200">
                <a:latin typeface="冬青黑体简体中文" panose="020B0300000000000000" charset="-122"/>
                <a:ea typeface="冬青黑体简体中文" panose="020B0300000000000000" charset="-122"/>
              </a:rPr>
              <a:t>1</a:t>
            </a:r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 / </a:t>
            </a:r>
            <a:r>
              <a:rPr lang="en-US" altLang="zh-CN" sz="1200">
                <a:latin typeface="冬青黑体简体中文" panose="020B0300000000000000" charset="-122"/>
                <a:ea typeface="冬青黑体简体中文" panose="020B0300000000000000" charset="-122"/>
              </a:rPr>
              <a:t>3</a:t>
            </a:r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; 开始合并的列和结束合并的列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8125" y="283210"/>
            <a:ext cx="3859601" cy="1266367"/>
            <a:chOff x="375" y="446"/>
            <a:chExt cx="9516" cy="298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75" y="446"/>
              <a:ext cx="4027" cy="298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364" y="1240"/>
              <a:ext cx="7308" cy="10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20" y="1317"/>
              <a:ext cx="7371" cy="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合并行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 descr="/Users/songchenglong/Desktop/未标题-1.png未标题-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97655" y="1233488"/>
            <a:ext cx="5056505" cy="3830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5625" y="1736725"/>
            <a:ext cx="3942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grid-</a:t>
            </a:r>
            <a:r>
              <a:rPr lang="en-US" altLang="zh-CN"/>
              <a:t>row</a:t>
            </a:r>
            <a:r>
              <a:rPr lang="zh-CN" altLang="en-US"/>
              <a:t>-start: </a:t>
            </a:r>
            <a:r>
              <a:rPr lang="en-US" altLang="zh-CN"/>
              <a:t>3</a:t>
            </a:r>
            <a:r>
              <a:rPr lang="zh-CN" altLang="en-US"/>
              <a:t>;</a:t>
            </a:r>
            <a:endParaRPr lang="zh-CN" altLang="en-US"/>
          </a:p>
          <a:p>
            <a:pPr algn="l"/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开始合并的行 从父级最上面开始算 如果有五行子元素，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那么父级的最底边是</a:t>
            </a:r>
            <a:r>
              <a:rPr lang="en-US" altLang="zh-CN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6</a:t>
            </a:r>
            <a:endParaRPr lang="en-US" altLang="zh-CN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5625" y="3210560"/>
            <a:ext cx="38017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grid-</a:t>
            </a:r>
            <a:r>
              <a:rPr lang="en-US" altLang="zh-CN"/>
              <a:t>row</a:t>
            </a:r>
            <a:r>
              <a:rPr lang="zh-CN" altLang="en-US"/>
              <a:t>-end: </a:t>
            </a:r>
            <a:r>
              <a:rPr lang="en-US" altLang="zh-CN"/>
              <a:t>5</a:t>
            </a:r>
            <a:r>
              <a:rPr lang="zh-CN" altLang="en-US"/>
              <a:t>;</a:t>
            </a:r>
            <a:endParaRPr lang="zh-CN" altLang="en-US"/>
          </a:p>
          <a:p>
            <a:pPr algn="l"/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结束合并的行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综合：grid-</a:t>
            </a:r>
            <a:r>
              <a:rPr lang="en-US" altLang="zh-CN" sz="1200">
                <a:latin typeface="冬青黑体简体中文" panose="020B0300000000000000" charset="-122"/>
                <a:ea typeface="冬青黑体简体中文" panose="020B0300000000000000" charset="-122"/>
              </a:rPr>
              <a:t>row</a:t>
            </a:r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: </a:t>
            </a:r>
            <a:r>
              <a:rPr lang="en-US" altLang="zh-CN" sz="1200">
                <a:latin typeface="冬青黑体简体中文" panose="020B0300000000000000" charset="-122"/>
                <a:ea typeface="冬青黑体简体中文" panose="020B0300000000000000" charset="-122"/>
              </a:rPr>
              <a:t>3</a:t>
            </a:r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 / </a:t>
            </a:r>
            <a:r>
              <a:rPr lang="en-US" altLang="zh-CN" sz="1200">
                <a:latin typeface="冬青黑体简体中文" panose="020B0300000000000000" charset="-122"/>
                <a:ea typeface="冬青黑体简体中文" panose="020B0300000000000000" charset="-122"/>
              </a:rPr>
              <a:t>5</a:t>
            </a:r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; 开始合并的行和结束合并的行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注：</a:t>
            </a:r>
            <a:r>
              <a:rPr lang="en-US" altLang="zh-CN" sz="1200">
                <a:latin typeface="冬青黑体简体中文" panose="020B0300000000000000" charset="-122"/>
                <a:ea typeface="冬青黑体简体中文" panose="020B0300000000000000" charset="-122"/>
              </a:rPr>
              <a:t>span</a:t>
            </a:r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关键字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15875" y="-7620"/>
            <a:ext cx="9183370" cy="51574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65000"/>
                  <a:lumOff val="35000"/>
                  <a:alpha val="49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38125" y="283210"/>
            <a:ext cx="3859601" cy="1266367"/>
            <a:chOff x="375" y="446"/>
            <a:chExt cx="9516" cy="298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75" y="446"/>
              <a:ext cx="4027" cy="298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364" y="1240"/>
              <a:ext cx="7308" cy="10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20" y="1317"/>
              <a:ext cx="7371" cy="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用区域来操作单元格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 descr="/Users/songchenglong/Desktop/未标题-2.png未标题-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37038" y="1233488"/>
            <a:ext cx="4777740" cy="3830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5625" y="1736725"/>
            <a:ext cx="3992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grid-template-areas: </a:t>
            </a:r>
          </a:p>
          <a:p>
            <a:pPr algn="l"/>
            <a:r>
              <a:t>  '</a:t>
            </a:r>
            <a:r>
              <a:rPr lang="en-US"/>
              <a:t>b</a:t>
            </a:r>
            <a:r>
              <a:t> </a:t>
            </a:r>
            <a:r>
              <a:rPr lang="en-US"/>
              <a:t>b</a:t>
            </a:r>
            <a:r>
              <a:t> </a:t>
            </a:r>
            <a:r>
              <a:rPr lang="en-US"/>
              <a:t>g</a:t>
            </a:r>
            <a:r>
              <a:t>'</a:t>
            </a:r>
          </a:p>
          <a:p>
            <a:pPr algn="l"/>
            <a:r>
              <a:t>  '</a:t>
            </a:r>
            <a:r>
              <a:rPr lang="en-US"/>
              <a:t>r</a:t>
            </a:r>
            <a:r>
              <a:t> </a:t>
            </a:r>
            <a:r>
              <a:rPr lang="en-US"/>
              <a:t>p</a:t>
            </a:r>
            <a:r>
              <a:t> </a:t>
            </a:r>
            <a:r>
              <a:rPr lang="en-US"/>
              <a:t>p</a:t>
            </a:r>
            <a:r>
              <a:t>'</a:t>
            </a:r>
          </a:p>
          <a:p>
            <a:pPr algn="l"/>
            <a:r>
              <a:t>  '</a:t>
            </a:r>
            <a:r>
              <a:rPr lang="en-US"/>
              <a:t>r</a:t>
            </a:r>
            <a:r>
              <a:t> </a:t>
            </a:r>
            <a:r>
              <a:rPr lang="en-US"/>
              <a:t>p</a:t>
            </a:r>
            <a:r>
              <a:t> </a:t>
            </a:r>
            <a:r>
              <a:rPr lang="en-US"/>
              <a:t>p</a:t>
            </a:r>
            <a:r>
              <a:t>';</a:t>
            </a:r>
          </a:p>
          <a:p>
            <a:pPr algn="l"/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这个属性设置给父级，把对应的每个单元格的名字都写好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5625" y="3822065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grid-area</a:t>
            </a:r>
            <a:r>
              <a:rPr lang="zh-CN" altLang="en-US"/>
              <a:t>: </a:t>
            </a:r>
            <a:r>
              <a:rPr lang="en-US" altLang="zh-CN"/>
              <a:t>r</a:t>
            </a:r>
            <a:r>
              <a:rPr lang="zh-CN" altLang="en-US"/>
              <a:t>;</a:t>
            </a:r>
            <a:endParaRPr lang="zh-CN" altLang="en-US"/>
          </a:p>
          <a:p>
            <a:pPr algn="l"/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这个属性设置给子级，子级想要放在哪个位置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</a:rPr>
              <a:t>就写上对应的名字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7486650" y="1337161"/>
            <a:ext cx="1554480" cy="48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975" dirty="0" smtClean="0">
                <a:solidFill>
                  <a:schemeClr val="bg1"/>
                </a:solidFill>
              </a:rPr>
              <a:t>3</a:t>
            </a:r>
            <a:endParaRPr lang="zh-CN" altLang="en-US" sz="30975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17470" y="3673592"/>
            <a:ext cx="5646420" cy="200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450" dirty="0" smtClean="0">
                <a:solidFill>
                  <a:schemeClr val="bg1"/>
                </a:solidFill>
              </a:rPr>
              <a:t>PART</a:t>
            </a:r>
            <a:endParaRPr lang="zh-CN" altLang="en-US" sz="1245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360" y="1469655"/>
            <a:ext cx="5623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grid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知识点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0070" y="2161483"/>
            <a:ext cx="40919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3890" y="2244033"/>
            <a:ext cx="438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单元格对齐方式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8125" y="283210"/>
            <a:ext cx="4207598" cy="1266367"/>
            <a:chOff x="375" y="446"/>
            <a:chExt cx="10374" cy="298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5" y="446"/>
              <a:ext cx="4027" cy="298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363" y="1240"/>
              <a:ext cx="8386" cy="10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20" y="1317"/>
              <a:ext cx="8229" cy="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水平方向：</a:t>
              </a:r>
              <a:r>
                <a:rPr lang="zh-CN" altLang="en-US" sz="2000">
                  <a:latin typeface="冬青黑体简体中文" panose="020B0300000000000000" charset="-122"/>
                  <a:ea typeface="冬青黑体简体中文" panose="020B0300000000000000" charset="-122"/>
                  <a:sym typeface="+mn-ea"/>
                </a:rPr>
                <a:t>justify-content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55625" y="1536065"/>
            <a:ext cx="2468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start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子元素位于父级的左边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准确的说，是容器主轴的起始位置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20" y="1549400"/>
            <a:ext cx="5072380" cy="895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620" y="2701925"/>
            <a:ext cx="5072380" cy="9740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5625" y="2912110"/>
            <a:ext cx="170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center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子元素位于父级的中间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270" y="3933190"/>
            <a:ext cx="5078730" cy="993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5625" y="4152900"/>
            <a:ext cx="170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end</a:t>
            </a:r>
            <a:endParaRPr lang="en-US" altLang="zh-CN"/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子元素位于父级的右边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8125" y="283210"/>
            <a:ext cx="4207598" cy="1266367"/>
            <a:chOff x="375" y="446"/>
            <a:chExt cx="10374" cy="298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5" y="446"/>
              <a:ext cx="4027" cy="298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363" y="1240"/>
              <a:ext cx="8386" cy="10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20" y="1317"/>
              <a:ext cx="8229" cy="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水平方向：</a:t>
              </a:r>
              <a:r>
                <a:rPr lang="zh-CN" altLang="en-US" sz="2000">
                  <a:latin typeface="冬青黑体简体中文" panose="020B0300000000000000" charset="-122"/>
                  <a:ea typeface="冬青黑体简体中文" panose="020B0300000000000000" charset="-122"/>
                  <a:sym typeface="+mn-ea"/>
                </a:rPr>
                <a:t>justify-content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55625" y="1736725"/>
            <a:ext cx="30784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space-around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容器中的富余空间会平分在每个元素的左右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两边，所以每个元素左右两边都有同样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的间距，导致两个元素之间的间距会比较大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20" y="1549400"/>
            <a:ext cx="5072380" cy="895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5625" y="2940685"/>
            <a:ext cx="29260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space-between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rPr>
              <a:t>容器中的富余空间会平分在每个元素之间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5625" y="3933190"/>
            <a:ext cx="3078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space-evenly</a:t>
            </a:r>
            <a:endParaRPr lang="en-US" altLang="zh-CN"/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容器中的富余空间会平均分配在每个子元素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之间以及子元素与父级之间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保证每个子元素之间的间距是一样的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620" y="1549400"/>
            <a:ext cx="5072380" cy="9518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905" y="2770505"/>
            <a:ext cx="5078095" cy="8934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270" y="3933190"/>
            <a:ext cx="5078730" cy="93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8125" y="283210"/>
            <a:ext cx="5873765" cy="1266367"/>
            <a:chOff x="375" y="446"/>
            <a:chExt cx="14482" cy="298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5" y="446"/>
              <a:ext cx="4027" cy="298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363" y="1240"/>
              <a:ext cx="12492" cy="10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20" y="1317"/>
              <a:ext cx="12337" cy="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垂直方向：</a:t>
              </a:r>
              <a:r>
                <a:rPr lang="en-US" altLang="zh-CN" sz="2000">
                  <a:latin typeface="冬青黑体简体中文" panose="020B0300000000000000" charset="-122"/>
                  <a:ea typeface="冬青黑体简体中文" panose="020B0300000000000000" charset="-122"/>
                  <a:sym typeface="+mn-ea"/>
                </a:rPr>
                <a:t>align-content</a:t>
              </a:r>
              <a:endPara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8005" y="1958975"/>
            <a:ext cx="36163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start,center,end,space-around...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r>
              <a:rPr lang="zh-CN" altLang="en-US" sz="1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和水平方向一样，富余空间会被各种分配</a:t>
            </a:r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/>
            <a:endParaRPr lang="zh-CN" altLang="en-US" sz="1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" y="2758440"/>
            <a:ext cx="2486025" cy="17862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75" y="2755900"/>
            <a:ext cx="2569845" cy="17887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00" y="2747645"/>
            <a:ext cx="2661920" cy="179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7486650" y="1337161"/>
            <a:ext cx="1554480" cy="48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975" dirty="0" smtClean="0">
                <a:solidFill>
                  <a:schemeClr val="bg1"/>
                </a:solidFill>
              </a:rPr>
              <a:t>1</a:t>
            </a:r>
            <a:endParaRPr lang="zh-CN" altLang="en-US" sz="30975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17470" y="3673592"/>
            <a:ext cx="5646420" cy="200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450" dirty="0" smtClean="0">
                <a:solidFill>
                  <a:schemeClr val="bg1"/>
                </a:solidFill>
              </a:rPr>
              <a:t>PART</a:t>
            </a:r>
            <a:endParaRPr lang="zh-CN" altLang="en-US" sz="1245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360" y="1469655"/>
            <a:ext cx="5623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grid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知识点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0070" y="2161483"/>
            <a:ext cx="40919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3890" y="2244033"/>
            <a:ext cx="438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从此你的布局可以这么玩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8125" y="283210"/>
            <a:ext cx="5873765" cy="1266367"/>
            <a:chOff x="375" y="446"/>
            <a:chExt cx="14482" cy="298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5" y="446"/>
              <a:ext cx="4027" cy="298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363" y="1240"/>
              <a:ext cx="12492" cy="10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20" y="1317"/>
              <a:ext cx="12337" cy="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sz="2000">
                  <a:latin typeface="冬青黑体简体中文" panose="020B0300000000000000" charset="-122"/>
                  <a:ea typeface="冬青黑体简体中文" panose="020B0300000000000000" charset="-122"/>
                  <a:sym typeface="+mn-ea"/>
                </a:rPr>
                <a:t>单元格间距：</a:t>
              </a:r>
              <a:r>
                <a:rPr lang="en-US" altLang="zh-CN" sz="2000">
                  <a:latin typeface="冬青黑体简体中文" panose="020B0300000000000000" charset="-122"/>
                  <a:ea typeface="冬青黑体简体中文" panose="020B0300000000000000" charset="-122"/>
                  <a:sym typeface="+mn-ea"/>
                </a:rPr>
                <a:t>grid-gap</a:t>
              </a:r>
              <a:endPara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8005" y="2133600"/>
            <a:ext cx="38404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我们可以随意指定单元格之间的间距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前提是没有其他属性干扰</a:t>
            </a:r>
            <a:r>
              <a:rPr lang="en-US" altLang="zh-CN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:</a:t>
            </a:r>
            <a:endParaRPr lang="en-US" altLang="zh-CN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比如前面的 </a:t>
            </a:r>
            <a:r>
              <a:rPr lang="en-US" altLang="zh-CN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justify-content</a:t>
            </a:r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等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05" y="1701800"/>
            <a:ext cx="34671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530" y="154570"/>
            <a:ext cx="60007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基础属性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1795" y="4626425"/>
            <a:ext cx="932180" cy="375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0030" y="1913255"/>
            <a:ext cx="870394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3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基础属性：</a:t>
            </a:r>
            <a:r>
              <a:rPr lang="en-US" altLang="zh-CN" sz="3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display: grid</a:t>
            </a:r>
            <a:endParaRPr lang="en-US" altLang="zh-CN" sz="3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en-US" altLang="zh-CN" sz="3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使用</a:t>
            </a:r>
            <a:r>
              <a:rPr lang="en-US" altLang="zh-CN" sz="14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grid</a:t>
            </a:r>
            <a:r>
              <a:rPr lang="zh-CN" altLang="en-US" sz="14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的基本理念是在一个容器元素身上创建虚拟的网格，子级自动填充网格，所以</a:t>
            </a:r>
            <a:r>
              <a:rPr lang="en-US" altLang="zh-CN" sz="14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grid</a:t>
            </a:r>
            <a:r>
              <a:rPr lang="zh-CN" altLang="en-US" sz="14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更多的属性都是用在父级容器元素身上</a:t>
            </a:r>
            <a:endParaRPr lang="zh-CN" altLang="en-US" sz="14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530" y="154570"/>
            <a:ext cx="60007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创建单元格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1795" y="4626425"/>
            <a:ext cx="932180" cy="375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710" y="1188085"/>
            <a:ext cx="8703945" cy="3814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3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创建列：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grid-template-columns</a:t>
            </a:r>
            <a:endParaRPr lang="en-US" altLang="zh-CN" sz="3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用于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定义每一列的宽度以及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列数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可能的值：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grid-template-columns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100px 200px 300px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        可以给多个值 如100px 200px 300px 这里定义了三列 宽度分别是100 200 300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grid-template-columns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repeat(4, 1fr)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strike="noStrike" noProof="1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       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repeat(4, 1fr) 利用repeat函数来创建多个重复的列 第一个值是多少列 第二个值是每一列的宽度</a:t>
            </a:r>
            <a:endParaRPr lang="en-US" altLang="zh-CN" sz="1400">
              <a:solidFill>
                <a:srgbClr val="595959"/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 strike="noStrike" noProof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 strike="noStrike" noProof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r>
              <a:rPr lang="en-US" altLang="zh-CN" sz="140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注： fr 是相对单位 相当于弹性盒模型里的一份，在这里把父级的宽度分成了4份 一个单元格占一份</a:t>
            </a:r>
            <a:endParaRPr lang="en-US" altLang="zh-CN" sz="1400" strike="noStrike" noProof="1">
              <a:solidFill>
                <a:schemeClr val="accent4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endParaRPr lang="en-US" altLang="zh-CN" sz="1400" strike="noStrike" noProof="1">
              <a:solidFill>
                <a:schemeClr val="accent4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冬青黑体简体中文" panose="020B0300000000000000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530" y="154570"/>
            <a:ext cx="60007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创建单元格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1795" y="4626425"/>
            <a:ext cx="932180" cy="375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710" y="1188085"/>
            <a:ext cx="8703945" cy="3383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3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创建行：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grid-template-rows</a:t>
            </a:r>
            <a:endParaRPr lang="en-US" altLang="zh-CN" sz="3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用于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定义每一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的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高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度以及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行数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可能的值：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grid-template-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rows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100px 200px 300px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        可以给多个值 如100px 200px 300px 这里定义了三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高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度分别是100 200 300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grid-template-rows: minmax(100px,auto)；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strike="noStrike" noProof="1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       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minmax(100px,auto) 用minmax函数定义一行的最小高度和最大高度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 strike="noStrike" noProof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 strike="noStrike" noProof="1">
              <a:solidFill>
                <a:schemeClr val="accent4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冬青黑体简体中文" panose="020B0300000000000000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530" y="154570"/>
            <a:ext cx="60007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创建单元格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1795" y="4626425"/>
            <a:ext cx="932180" cy="375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710" y="1188085"/>
            <a:ext cx="8703945" cy="2910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3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综合：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grid-template</a:t>
            </a:r>
            <a:endParaRPr lang="en-US" altLang="zh-CN" sz="3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接收两个值，第一个值用于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定义每一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的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高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度以及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行数，第二个值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rPr>
              <a:t>用于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定义每一列的宽度以及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列数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可能的值：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grid-template: 100px 200px/100px 100px;</a:t>
            </a:r>
            <a:endParaRPr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       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两组数值，用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“/”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分开，前面是设置行，第二组数值是设置列。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       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在这里也可以使用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repeat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函数以及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minmax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函数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 strike="noStrike" noProof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 strike="noStrike" noProof="1">
              <a:solidFill>
                <a:schemeClr val="accent4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冬青黑体简体中文" panose="020B0300000000000000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530" y="154570"/>
            <a:ext cx="60007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各种单位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1795" y="4626425"/>
            <a:ext cx="932180" cy="375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710" y="1188085"/>
            <a:ext cx="870394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3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fr,40%,auto</a:t>
            </a:r>
            <a:endParaRPr lang="en-US" sz="3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en-US" altLang="zh-CN" sz="3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40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fr 是相对单位 相当于弹性盒模型里的一份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rPr>
              <a:t>40% </a:t>
            </a:r>
            <a:r>
              <a:rPr lang="zh-CN" altLang="en-US" sz="14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rPr>
              <a:t>也是可以接受的单位，意味容器宽度的</a:t>
            </a:r>
            <a:r>
              <a:rPr lang="en-US" altLang="zh-CN" sz="14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rPr>
              <a:t>40%</a:t>
            </a:r>
            <a:endParaRPr lang="en-US" altLang="zh-CN" sz="14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4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设置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auto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Calibri" panose="020F0502020204030204" pitchFamily="34" charset="0"/>
              </a:rPr>
              <a:t>关键字可以让浏览器自己决定单元格的宽高度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 strike="noStrike" noProof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 strike="noStrike" noProof="1">
              <a:solidFill>
                <a:schemeClr val="accent4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冬青黑体简体中文" panose="020B0300000000000000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530" y="154570"/>
            <a:ext cx="60007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Auto-fill</a:t>
            </a:r>
            <a:r>
              <a:rPr lang="zh-CN" altLang="en-US" sz="3000" b="1" dirty="0">
                <a:solidFill>
                  <a:schemeClr val="bg1"/>
                </a:solidFill>
              </a:rPr>
              <a:t>关键字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1795" y="4626425"/>
            <a:ext cx="932180" cy="375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710" y="1188085"/>
            <a:ext cx="870394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3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repeat(auto-fill,100px)</a:t>
            </a:r>
            <a:endParaRPr lang="en-US" sz="3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en-US" altLang="zh-CN" sz="3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marL="0" lvl="2" algn="l">
              <a:lnSpc>
                <a:spcPct val="100000"/>
              </a:lnSpc>
            </a:pPr>
            <a:r>
              <a:rPr lang="zh-CN" altLang="en-US" sz="1400" strike="noStrike" noProof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当子级确定宽度时，在父级容器中尽量多的划分格子以放下更多的子级</a:t>
            </a:r>
            <a:endParaRPr lang="en-US" altLang="zh-CN" sz="1400" strike="noStrike" noProof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 strike="noStrike" noProof="1">
              <a:solidFill>
                <a:schemeClr val="accent4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冬青黑体简体中文" panose="020B0300000000000000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530" y="154570"/>
            <a:ext cx="60007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凡事都有意外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1795" y="4626425"/>
            <a:ext cx="932180" cy="375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710" y="1188085"/>
            <a:ext cx="870394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3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grid-auto-columns</a:t>
            </a:r>
            <a:r>
              <a:rPr lang="zh-CN" altLang="en-US" sz="3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，</a:t>
            </a:r>
            <a:r>
              <a:rPr lang="en-US" sz="32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grid-auto-rows</a:t>
            </a:r>
            <a:endParaRPr lang="en-US" sz="3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en-US" altLang="zh-CN" sz="32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4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  <a:p>
            <a:pPr marL="0" lvl="2" algn="l">
              <a:lnSpc>
                <a:spcPct val="100000"/>
              </a:lnSpc>
            </a:pPr>
            <a:r>
              <a:rPr lang="zh-CN" altLang="en-US" sz="1400" strike="noStrike" noProof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当子级的数量超出了预定的单元格数量时怎么办呢</a:t>
            </a:r>
            <a:r>
              <a:rPr lang="en-US" altLang="zh-CN" sz="1400" strike="noStrike" noProof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?</a:t>
            </a:r>
            <a:endParaRPr lang="en-US" altLang="zh-CN" sz="1400" strike="noStrike" noProof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0" lvl="2" algn="l">
              <a:lnSpc>
                <a:spcPct val="100000"/>
              </a:lnSpc>
            </a:pPr>
            <a:endParaRPr lang="en-US" altLang="zh-CN" sz="1400" strike="noStrike" noProof="1">
              <a:solidFill>
                <a:schemeClr val="accent4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冬青黑体简体中文" panose="020B0300000000000000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umei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132F63"/>
      </a:accent1>
      <a:accent2>
        <a:srgbClr val="15AA96"/>
      </a:accent2>
      <a:accent3>
        <a:srgbClr val="9BB955"/>
      </a:accent3>
      <a:accent4>
        <a:srgbClr val="F29C13"/>
      </a:accent4>
      <a:accent5>
        <a:srgbClr val="BF392E"/>
      </a:accent5>
      <a:accent6>
        <a:srgbClr val="613246"/>
      </a:accent6>
      <a:hlink>
        <a:srgbClr val="FFFFFF"/>
      </a:hlink>
      <a:folHlink>
        <a:srgbClr val="8C8C8C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1959</Words>
  <Application>WPS 演示</Application>
  <PresentationFormat>全屏显示(16:9)</PresentationFormat>
  <Paragraphs>216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方正书宋_GBK</vt:lpstr>
      <vt:lpstr>Wingdings</vt:lpstr>
      <vt:lpstr>Calibri</vt:lpstr>
      <vt:lpstr>Helvetica Neue</vt:lpstr>
      <vt:lpstr>宋体</vt:lpstr>
      <vt:lpstr>微软雅黑</vt:lpstr>
      <vt:lpstr>Calibri</vt:lpstr>
      <vt:lpstr>冬青黑体简体中文</vt:lpstr>
      <vt:lpstr>Arial Unicode MS</vt:lpstr>
      <vt:lpstr>汉仪书宋二KW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cp:lastModifiedBy>songchenglong</cp:lastModifiedBy>
  <cp:revision>201</cp:revision>
  <dcterms:created xsi:type="dcterms:W3CDTF">2020-04-02T02:33:15Z</dcterms:created>
  <dcterms:modified xsi:type="dcterms:W3CDTF">2020-04-02T02:33:15Z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