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41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7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3" r:id="rId67"/>
    <p:sldId id="321" r:id="rId68"/>
    <p:sldId id="322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9" r:id="rId104"/>
    <p:sldId id="358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QUICKSORT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099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94104" y="5820703"/>
            <a:ext cx="9265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should generate a random index for the pivot … OR we can have the middle</a:t>
            </a:r>
          </a:p>
          <a:p>
            <a:r>
              <a:rPr lang="hu-HU" dirty="0"/>
              <a:t>	</a:t>
            </a:r>
            <a:r>
              <a:rPr lang="hu-HU" dirty="0" err="1" smtClean="0"/>
              <a:t>item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02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525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59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525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77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525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38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525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41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77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48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86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68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76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94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94104" y="5820703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last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20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28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03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1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43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5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19860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40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40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095007" y="4336104"/>
            <a:ext cx="238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Sort </a:t>
            </a:r>
            <a:r>
              <a:rPr lang="hu-HU" dirty="0" err="1" smtClean="0"/>
              <a:t>left</a:t>
            </a:r>
            <a:r>
              <a:rPr lang="hu-HU" dirty="0"/>
              <a:t>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3565186" y="4959816"/>
            <a:ext cx="3061245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3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5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99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94104" y="5820703"/>
            <a:ext cx="890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decide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88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22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71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59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78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59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4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46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79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8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1249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45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94104" y="5820703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Variable </a:t>
            </a:r>
            <a:r>
              <a:rPr lang="hu-HU" b="1" dirty="0" smtClean="0"/>
              <a:t>i</a:t>
            </a:r>
            <a:r>
              <a:rPr lang="hu-HU" dirty="0" smtClean="0"/>
              <a:t> tracks the threshold item </a:t>
            </a:r>
            <a:r>
              <a:rPr lang="hu-HU" dirty="0" smtClean="0">
                <a:sym typeface="Wingdings" panose="05000000000000000000" pitchFamily="2" charset="2"/>
              </a:rPr>
              <a:t> separates items that are smaller / greater than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pivot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84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06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35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6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4352630" y="5009243"/>
            <a:ext cx="2355402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2764638" y="4401004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3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7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9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6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87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59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31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285797" y="6021112"/>
            <a:ext cx="664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index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threshold</a:t>
            </a:r>
            <a:r>
              <a:rPr lang="hu-HU" dirty="0" smtClean="0"/>
              <a:t> index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5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67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63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09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91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62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21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79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464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86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08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945042" y="5009243"/>
            <a:ext cx="1762989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3383859" y="4511090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03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78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87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57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6596373" y="5175498"/>
            <a:ext cx="1762989" cy="11184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5035190" y="4677345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37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70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58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8235168" y="5175498"/>
            <a:ext cx="1762989" cy="11184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8907954" y="4393661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68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45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00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Worst</a:t>
            </a:r>
            <a:r>
              <a:rPr lang="hu-HU" u="sng" dirty="0" smtClean="0"/>
              <a:t> </a:t>
            </a:r>
            <a:r>
              <a:rPr lang="hu-HU" u="sng" dirty="0" err="1" smtClean="0"/>
              <a:t>case</a:t>
            </a:r>
            <a:endParaRPr lang="hu-HU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04406" y="1378235"/>
            <a:ext cx="9228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most naive pivot selection algorithm is </a:t>
            </a:r>
            <a:r>
              <a:rPr lang="en-US" dirty="0" smtClean="0"/>
              <a:t>to</a:t>
            </a:r>
            <a:r>
              <a:rPr lang="hu-HU" dirty="0" smtClean="0"/>
              <a:t> </a:t>
            </a:r>
            <a:r>
              <a:rPr lang="en-US" dirty="0" smtClean="0"/>
              <a:t>choose </a:t>
            </a:r>
            <a:r>
              <a:rPr lang="en-US" dirty="0"/>
              <a:t>the first element as </a:t>
            </a:r>
            <a:r>
              <a:rPr lang="hu-HU" dirty="0" smtClean="0"/>
              <a:t>the </a:t>
            </a:r>
            <a:r>
              <a:rPr lang="en-US" dirty="0" smtClean="0"/>
              <a:t>pivot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~ </a:t>
            </a:r>
            <a:r>
              <a:rPr lang="en-US" dirty="0" smtClean="0"/>
              <a:t>this </a:t>
            </a:r>
            <a:r>
              <a:rPr lang="en-US" dirty="0"/>
              <a:t>results in worst case behavior if </a:t>
            </a:r>
            <a:r>
              <a:rPr lang="hu-HU" dirty="0" smtClean="0"/>
              <a:t>the </a:t>
            </a:r>
            <a:r>
              <a:rPr lang="en-US" dirty="0" smtClean="0"/>
              <a:t>data </a:t>
            </a:r>
            <a:r>
              <a:rPr lang="en-US" dirty="0"/>
              <a:t>is already </a:t>
            </a:r>
            <a:r>
              <a:rPr lang="en-US" dirty="0" smtClean="0"/>
              <a:t>sorted</a:t>
            </a:r>
            <a:endParaRPr lang="hu-HU" dirty="0" smtClean="0"/>
          </a:p>
          <a:p>
            <a:endParaRPr lang="hu-HU" dirty="0"/>
          </a:p>
          <a:p>
            <a:r>
              <a:rPr lang="en-US" dirty="0" smtClean="0"/>
              <a:t> </a:t>
            </a:r>
            <a:r>
              <a:rPr lang="hu-HU" dirty="0" smtClean="0"/>
              <a:t>			</a:t>
            </a:r>
            <a:r>
              <a:rPr lang="en-US" dirty="0" smtClean="0"/>
              <a:t>(</a:t>
            </a:r>
            <a:r>
              <a:rPr lang="en-US" dirty="0"/>
              <a:t>the first element will always be the min</a:t>
            </a:r>
            <a:r>
              <a:rPr lang="en-US" dirty="0" smtClean="0"/>
              <a:t>)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4429496" y="3087584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O(N  )</a:t>
            </a:r>
            <a:endParaRPr lang="hu-HU" sz="2800" b="1" dirty="0"/>
          </a:p>
        </p:txBody>
      </p:sp>
      <p:sp>
        <p:nvSpPr>
          <p:cNvPr id="6" name="Szövegdoboz 5"/>
          <p:cNvSpPr txBox="1"/>
          <p:nvPr/>
        </p:nvSpPr>
        <p:spPr>
          <a:xfrm>
            <a:off x="5142444" y="2979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36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81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0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16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94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Quicksort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It</a:t>
            </a:r>
            <a:r>
              <a:rPr lang="hu-HU" dirty="0" smtClean="0"/>
              <a:t> is an </a:t>
            </a:r>
            <a:r>
              <a:rPr lang="hu-HU" dirty="0" err="1" smtClean="0"/>
              <a:t>efficient</a:t>
            </a:r>
            <a:r>
              <a:rPr lang="hu-HU" dirty="0" smtClean="0"/>
              <a:t> </a:t>
            </a:r>
            <a:r>
              <a:rPr lang="hu-HU" dirty="0" err="1" smtClean="0"/>
              <a:t>sorting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endParaRPr lang="hu-HU" dirty="0" smtClean="0"/>
          </a:p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developed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Tony </a:t>
            </a:r>
            <a:r>
              <a:rPr lang="hu-HU" dirty="0" err="1" smtClean="0"/>
              <a:t>Hoare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1959 //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person</a:t>
            </a:r>
            <a:r>
              <a:rPr lang="hu-HU" dirty="0" smtClean="0"/>
              <a:t> </a:t>
            </a:r>
            <a:r>
              <a:rPr lang="hu-HU" dirty="0" err="1" smtClean="0"/>
              <a:t>who</a:t>
            </a:r>
            <a:r>
              <a:rPr lang="hu-HU" dirty="0" smtClean="0"/>
              <a:t> </a:t>
            </a:r>
            <a:r>
              <a:rPr lang="hu-HU" dirty="0" err="1" smtClean="0"/>
              <a:t>invented</a:t>
            </a:r>
            <a:r>
              <a:rPr lang="hu-HU" dirty="0" smtClean="0"/>
              <a:t> </a:t>
            </a:r>
            <a:r>
              <a:rPr lang="hu-HU" dirty="0" err="1" smtClean="0"/>
              <a:t>quickselect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dirty="0" err="1" smtClean="0"/>
              <a:t>implemented</a:t>
            </a:r>
            <a:r>
              <a:rPr lang="hu-HU" dirty="0" smtClean="0"/>
              <a:t> </a:t>
            </a:r>
            <a:r>
              <a:rPr lang="hu-HU" dirty="0" err="1" smtClean="0"/>
              <a:t>quicksort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outperforms</a:t>
            </a:r>
            <a:r>
              <a:rPr lang="hu-HU" dirty="0" smtClean="0"/>
              <a:t> </a:t>
            </a:r>
            <a:r>
              <a:rPr lang="hu-HU" dirty="0" err="1" smtClean="0"/>
              <a:t>heapsort</a:t>
            </a:r>
            <a:r>
              <a:rPr lang="hu-HU" dirty="0" smtClean="0"/>
              <a:t> and </a:t>
            </a:r>
            <a:r>
              <a:rPr lang="hu-HU" dirty="0" err="1" smtClean="0"/>
              <a:t>merge</a:t>
            </a:r>
            <a:r>
              <a:rPr lang="hu-HU" dirty="0" smtClean="0"/>
              <a:t> sort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main </a:t>
            </a:r>
            <a:r>
              <a:rPr lang="hu-HU" dirty="0" err="1" smtClean="0">
                <a:sym typeface="Wingdings" panose="05000000000000000000" pitchFamily="2" charset="2"/>
              </a:rPr>
              <a:t>competitors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quicksort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A comparison based algorithm  not able to be faster than linearithmic time complexity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14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69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99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70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63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27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53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99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2350863" y="62582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91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08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01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Quicksort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efficient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of </a:t>
            </a:r>
            <a:r>
              <a:rPr lang="hu-HU" dirty="0" err="1" smtClean="0"/>
              <a:t>quicksort</a:t>
            </a:r>
            <a:r>
              <a:rPr lang="hu-HU" dirty="0" smtClean="0"/>
              <a:t> is </a:t>
            </a:r>
            <a:r>
              <a:rPr lang="hu-HU" b="1" dirty="0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stable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keep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relative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order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with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equal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value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in-place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any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additional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On average case it has </a:t>
            </a:r>
            <a:r>
              <a:rPr lang="hu-HU" b="1" dirty="0" smtClean="0">
                <a:sym typeface="Wingdings" panose="05000000000000000000" pitchFamily="2" charset="2"/>
              </a:rPr>
              <a:t>O(N </a:t>
            </a:r>
            <a:r>
              <a:rPr lang="hu-HU" b="1" dirty="0" smtClean="0">
                <a:sym typeface="Wingdings" panose="05000000000000000000" pitchFamily="2" charset="2"/>
              </a:rPr>
              <a:t>logN</a:t>
            </a:r>
            <a:r>
              <a:rPr lang="hu-HU" b="1" dirty="0" smtClean="0">
                <a:sym typeface="Wingdings" panose="05000000000000000000" pitchFamily="2" charset="2"/>
              </a:rPr>
              <a:t>) </a:t>
            </a:r>
            <a:r>
              <a:rPr lang="hu-HU" dirty="0" smtClean="0">
                <a:sym typeface="Wingdings" panose="05000000000000000000" pitchFamily="2" charset="2"/>
              </a:rPr>
              <a:t>running time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But the worst case running time is </a:t>
            </a:r>
            <a:r>
              <a:rPr lang="hu-HU" dirty="0" smtClean="0">
                <a:sym typeface="Wingdings" panose="05000000000000000000" pitchFamily="2" charset="2"/>
              </a:rPr>
              <a:t>quadratic </a:t>
            </a:r>
            <a:r>
              <a:rPr lang="hu-HU" b="1" dirty="0" smtClean="0">
                <a:sym typeface="Wingdings" panose="05000000000000000000" pitchFamily="2" charset="2"/>
              </a:rPr>
              <a:t>O(N  )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!!!</a:t>
            </a:r>
          </a:p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widely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languages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Primitive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  </a:t>
            </a:r>
            <a:r>
              <a:rPr lang="hu-HU" dirty="0" smtClean="0">
                <a:sym typeface="Wingdings" panose="05000000000000000000" pitchFamily="2" charset="2"/>
              </a:rPr>
              <a:t>  </a:t>
            </a:r>
            <a:r>
              <a:rPr lang="hu-HU" dirty="0" err="1" smtClean="0">
                <a:sym typeface="Wingdings" panose="05000000000000000000" pitchFamily="2" charset="2"/>
              </a:rPr>
              <a:t>usually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quicksort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used</a:t>
            </a:r>
            <a:endParaRPr lang="hu-HU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Reference types / objects  usually mergesort is used</a:t>
            </a:r>
            <a:endParaRPr lang="hu-H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05817" y="35995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31230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16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34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6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12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51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6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170260" y="62820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808906" y="3693226"/>
            <a:ext cx="4402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So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rearrange</a:t>
            </a:r>
            <a:endParaRPr lang="hu-HU" dirty="0" smtClean="0"/>
          </a:p>
          <a:p>
            <a:r>
              <a:rPr lang="hu-HU" dirty="0" err="1"/>
              <a:t>t</a:t>
            </a:r>
            <a:r>
              <a:rPr lang="hu-HU" dirty="0" err="1" smtClean="0"/>
              <a:t>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smaller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nd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right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greater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90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91755" y="388380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AND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sure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is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n</a:t>
            </a:r>
            <a:r>
              <a:rPr lang="hu-HU" dirty="0" smtClean="0"/>
              <a:t> </a:t>
            </a:r>
            <a:r>
              <a:rPr lang="hu-HU" dirty="0" err="1" smtClean="0"/>
              <a:t>it’s</a:t>
            </a:r>
            <a:r>
              <a:rPr lang="hu-HU" dirty="0" smtClean="0"/>
              <a:t> </a:t>
            </a:r>
            <a:r>
              <a:rPr lang="hu-HU" dirty="0" err="1" smtClean="0"/>
              <a:t>final</a:t>
            </a:r>
            <a:r>
              <a:rPr lang="hu-HU" dirty="0" smtClean="0"/>
              <a:t> </a:t>
            </a:r>
            <a:r>
              <a:rPr lang="hu-HU" dirty="0" err="1" smtClean="0"/>
              <a:t>position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3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25358" y="4511092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1745221" y="5009243"/>
            <a:ext cx="1425039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23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31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Quicksort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646111" y="1389713"/>
            <a:ext cx="10966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 smtClean="0"/>
              <a:t>It</a:t>
            </a:r>
            <a:r>
              <a:rPr lang="hu-HU" sz="2000" dirty="0" smtClean="0"/>
              <a:t> is a </a:t>
            </a:r>
            <a:r>
              <a:rPr lang="hu-HU" sz="2000" b="1" dirty="0" err="1" smtClean="0"/>
              <a:t>divide</a:t>
            </a:r>
            <a:r>
              <a:rPr lang="hu-HU" sz="2000" b="1" dirty="0" smtClean="0"/>
              <a:t> and </a:t>
            </a:r>
            <a:r>
              <a:rPr lang="hu-HU" sz="2000" b="1" dirty="0" err="1" smtClean="0"/>
              <a:t>conquer</a:t>
            </a:r>
            <a:r>
              <a:rPr lang="hu-HU" sz="2000" b="1" dirty="0" smtClean="0"/>
              <a:t> </a:t>
            </a:r>
            <a:r>
              <a:rPr lang="hu-HU" sz="2000" dirty="0" err="1" smtClean="0"/>
              <a:t>algorithm</a:t>
            </a:r>
            <a:r>
              <a:rPr lang="hu-HU" sz="2000" dirty="0" smtClean="0"/>
              <a:t> </a:t>
            </a:r>
          </a:p>
          <a:p>
            <a:endParaRPr lang="hu-HU" sz="2000" dirty="0"/>
          </a:p>
          <a:p>
            <a:r>
              <a:rPr lang="hu-HU" sz="2000" dirty="0" smtClean="0"/>
              <a:t>	- </a:t>
            </a:r>
            <a:r>
              <a:rPr lang="hu-HU" sz="2000" dirty="0" err="1" smtClean="0"/>
              <a:t>pick</a:t>
            </a:r>
            <a:r>
              <a:rPr lang="hu-HU" sz="2000" dirty="0" smtClean="0"/>
              <a:t> an </a:t>
            </a:r>
            <a:r>
              <a:rPr lang="hu-HU" sz="2000" dirty="0" err="1" smtClean="0"/>
              <a:t>element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array</a:t>
            </a:r>
            <a:r>
              <a:rPr lang="hu-HU" sz="2000" dirty="0" smtClean="0"/>
              <a:t>: </a:t>
            </a:r>
            <a:r>
              <a:rPr lang="hu-HU" sz="2000" dirty="0" err="1" smtClean="0"/>
              <a:t>this</a:t>
            </a:r>
            <a:r>
              <a:rPr lang="hu-HU" sz="2000" dirty="0" smtClean="0"/>
              <a:t> is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pivot</a:t>
            </a:r>
            <a:r>
              <a:rPr lang="hu-HU" sz="2000" dirty="0" smtClean="0"/>
              <a:t> </a:t>
            </a:r>
            <a:r>
              <a:rPr lang="hu-HU" sz="2000" dirty="0" err="1" smtClean="0"/>
              <a:t>item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hu-HU" sz="2000" dirty="0" smtClean="0"/>
              <a:t>- </a:t>
            </a:r>
            <a:r>
              <a:rPr lang="hu-HU" sz="2000" dirty="0" err="1" smtClean="0"/>
              <a:t>partition</a:t>
            </a:r>
            <a:r>
              <a:rPr lang="hu-HU" sz="2000" dirty="0" smtClean="0"/>
              <a:t> </a:t>
            </a:r>
            <a:r>
              <a:rPr lang="hu-HU" sz="2000" dirty="0" err="1" smtClean="0"/>
              <a:t>phase</a:t>
            </a:r>
            <a:r>
              <a:rPr lang="hu-HU" sz="2000" dirty="0" smtClean="0"/>
              <a:t>: </a:t>
            </a:r>
            <a:r>
              <a:rPr lang="hu-HU" sz="2000" dirty="0" err="1" smtClean="0"/>
              <a:t>rearrange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array</a:t>
            </a:r>
            <a:r>
              <a:rPr lang="hu-HU" sz="2000" dirty="0" smtClean="0"/>
              <a:t> </a:t>
            </a:r>
            <a:r>
              <a:rPr lang="hu-HU" sz="2000" dirty="0" err="1" smtClean="0"/>
              <a:t>so</a:t>
            </a:r>
            <a:r>
              <a:rPr lang="hu-HU" sz="2000" dirty="0" smtClean="0"/>
              <a:t> </a:t>
            </a:r>
            <a:r>
              <a:rPr lang="hu-HU" sz="2000" dirty="0" err="1" smtClean="0"/>
              <a:t>that</a:t>
            </a:r>
            <a:r>
              <a:rPr lang="hu-HU" sz="2000" dirty="0" smtClean="0"/>
              <a:t> </a:t>
            </a:r>
            <a:r>
              <a:rPr lang="hu-HU" sz="2000" dirty="0" err="1" smtClean="0"/>
              <a:t>all</a:t>
            </a:r>
            <a:r>
              <a:rPr lang="hu-HU" sz="2000" dirty="0" smtClean="0"/>
              <a:t> </a:t>
            </a:r>
            <a:r>
              <a:rPr lang="hu-HU" sz="2000" dirty="0" err="1" smtClean="0"/>
              <a:t>elements</a:t>
            </a:r>
            <a:r>
              <a:rPr lang="hu-HU" sz="2000" dirty="0" smtClean="0"/>
              <a:t> </a:t>
            </a:r>
            <a:r>
              <a:rPr lang="en-US" sz="2000" dirty="0"/>
              <a:t>with </a:t>
            </a:r>
            <a:r>
              <a:rPr lang="en-US" sz="2000" dirty="0" smtClean="0"/>
              <a:t>values </a:t>
            </a:r>
            <a:r>
              <a:rPr lang="en-US" sz="2000" dirty="0"/>
              <a:t>less </a:t>
            </a:r>
            <a:endParaRPr lang="hu-HU" sz="2000" dirty="0" smtClean="0"/>
          </a:p>
          <a:p>
            <a:r>
              <a:rPr lang="hu-HU" sz="2000" dirty="0" smtClean="0"/>
              <a:t>		</a:t>
            </a:r>
            <a:r>
              <a:rPr lang="en-US" sz="2000" dirty="0" smtClean="0"/>
              <a:t>than </a:t>
            </a:r>
            <a:r>
              <a:rPr lang="en-US" sz="2000" dirty="0"/>
              <a:t>the pivot come before the pivot, while all elements with </a:t>
            </a:r>
            <a:r>
              <a:rPr lang="en-US" sz="2000" dirty="0" smtClean="0"/>
              <a:t>values greater</a:t>
            </a:r>
            <a:endParaRPr lang="hu-HU" sz="2000" dirty="0" smtClean="0"/>
          </a:p>
          <a:p>
            <a:r>
              <a:rPr lang="en-US" sz="2000" dirty="0" smtClean="0"/>
              <a:t> </a:t>
            </a:r>
            <a:r>
              <a:rPr lang="hu-HU" sz="2000" dirty="0" smtClean="0"/>
              <a:t>			</a:t>
            </a:r>
            <a:r>
              <a:rPr lang="en-US" sz="2000" dirty="0" smtClean="0"/>
              <a:t>than </a:t>
            </a:r>
            <a:r>
              <a:rPr lang="en-US" sz="2000" dirty="0"/>
              <a:t>the pivot come after it </a:t>
            </a:r>
            <a:r>
              <a:rPr lang="hu-HU" sz="2000" dirty="0" smtClean="0"/>
              <a:t> // </a:t>
            </a:r>
            <a:r>
              <a:rPr lang="en-US" sz="2000" dirty="0" smtClean="0"/>
              <a:t>equal </a:t>
            </a:r>
            <a:r>
              <a:rPr lang="en-US" sz="2000" dirty="0"/>
              <a:t>values can go either </a:t>
            </a:r>
            <a:r>
              <a:rPr lang="en-US" sz="2000" dirty="0" smtClean="0"/>
              <a:t>way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hu-HU" sz="2000" dirty="0" smtClean="0"/>
              <a:t>- </a:t>
            </a:r>
            <a:r>
              <a:rPr lang="hu-HU" sz="2000" dirty="0" err="1" smtClean="0"/>
              <a:t>recursively</a:t>
            </a:r>
            <a:r>
              <a:rPr lang="hu-HU" sz="2000" dirty="0" smtClean="0"/>
              <a:t> </a:t>
            </a:r>
            <a:r>
              <a:rPr lang="hu-HU" sz="2000" dirty="0" err="1" smtClean="0"/>
              <a:t>apply</a:t>
            </a:r>
            <a:r>
              <a:rPr lang="hu-HU" sz="2000" dirty="0" smtClean="0"/>
              <a:t> </a:t>
            </a:r>
            <a:r>
              <a:rPr lang="hu-HU" sz="2000" dirty="0" err="1" smtClean="0"/>
              <a:t>these</a:t>
            </a:r>
            <a:r>
              <a:rPr lang="hu-HU" sz="2000" dirty="0" smtClean="0"/>
              <a:t> </a:t>
            </a:r>
            <a:r>
              <a:rPr lang="hu-HU" sz="2000" dirty="0" err="1" smtClean="0"/>
              <a:t>steps</a:t>
            </a:r>
            <a:r>
              <a:rPr lang="hu-HU" sz="2000" dirty="0" smtClean="0"/>
              <a:t> </a:t>
            </a:r>
            <a:r>
              <a:rPr lang="hu-HU" sz="2000" dirty="0" err="1" smtClean="0"/>
              <a:t>on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subarrays</a:t>
            </a:r>
            <a:endParaRPr lang="hu-HU" sz="2000" dirty="0" smtClean="0"/>
          </a:p>
          <a:p>
            <a:endParaRPr lang="hu-HU" sz="2000" dirty="0"/>
          </a:p>
          <a:p>
            <a:r>
              <a:rPr lang="hu-HU" sz="2000" dirty="0" smtClean="0"/>
              <a:t>		</a:t>
            </a:r>
            <a:r>
              <a:rPr lang="hu-HU" sz="2000" b="1" dirty="0" smtClean="0"/>
              <a:t>BASE CASE FOR RECURSION</a:t>
            </a:r>
            <a:r>
              <a:rPr lang="hu-HU" sz="2000" dirty="0" smtClean="0"/>
              <a:t>: </a:t>
            </a:r>
            <a:r>
              <a:rPr lang="hu-HU" sz="2000" dirty="0" err="1" smtClean="0"/>
              <a:t>arrays</a:t>
            </a:r>
            <a:r>
              <a:rPr lang="hu-HU" sz="2000" dirty="0" smtClean="0"/>
              <a:t> of </a:t>
            </a:r>
            <a:r>
              <a:rPr lang="hu-HU" sz="2000" dirty="0" err="1" smtClean="0"/>
              <a:t>size</a:t>
            </a:r>
            <a:r>
              <a:rPr lang="hu-HU" sz="2000" dirty="0" smtClean="0"/>
              <a:t> </a:t>
            </a:r>
            <a:r>
              <a:rPr lang="hu-HU" sz="2000" dirty="0" err="1" smtClean="0"/>
              <a:t>zero</a:t>
            </a:r>
            <a:r>
              <a:rPr lang="hu-HU" sz="2000" dirty="0" smtClean="0"/>
              <a:t> </a:t>
            </a:r>
            <a:r>
              <a:rPr lang="hu-HU" sz="2000" dirty="0" err="1" smtClean="0"/>
              <a:t>or</a:t>
            </a:r>
            <a:r>
              <a:rPr lang="hu-HU" sz="2000" dirty="0" smtClean="0"/>
              <a:t> </a:t>
            </a:r>
            <a:r>
              <a:rPr lang="hu-HU" sz="2000" dirty="0" err="1" smtClean="0"/>
              <a:t>one</a:t>
            </a:r>
            <a:r>
              <a:rPr lang="hu-HU" sz="2000" dirty="0" smtClean="0"/>
              <a:t> </a:t>
            </a:r>
            <a:r>
              <a:rPr lang="hu-HU" sz="2000" dirty="0" err="1" smtClean="0"/>
              <a:t>never</a:t>
            </a:r>
            <a:r>
              <a:rPr lang="hu-HU" sz="2000" dirty="0" smtClean="0"/>
              <a:t> </a:t>
            </a:r>
            <a:r>
              <a:rPr lang="hu-HU" sz="2000" dirty="0" err="1" smtClean="0"/>
              <a:t>need</a:t>
            </a:r>
            <a:r>
              <a:rPr lang="hu-HU" sz="2000" dirty="0" smtClean="0"/>
              <a:t> </a:t>
            </a:r>
            <a:r>
              <a:rPr lang="hu-HU" sz="2000" dirty="0" err="1" smtClean="0"/>
              <a:t>to</a:t>
            </a:r>
            <a:r>
              <a:rPr lang="hu-HU" sz="2000" dirty="0" smtClean="0"/>
              <a:t> be </a:t>
            </a:r>
            <a:r>
              <a:rPr lang="hu-HU" sz="2000" dirty="0" err="1" smtClean="0"/>
              <a:t>sorted</a:t>
            </a:r>
            <a:endParaRPr lang="hu-HU" sz="2000" dirty="0" smtClean="0"/>
          </a:p>
          <a:p>
            <a:endParaRPr lang="hu-HU" sz="2000" dirty="0"/>
          </a:p>
          <a:p>
            <a:r>
              <a:rPr lang="hu-HU" sz="2000" dirty="0" err="1" smtClean="0"/>
              <a:t>Choosing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b="1" u="sng" dirty="0" err="1" smtClean="0"/>
              <a:t>pivot</a:t>
            </a:r>
            <a:r>
              <a:rPr lang="hu-HU" sz="2000" b="1" u="sng" dirty="0" smtClean="0"/>
              <a:t> </a:t>
            </a:r>
            <a:r>
              <a:rPr lang="hu-HU" sz="2000" b="1" u="sng" dirty="0" err="1" smtClean="0"/>
              <a:t>item</a:t>
            </a:r>
            <a:endParaRPr lang="hu-HU" sz="2000" b="1" u="sng" dirty="0" smtClean="0"/>
          </a:p>
          <a:p>
            <a:r>
              <a:rPr lang="hu-HU" sz="2000" dirty="0" smtClean="0"/>
              <a:t>		</a:t>
            </a:r>
            <a:r>
              <a:rPr lang="hu-HU" sz="2000" dirty="0" err="1" smtClean="0"/>
              <a:t>It</a:t>
            </a:r>
            <a:r>
              <a:rPr lang="hu-HU" sz="2000" dirty="0" smtClean="0"/>
              <a:t> is </a:t>
            </a:r>
            <a:r>
              <a:rPr lang="hu-HU" sz="2000" dirty="0" err="1" smtClean="0"/>
              <a:t>very</a:t>
            </a:r>
            <a:r>
              <a:rPr lang="hu-HU" sz="2000" dirty="0" smtClean="0"/>
              <a:t> </a:t>
            </a:r>
            <a:r>
              <a:rPr lang="hu-HU" sz="2000" dirty="0" err="1" smtClean="0"/>
              <a:t>important</a:t>
            </a:r>
            <a:r>
              <a:rPr lang="hu-HU" sz="2000" dirty="0" smtClean="0"/>
              <a:t> </a:t>
            </a:r>
            <a:r>
              <a:rPr lang="hu-HU" sz="2000" dirty="0" smtClean="0">
                <a:sym typeface="Wingdings" panose="05000000000000000000" pitchFamily="2" charset="2"/>
              </a:rPr>
              <a:t> </a:t>
            </a:r>
            <a:r>
              <a:rPr lang="hu-HU" sz="2000" dirty="0" err="1" smtClean="0">
                <a:sym typeface="Wingdings" panose="05000000000000000000" pitchFamily="2" charset="2"/>
              </a:rPr>
              <a:t>if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we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keep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choosing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bad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pivots</a:t>
            </a:r>
            <a:r>
              <a:rPr lang="hu-HU" sz="2000" dirty="0" smtClean="0">
                <a:sym typeface="Wingdings" panose="05000000000000000000" pitchFamily="2" charset="2"/>
              </a:rPr>
              <a:t>, </a:t>
            </a:r>
            <a:r>
              <a:rPr lang="hu-HU" sz="2000" dirty="0" err="1" smtClean="0">
                <a:sym typeface="Wingdings" panose="05000000000000000000" pitchFamily="2" charset="2"/>
              </a:rPr>
              <a:t>the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running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time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will</a:t>
            </a:r>
            <a:endParaRPr lang="hu-HU" sz="2000" dirty="0" smtClean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	be </a:t>
            </a:r>
            <a:r>
              <a:rPr lang="hu-HU" sz="2000" dirty="0" err="1" smtClean="0">
                <a:sym typeface="Wingdings" panose="05000000000000000000" pitchFamily="2" charset="2"/>
              </a:rPr>
              <a:t>quadratic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</a:p>
          <a:p>
            <a:endParaRPr lang="hu-HU" sz="2000" dirty="0">
              <a:sym typeface="Wingdings" panose="05000000000000000000" pitchFamily="2" charset="2"/>
            </a:endParaRPr>
          </a:p>
          <a:p>
            <a:r>
              <a:rPr lang="hu-HU" sz="2000" dirty="0" smtClean="0">
                <a:sym typeface="Wingdings" panose="05000000000000000000" pitchFamily="2" charset="2"/>
              </a:rPr>
              <a:t>		</a:t>
            </a:r>
            <a:r>
              <a:rPr lang="hu-HU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1.) </a:t>
            </a:r>
            <a:r>
              <a:rPr lang="hu-HU" sz="2000" dirty="0" err="1" smtClean="0">
                <a:sym typeface="Wingdings" panose="05000000000000000000" pitchFamily="2" charset="2"/>
              </a:rPr>
              <a:t>we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can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choose</a:t>
            </a:r>
            <a:r>
              <a:rPr lang="hu-HU" sz="2000" dirty="0" smtClean="0">
                <a:sym typeface="Wingdings" panose="05000000000000000000" pitchFamily="2" charset="2"/>
              </a:rPr>
              <a:t> a </a:t>
            </a:r>
            <a:r>
              <a:rPr lang="hu-HU" sz="2000" dirty="0" err="1" smtClean="0">
                <a:sym typeface="Wingdings" panose="05000000000000000000" pitchFamily="2" charset="2"/>
              </a:rPr>
              <a:t>pivot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at</a:t>
            </a:r>
            <a:r>
              <a:rPr lang="hu-HU" sz="2000" dirty="0" smtClean="0">
                <a:sym typeface="Wingdings" panose="05000000000000000000" pitchFamily="2" charset="2"/>
              </a:rPr>
              <a:t> random  // </a:t>
            </a:r>
            <a:r>
              <a:rPr lang="hu-HU" sz="2000" dirty="0" err="1" smtClean="0">
                <a:sym typeface="Wingdings" panose="05000000000000000000" pitchFamily="2" charset="2"/>
              </a:rPr>
              <a:t>usually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it</a:t>
            </a:r>
            <a:r>
              <a:rPr lang="hu-HU" sz="2000" dirty="0" smtClean="0">
                <a:sym typeface="Wingdings" panose="05000000000000000000" pitchFamily="2" charset="2"/>
              </a:rPr>
              <a:t> is </a:t>
            </a:r>
            <a:r>
              <a:rPr lang="hu-HU" sz="2000" dirty="0" err="1" smtClean="0">
                <a:sym typeface="Wingdings" panose="05000000000000000000" pitchFamily="2" charset="2"/>
              </a:rPr>
              <a:t>working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fine</a:t>
            </a:r>
            <a:endParaRPr lang="hu-HU" sz="2000" dirty="0" smtClean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</a:t>
            </a:r>
            <a:r>
              <a:rPr lang="hu-HU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2.) </a:t>
            </a:r>
            <a:r>
              <a:rPr lang="hu-HU" sz="2000" dirty="0" err="1" smtClean="0">
                <a:sym typeface="Wingdings" panose="05000000000000000000" pitchFamily="2" charset="2"/>
              </a:rPr>
              <a:t>choose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the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middle</a:t>
            </a:r>
            <a:r>
              <a:rPr lang="hu-HU" sz="2000" dirty="0" smtClean="0">
                <a:sym typeface="Wingdings" panose="05000000000000000000" pitchFamily="2" charset="2"/>
              </a:rPr>
              <a:t> index of </a:t>
            </a:r>
            <a:r>
              <a:rPr lang="hu-HU" sz="2000" dirty="0" err="1" smtClean="0">
                <a:sym typeface="Wingdings" panose="05000000000000000000" pitchFamily="2" charset="2"/>
              </a:rPr>
              <a:t>the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array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as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the</a:t>
            </a:r>
            <a:r>
              <a:rPr lang="hu-HU" sz="2000" dirty="0" smtClean="0">
                <a:sym typeface="Wingdings" panose="05000000000000000000" pitchFamily="2" charset="2"/>
              </a:rPr>
              <a:t> </a:t>
            </a:r>
            <a:r>
              <a:rPr lang="hu-HU" sz="2000" dirty="0" err="1" smtClean="0">
                <a:sym typeface="Wingdings" panose="05000000000000000000" pitchFamily="2" charset="2"/>
              </a:rPr>
              <a:t>pivot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4067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24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3562239" y="5009243"/>
            <a:ext cx="6290215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9985620" y="5157423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right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12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4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08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43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56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57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030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30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030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99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030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02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67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030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58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9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84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13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46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49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4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73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76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4809054" y="62278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40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2739133" y="5915706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base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recursion</a:t>
            </a:r>
            <a:r>
              <a:rPr lang="hu-HU" dirty="0" smtClean="0"/>
              <a:t>: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track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terminate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algoithm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04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66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9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6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7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29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36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5628451" y="61986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38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56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23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26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39133" y="5915706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find</a:t>
            </a:r>
            <a:r>
              <a:rPr lang="hu-HU" dirty="0" smtClean="0"/>
              <a:t> a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going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partition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array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according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this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84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15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65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99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8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47848" y="62562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09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03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36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51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84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8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+1,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39133" y="5915706"/>
            <a:ext cx="632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sort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94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94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3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267245" y="62974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04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3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16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80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06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08906" y="3693226"/>
            <a:ext cx="4402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So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rearrange</a:t>
            </a:r>
            <a:endParaRPr lang="hu-HU" dirty="0" smtClean="0"/>
          </a:p>
          <a:p>
            <a:r>
              <a:rPr lang="hu-HU" dirty="0" err="1"/>
              <a:t>t</a:t>
            </a:r>
            <a:r>
              <a:rPr lang="hu-HU" dirty="0" err="1" smtClean="0"/>
              <a:t>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smaller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nd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right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greater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8137129" y="61986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44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08906" y="3693226"/>
            <a:ext cx="4402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So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rearrange</a:t>
            </a:r>
            <a:endParaRPr lang="hu-HU" dirty="0" smtClean="0"/>
          </a:p>
          <a:p>
            <a:r>
              <a:rPr lang="hu-HU" dirty="0" err="1"/>
              <a:t>t</a:t>
            </a:r>
            <a:r>
              <a:rPr lang="hu-HU" dirty="0" err="1" smtClean="0"/>
              <a:t>he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pivot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smaller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nd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right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greater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20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2145323" y="446166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3565186" y="4959816"/>
            <a:ext cx="4623225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9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13756" y="2731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Pseudocode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3756" y="1219798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q</a:t>
            </a:r>
            <a:r>
              <a:rPr lang="hu-HU" b="1" dirty="0" err="1" smtClean="0">
                <a:solidFill>
                  <a:srgbClr val="FFFF00"/>
                </a:solidFill>
              </a:rPr>
              <a:t>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if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&gt;=  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  </a:t>
            </a:r>
            <a:r>
              <a:rPr lang="hu-HU" b="1" dirty="0" err="1" smtClean="0">
                <a:solidFill>
                  <a:srgbClr val="FFFF00"/>
                </a:solidFill>
              </a:rPr>
              <a:t>return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</a:t>
            </a:r>
            <a:r>
              <a:rPr lang="hu-HU" b="1" dirty="0" smtClean="0">
                <a:solidFill>
                  <a:srgbClr val="FFFF00"/>
                </a:solidFill>
              </a:rPr>
              <a:t> = </a:t>
            </a:r>
            <a:r>
              <a:rPr lang="hu-HU" b="1" dirty="0" err="1" smtClean="0">
                <a:solidFill>
                  <a:srgbClr val="FFFF00"/>
                </a:solidFill>
              </a:rPr>
              <a:t>partition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quicksort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5159828" y="1219798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partition</a:t>
            </a:r>
            <a:r>
              <a:rPr lang="hu-HU" b="1" dirty="0">
                <a:solidFill>
                  <a:srgbClr val="FFFF00"/>
                </a:solidFill>
              </a:rPr>
              <a:t>(</a:t>
            </a:r>
            <a:r>
              <a:rPr lang="hu-HU" b="1" dirty="0" err="1">
                <a:solidFill>
                  <a:srgbClr val="FFFF00"/>
                </a:solidFill>
              </a:rPr>
              <a:t>array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low</a:t>
            </a:r>
            <a:r>
              <a:rPr lang="hu-HU" b="1" dirty="0">
                <a:solidFill>
                  <a:srgbClr val="FFFF00"/>
                </a:solidFill>
              </a:rPr>
              <a:t>,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r>
              <a:rPr lang="hu-HU" b="1" dirty="0">
                <a:solidFill>
                  <a:srgbClr val="FFFF00"/>
                </a:solidFill>
              </a:rPr>
              <a:t>)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i++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swap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(i,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return</a:t>
            </a:r>
            <a:r>
              <a:rPr lang="hu-HU" b="1" dirty="0">
                <a:solidFill>
                  <a:srgbClr val="FFFF00"/>
                </a:solidFill>
              </a:rPr>
              <a:t> i</a:t>
            </a:r>
          </a:p>
          <a:p>
            <a:r>
              <a:rPr lang="hu-HU" b="1" dirty="0">
                <a:solidFill>
                  <a:srgbClr val="FFFF00"/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39133" y="5915706"/>
            <a:ext cx="646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sort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 </a:t>
            </a:r>
            <a:r>
              <a:rPr lang="hu-HU" dirty="0" err="1" smtClean="0"/>
              <a:t>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61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2145323" y="446166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Sort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subarray</a:t>
            </a:r>
            <a:endParaRPr lang="hu-HU" dirty="0" smtClean="0"/>
          </a:p>
          <a:p>
            <a:r>
              <a:rPr lang="hu-HU" dirty="0" err="1" smtClean="0"/>
              <a:t>recursively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3565186" y="4959816"/>
            <a:ext cx="4623225" cy="14121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8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 = (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+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49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7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32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</a:t>
            </a:r>
            <a:r>
              <a:rPr lang="hu-HU" b="1" dirty="0" err="1" smtClean="0">
                <a:solidFill>
                  <a:srgbClr val="FFFF00"/>
                </a:solidFill>
              </a:rPr>
              <a:t>pivotIndex</a:t>
            </a:r>
            <a:r>
              <a:rPr lang="hu-HU" b="1" dirty="0" smtClean="0">
                <a:solidFill>
                  <a:srgbClr val="FFFF00"/>
                </a:solidFill>
              </a:rPr>
              <a:t>,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08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i = 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j=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25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[j] &lt;=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06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15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36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829387" y="5305605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48784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468181" y="5305604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287578" y="5305603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106975" y="5305603"/>
            <a:ext cx="819397" cy="8193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7926372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8745769" y="5305602"/>
            <a:ext cx="819397" cy="8193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190593" y="5305603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3009990" y="5305602"/>
            <a:ext cx="819397" cy="8193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270660" y="246021"/>
            <a:ext cx="4144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&gt;=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,pivot-1)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quicksort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+1,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6216732" y="246021"/>
            <a:ext cx="43396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partition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/ 2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pivotIndex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rgbClr val="FFFF00"/>
                </a:solidFill>
              </a:rPr>
              <a:t>for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j=</a:t>
            </a:r>
            <a:r>
              <a:rPr lang="hu-HU" b="1" dirty="0" err="1" smtClean="0">
                <a:solidFill>
                  <a:srgbClr val="FFFF00"/>
                </a:solidFill>
              </a:rPr>
              <a:t>low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to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err="1">
                <a:solidFill>
                  <a:srgbClr val="FFFF00"/>
                </a:solidFill>
              </a:rPr>
              <a:t>if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[j] &lt;= </a:t>
            </a:r>
            <a:r>
              <a:rPr lang="hu-HU" b="1" dirty="0" err="1" smtClean="0">
                <a:solidFill>
                  <a:srgbClr val="FFFF00"/>
                </a:solidFill>
              </a:rPr>
              <a:t>array</a:t>
            </a:r>
            <a:r>
              <a:rPr lang="hu-HU" b="1" dirty="0" smtClean="0">
                <a:solidFill>
                  <a:srgbClr val="FFFF00"/>
                </a:solidFill>
              </a:rPr>
              <a:t>[</a:t>
            </a:r>
            <a:r>
              <a:rPr lang="hu-HU" b="1" dirty="0" err="1" smtClean="0">
                <a:solidFill>
                  <a:srgbClr val="FFFF00"/>
                </a:solidFill>
              </a:rPr>
              <a:t>high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dirty="0" err="1" smtClean="0">
                <a:solidFill>
                  <a:srgbClr val="FFFF00"/>
                </a:solidFill>
              </a:rPr>
              <a:t>swap</a:t>
            </a:r>
            <a:r>
              <a:rPr lang="hu-HU" b="1" dirty="0" smtClean="0">
                <a:solidFill>
                  <a:srgbClr val="FFFF00"/>
                </a:solidFill>
              </a:rPr>
              <a:t>(i,j)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swap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(i,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3989657" y="624428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17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</TotalTime>
  <Words>2538</Words>
  <Application>Microsoft Office PowerPoint</Application>
  <PresentationFormat>Widescreen</PresentationFormat>
  <Paragraphs>5270</Paragraphs>
  <Slides>158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63" baseType="lpstr">
      <vt:lpstr>Arial</vt:lpstr>
      <vt:lpstr>Century Gothic</vt:lpstr>
      <vt:lpstr>Wingdings</vt:lpstr>
      <vt:lpstr>Wingdings 3</vt:lpstr>
      <vt:lpstr>Ion</vt:lpstr>
      <vt:lpstr>SORTING ALGORITHMS</vt:lpstr>
      <vt:lpstr>Quicksort</vt:lpstr>
      <vt:lpstr>Quicksort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Worst 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Holczer Balázs</dc:creator>
  <cp:lastModifiedBy>User</cp:lastModifiedBy>
  <cp:revision>39</cp:revision>
  <dcterms:created xsi:type="dcterms:W3CDTF">2016-04-14T08:40:57Z</dcterms:created>
  <dcterms:modified xsi:type="dcterms:W3CDTF">2017-02-23T15:18:59Z</dcterms:modified>
</cp:coreProperties>
</file>