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6" r:id="rId59"/>
    <p:sldId id="313" r:id="rId60"/>
    <p:sldId id="314" r:id="rId61"/>
    <p:sldId id="315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66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532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16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34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912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90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656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47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235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4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966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070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669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9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31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57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01C67B-678D-4297-B49F-331C061EA0F6}" type="datetimeFigureOut">
              <a:rPr lang="hu-HU" smtClean="0"/>
              <a:t>2017. 02. 24.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D0FC-01F3-4A30-8D62-1497DE89E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594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RADIX SORT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dirty="0"/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dirty="0"/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83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00120</a:t>
            </a:r>
          </a:p>
          <a:p>
            <a:endParaRPr lang="hu-HU" b="1" dirty="0" smtClean="0">
              <a:solidFill>
                <a:srgbClr val="00B050"/>
              </a:solidFill>
            </a:endParaRPr>
          </a:p>
          <a:p>
            <a:r>
              <a:rPr lang="hu-HU" b="1" dirty="0" smtClean="0">
                <a:solidFill>
                  <a:srgbClr val="00B050"/>
                </a:solidFill>
              </a:rPr>
              <a:t>00450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 smtClean="0">
                <a:solidFill>
                  <a:srgbClr val="00B050"/>
                </a:solidFill>
              </a:rPr>
              <a:t>21271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 smtClean="0">
                <a:solidFill>
                  <a:srgbClr val="00B050"/>
                </a:solidFill>
              </a:rPr>
              <a:t>31975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 smtClean="0">
                <a:solidFill>
                  <a:srgbClr val="00B050"/>
                </a:solidFill>
              </a:rPr>
              <a:t>43589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 smtClean="0">
                <a:solidFill>
                  <a:srgbClr val="00B050"/>
                </a:solidFill>
              </a:rPr>
              <a:t>52455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 smtClean="0">
                <a:solidFill>
                  <a:srgbClr val="00B050"/>
                </a:solidFill>
              </a:rPr>
              <a:t>60433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 smtClean="0">
                <a:solidFill>
                  <a:srgbClr val="00B050"/>
                </a:solidFill>
              </a:rPr>
              <a:t>73141</a:t>
            </a:r>
            <a:endParaRPr lang="hu-HU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dirty="0"/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dirty="0"/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42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dirty="0"/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dirty="0"/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28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dirty="0"/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dirty="0"/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50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dirty="0"/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dirty="0"/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  </a:t>
            </a:r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69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  </a:t>
            </a:r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51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  </a:t>
            </a:r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08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  </a:t>
            </a:r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65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  </a:t>
            </a:r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52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  </a:t>
            </a:r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2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Radix 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Can be very efficient, because there are no comparisons</a:t>
            </a:r>
          </a:p>
          <a:p>
            <a:r>
              <a:rPr lang="hu-HU" dirty="0" smtClean="0"/>
              <a:t>So </a:t>
            </a:r>
            <a:r>
              <a:rPr lang="hu-HU" b="1" dirty="0" smtClean="0"/>
              <a:t>O(N)</a:t>
            </a:r>
            <a:r>
              <a:rPr lang="hu-HU" dirty="0" smtClean="0"/>
              <a:t> running time can be reached</a:t>
            </a:r>
          </a:p>
          <a:p>
            <a:r>
              <a:rPr lang="hu-HU" dirty="0" smtClean="0"/>
              <a:t>Running time: </a:t>
            </a:r>
            <a:r>
              <a:rPr lang="hu-HU" b="1" dirty="0" smtClean="0"/>
              <a:t>O(k*N)</a:t>
            </a:r>
            <a:r>
              <a:rPr lang="hu-HU" dirty="0" smtClean="0"/>
              <a:t> where </a:t>
            </a:r>
            <a:r>
              <a:rPr lang="hu-HU" b="1" dirty="0" smtClean="0"/>
              <a:t>k</a:t>
            </a:r>
            <a:r>
              <a:rPr lang="hu-HU" dirty="0" smtClean="0"/>
              <a:t> is the number of digits in the input number</a:t>
            </a:r>
          </a:p>
          <a:p>
            <a:r>
              <a:rPr lang="hu-HU" dirty="0" smtClean="0"/>
              <a:t>We sort the elements according to individual characters</a:t>
            </a:r>
          </a:p>
          <a:p>
            <a:r>
              <a:rPr lang="hu-HU" dirty="0" smtClean="0"/>
              <a:t>It is a stable sorting algorithm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31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  </a:t>
            </a:r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54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  </a:t>
            </a:r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95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  </a:t>
            </a:r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31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  </a:t>
            </a:r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  </a:t>
            </a:r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03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1079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4358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44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1079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71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87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62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54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84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LSD string sorting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Least-significant-digit-first string sorting</a:t>
            </a:r>
          </a:p>
          <a:p>
            <a:r>
              <a:rPr lang="hu-HU" dirty="0" smtClean="0"/>
              <a:t>Consider characters from right to left</a:t>
            </a:r>
          </a:p>
          <a:p>
            <a:r>
              <a:rPr lang="hu-HU" dirty="0" smtClean="0"/>
              <a:t>We can use it to fixed length strings or fixed length numbers for example integers</a:t>
            </a:r>
          </a:p>
          <a:p>
            <a:r>
              <a:rPr lang="hu-HU" dirty="0" smtClean="0"/>
              <a:t>Sort the characters at the last column ... </a:t>
            </a:r>
            <a:r>
              <a:rPr lang="hu-HU" dirty="0"/>
              <a:t>t</a:t>
            </a:r>
            <a:r>
              <a:rPr lang="hu-HU" dirty="0" smtClean="0"/>
              <a:t>hen keep going left and sort the columns independently</a:t>
            </a:r>
          </a:p>
          <a:p>
            <a:r>
              <a:rPr lang="hu-HU" dirty="0" smtClean="0"/>
              <a:t>Typical interview question: how to sort one million 32-bit integers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6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41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4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0, </a:t>
            </a:r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7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0, </a:t>
            </a:r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48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0, </a:t>
            </a:r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66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0, </a:t>
            </a:r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75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0, </a:t>
            </a:r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83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0, </a:t>
            </a:r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95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0, </a:t>
            </a:r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1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0, </a:t>
            </a:r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53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MSD string 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Most-significant-digit-first string sorting</a:t>
            </a:r>
          </a:p>
          <a:p>
            <a:r>
              <a:rPr lang="hu-HU" dirty="0" smtClean="0"/>
              <a:t>Consider characters from left to right</a:t>
            </a:r>
          </a:p>
          <a:p>
            <a:r>
              <a:rPr lang="hu-HU" dirty="0" smtClean="0"/>
              <a:t>It is sensitive to </a:t>
            </a:r>
            <a:r>
              <a:rPr lang="hu-HU" b="1" dirty="0" smtClean="0"/>
              <a:t>ASCII</a:t>
            </a:r>
            <a:r>
              <a:rPr lang="hu-HU" dirty="0" smtClean="0"/>
              <a:t> and </a:t>
            </a:r>
            <a:r>
              <a:rPr lang="hu-HU" b="1" dirty="0" smtClean="0"/>
              <a:t>Unicode</a:t>
            </a:r>
            <a:r>
              <a:rPr lang="hu-HU" dirty="0" smtClean="0"/>
              <a:t> representations</a:t>
            </a:r>
          </a:p>
          <a:p>
            <a:r>
              <a:rPr lang="hu-HU" dirty="0" smtClean="0"/>
              <a:t>It has several advantages</a:t>
            </a:r>
          </a:p>
          <a:p>
            <a:pPr lvl="1"/>
            <a:r>
              <a:rPr lang="hu-HU" b="1" dirty="0" smtClean="0"/>
              <a:t>MSD</a:t>
            </a:r>
            <a:r>
              <a:rPr lang="hu-HU" dirty="0" smtClean="0"/>
              <a:t> examines just enough characters to sort the key</a:t>
            </a:r>
          </a:p>
          <a:p>
            <a:pPr lvl="1"/>
            <a:r>
              <a:rPr lang="hu-HU" b="1" dirty="0" smtClean="0"/>
              <a:t>CAN BE SUBLINEAR IN INPUT SIZE !!!</a:t>
            </a:r>
          </a:p>
          <a:p>
            <a:r>
              <a:rPr lang="hu-HU" b="1" dirty="0" smtClean="0"/>
              <a:t>MSD</a:t>
            </a:r>
            <a:r>
              <a:rPr lang="hu-HU" dirty="0" smtClean="0"/>
              <a:t> access memory randomly ... </a:t>
            </a:r>
            <a:r>
              <a:rPr lang="hu-HU" dirty="0"/>
              <a:t>n</a:t>
            </a:r>
            <a:r>
              <a:rPr lang="hu-HU" dirty="0" smtClean="0"/>
              <a:t>ot so efficient</a:t>
            </a:r>
          </a:p>
          <a:p>
            <a:r>
              <a:rPr lang="hu-HU" u="sng" dirty="0" smtClean="0"/>
              <a:t>Solution</a:t>
            </a:r>
            <a:r>
              <a:rPr lang="hu-HU" dirty="0" smtClean="0"/>
              <a:t>: we should combine it with quicksort ... </a:t>
            </a:r>
            <a:r>
              <a:rPr lang="hu-HU" dirty="0"/>
              <a:t>t</a:t>
            </a:r>
            <a:r>
              <a:rPr lang="hu-HU" dirty="0" smtClean="0"/>
              <a:t>his is the 3-way radix quicksort</a:t>
            </a:r>
          </a:p>
        </p:txBody>
      </p:sp>
    </p:spTree>
    <p:extLst>
      <p:ext uri="{BB962C8B-B14F-4D97-AF65-F5344CB8AC3E}">
        <p14:creationId xmlns:p14="http://schemas.microsoft.com/office/powerpoint/2010/main" val="19358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0, </a:t>
            </a:r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 </a:t>
            </a:r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39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0, </a:t>
            </a:r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11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0, </a:t>
            </a:r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1, </a:t>
            </a:r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731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524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212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319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435</a:t>
            </a:r>
            <a:r>
              <a:rPr lang="hu-HU" b="1" dirty="0" smtClean="0">
                <a:solidFill>
                  <a:srgbClr val="FFFF00"/>
                </a:solidFill>
              </a:rPr>
              <a:t>8</a:t>
            </a:r>
            <a:r>
              <a:rPr lang="hu-HU" dirty="0" smtClean="0">
                <a:solidFill>
                  <a:schemeClr val="tx2"/>
                </a:solidFill>
              </a:rPr>
              <a:t>9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53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004</a:t>
            </a:r>
            <a:r>
              <a:rPr lang="hu-HU" dirty="0" smtClean="0">
                <a:solidFill>
                  <a:schemeClr val="tx2"/>
                </a:solidFill>
              </a:rPr>
              <a:t>50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319</a:t>
            </a:r>
            <a:r>
              <a:rPr lang="hu-HU" dirty="0" smtClean="0">
                <a:solidFill>
                  <a:schemeClr val="tx2"/>
                </a:solidFill>
              </a:rPr>
              <a:t>75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435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84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70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3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41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3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52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1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00120		</a:t>
            </a:r>
            <a:endParaRPr lang="hu-HU" dirty="0"/>
          </a:p>
          <a:p>
            <a:r>
              <a:rPr lang="hu-HU" dirty="0" smtClean="0"/>
              <a:t>00450		</a:t>
            </a:r>
            <a:endParaRPr lang="hu-HU" dirty="0"/>
          </a:p>
          <a:p>
            <a:r>
              <a:rPr lang="hu-HU" dirty="0" smtClean="0"/>
              <a:t>43589	</a:t>
            </a:r>
          </a:p>
          <a:p>
            <a:endParaRPr lang="hu-HU" dirty="0"/>
          </a:p>
          <a:p>
            <a:r>
              <a:rPr lang="hu-HU" dirty="0" smtClean="0"/>
              <a:t>73141</a:t>
            </a:r>
          </a:p>
          <a:p>
            <a:endParaRPr lang="hu-HU" dirty="0"/>
          </a:p>
          <a:p>
            <a:r>
              <a:rPr lang="hu-HU" dirty="0" smtClean="0"/>
              <a:t>31975</a:t>
            </a:r>
          </a:p>
          <a:p>
            <a:endParaRPr lang="hu-HU" dirty="0"/>
          </a:p>
          <a:p>
            <a:r>
              <a:rPr lang="hu-HU" dirty="0" smtClean="0"/>
              <a:t>52455</a:t>
            </a:r>
          </a:p>
          <a:p>
            <a:endParaRPr lang="hu-HU" dirty="0"/>
          </a:p>
          <a:p>
            <a:r>
              <a:rPr lang="hu-HU" dirty="0" smtClean="0"/>
              <a:t>60433</a:t>
            </a:r>
          </a:p>
          <a:p>
            <a:endParaRPr lang="hu-HU" dirty="0"/>
          </a:p>
          <a:p>
            <a:r>
              <a:rPr lang="hu-HU" dirty="0" smtClean="0"/>
              <a:t>21271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3770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9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48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03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27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3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40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08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</a:t>
            </a:r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18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68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7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31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dirty="0"/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dirty="0"/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3770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4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79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  </a:t>
            </a:r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 </a:t>
            </a:r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 </a:t>
            </a:r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  </a:t>
            </a:r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 </a:t>
            </a:r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21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00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52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43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31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>
                <a:solidFill>
                  <a:schemeClr val="tx2"/>
                </a:solidFill>
              </a:rPr>
              <a:t>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26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00</a:t>
            </a:r>
            <a:r>
              <a:rPr lang="hu-HU" dirty="0" smtClean="0">
                <a:solidFill>
                  <a:schemeClr val="tx2"/>
                </a:solidFill>
              </a:rPr>
              <a:t>450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25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</a:t>
            </a:r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08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09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06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47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3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16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78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dirty="0"/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dirty="0"/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839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87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 </a:t>
            </a:r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 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  </a:t>
            </a:r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7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 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  </a:t>
            </a:r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63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 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  </a:t>
            </a:r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 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  </a:t>
            </a:r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</a:p>
          <a:p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 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  </a:t>
            </a:r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 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  </a:t>
            </a:r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 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  </a:t>
            </a:r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 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  </a:t>
            </a:r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 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  </a:t>
            </a:r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dirty="0"/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dirty="0"/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66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  </a:t>
            </a:r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  </a:t>
            </a:r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 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  </a:t>
            </a:r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chemeClr val="tx2"/>
                </a:solidFill>
              </a:rPr>
              <a:t>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5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589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/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/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  <a:p>
            <a:endParaRPr lang="hu-HU" dirty="0"/>
          </a:p>
          <a:p>
            <a:r>
              <a:rPr lang="hu-HU" dirty="0" smtClean="0"/>
              <a:t>7314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</a:p>
          <a:p>
            <a:endParaRPr lang="hu-HU" dirty="0"/>
          </a:p>
          <a:p>
            <a:r>
              <a:rPr lang="hu-HU" dirty="0" smtClean="0"/>
              <a:t>3197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5245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</a:p>
          <a:p>
            <a:endParaRPr lang="hu-HU" dirty="0"/>
          </a:p>
          <a:p>
            <a:r>
              <a:rPr lang="hu-HU" dirty="0" smtClean="0"/>
              <a:t>6043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</a:p>
          <a:p>
            <a:endParaRPr lang="hu-HU" dirty="0"/>
          </a:p>
          <a:p>
            <a:r>
              <a:rPr lang="hu-HU" dirty="0" smtClean="0"/>
              <a:t>2127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8549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dirty="0" smtClean="0"/>
              <a:t>0012</a:t>
            </a:r>
            <a:r>
              <a:rPr lang="hu-HU" b="1" dirty="0" smtClean="0">
                <a:solidFill>
                  <a:srgbClr val="FFFF00"/>
                </a:solidFill>
              </a:rPr>
              <a:t>0  </a:t>
            </a:r>
            <a:r>
              <a:rPr lang="hu-HU" dirty="0" smtClean="0"/>
              <a:t>0045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</a:t>
            </a:r>
          </a:p>
          <a:p>
            <a:endParaRPr lang="hu-HU" dirty="0"/>
          </a:p>
          <a:p>
            <a:r>
              <a:rPr lang="hu-HU" dirty="0" smtClean="0"/>
              <a:t>2:</a:t>
            </a:r>
          </a:p>
          <a:p>
            <a:endParaRPr lang="hu-HU" dirty="0"/>
          </a:p>
          <a:p>
            <a:r>
              <a:rPr lang="hu-HU" dirty="0" smtClean="0"/>
              <a:t>3:</a:t>
            </a:r>
          </a:p>
          <a:p>
            <a:endParaRPr lang="hu-HU" dirty="0"/>
          </a:p>
          <a:p>
            <a:r>
              <a:rPr lang="hu-HU" dirty="0" smtClean="0"/>
              <a:t>4:</a:t>
            </a:r>
          </a:p>
          <a:p>
            <a:endParaRPr lang="hu-HU" dirty="0"/>
          </a:p>
          <a:p>
            <a:r>
              <a:rPr lang="hu-HU" dirty="0" smtClean="0"/>
              <a:t>5:</a:t>
            </a:r>
          </a:p>
          <a:p>
            <a:endParaRPr lang="hu-HU" dirty="0"/>
          </a:p>
          <a:p>
            <a:r>
              <a:rPr lang="hu-HU" dirty="0" smtClean="0"/>
              <a:t>6:</a:t>
            </a:r>
          </a:p>
          <a:p>
            <a:endParaRPr lang="hu-HU" dirty="0"/>
          </a:p>
          <a:p>
            <a:r>
              <a:rPr lang="hu-HU" dirty="0" smtClean="0"/>
              <a:t>7:</a:t>
            </a:r>
          </a:p>
          <a:p>
            <a:endParaRPr lang="hu-HU" dirty="0"/>
          </a:p>
          <a:p>
            <a:r>
              <a:rPr lang="hu-HU" dirty="0" smtClean="0"/>
              <a:t>8: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/>
              <a:t>4358</a:t>
            </a:r>
            <a:r>
              <a:rPr lang="hu-HU" b="1" dirty="0" smtClean="0">
                <a:solidFill>
                  <a:srgbClr val="FFFF00"/>
                </a:solidFill>
              </a:rPr>
              <a:t>9</a:t>
            </a: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41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  <a:r>
              <a:rPr lang="hu-HU" b="1" dirty="0" smtClean="0">
                <a:solidFill>
                  <a:srgbClr val="FFFF00"/>
                </a:solidFill>
              </a:rPr>
              <a:t> 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  <a:r>
              <a:rPr lang="hu-HU" b="1" dirty="0" smtClean="0">
                <a:solidFill>
                  <a:srgbClr val="FFFF00"/>
                </a:solidFill>
              </a:rPr>
              <a:t> 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323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  <a:r>
              <a:rPr lang="hu-HU" b="1" dirty="0" smtClean="0">
                <a:solidFill>
                  <a:srgbClr val="FFFF00"/>
                </a:solidFill>
              </a:rPr>
              <a:t> 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  <a:r>
              <a:rPr lang="hu-HU" b="1" dirty="0" smtClean="0">
                <a:solidFill>
                  <a:srgbClr val="FFFF00"/>
                </a:solidFill>
              </a:rPr>
              <a:t> 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  <a:r>
              <a:rPr lang="hu-HU" b="1" dirty="0" smtClean="0">
                <a:solidFill>
                  <a:srgbClr val="FFFF00"/>
                </a:solidFill>
              </a:rPr>
              <a:t> 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  <a:r>
              <a:rPr lang="hu-HU" b="1" dirty="0" smtClean="0">
                <a:solidFill>
                  <a:srgbClr val="FFFF00"/>
                </a:solidFill>
              </a:rPr>
              <a:t> 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  <a:r>
              <a:rPr lang="hu-HU" b="1" dirty="0" smtClean="0">
                <a:solidFill>
                  <a:srgbClr val="FFFF00"/>
                </a:solidFill>
              </a:rPr>
              <a:t> 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  <a:r>
              <a:rPr lang="hu-HU" b="1" dirty="0" smtClean="0">
                <a:solidFill>
                  <a:srgbClr val="FFFF00"/>
                </a:solidFill>
              </a:rPr>
              <a:t> 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  <a:r>
              <a:rPr lang="hu-HU" b="1" dirty="0" smtClean="0">
                <a:solidFill>
                  <a:srgbClr val="FFFF00"/>
                </a:solidFill>
              </a:rPr>
              <a:t> 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NUMBERS TO BE SORTED</a:t>
            </a:r>
            <a:r>
              <a:rPr lang="hu-HU" dirty="0" smtClean="0"/>
              <a:t>					   </a:t>
            </a:r>
            <a:r>
              <a:rPr lang="hu-HU" b="1" u="sng" dirty="0" smtClean="0"/>
              <a:t>BUCKETS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965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0: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  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1: </a:t>
            </a:r>
          </a:p>
          <a:p>
            <a:endParaRPr lang="hu-HU" dirty="0"/>
          </a:p>
          <a:p>
            <a:r>
              <a:rPr lang="hu-HU" dirty="0" smtClean="0"/>
              <a:t>2: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3: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4:</a:t>
            </a:r>
            <a:r>
              <a:rPr lang="hu-HU" b="1" dirty="0" smtClean="0">
                <a:solidFill>
                  <a:srgbClr val="FFFF00"/>
                </a:solidFill>
              </a:rPr>
              <a:t> 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5: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6:</a:t>
            </a:r>
            <a:r>
              <a:rPr lang="hu-HU" b="1" dirty="0" smtClean="0">
                <a:solidFill>
                  <a:srgbClr val="FFFF00"/>
                </a:solidFill>
              </a:rPr>
              <a:t> 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7: </a:t>
            </a:r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8: </a:t>
            </a:r>
          </a:p>
          <a:p>
            <a:endParaRPr lang="hu-HU" dirty="0"/>
          </a:p>
          <a:p>
            <a:r>
              <a:rPr lang="hu-HU" dirty="0" smtClean="0"/>
              <a:t>9: 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0120</a:t>
            </a:r>
          </a:p>
          <a:p>
            <a:endParaRPr lang="hu-HU" dirty="0" smtClean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0450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chemeClr val="tx2"/>
                </a:solidFill>
              </a:rPr>
              <a:t>1271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dirty="0" smtClean="0">
                <a:solidFill>
                  <a:schemeClr val="tx2"/>
                </a:solidFill>
              </a:rPr>
              <a:t>1975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dirty="0" smtClean="0">
                <a:solidFill>
                  <a:schemeClr val="tx2"/>
                </a:solidFill>
              </a:rPr>
              <a:t>3589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r>
              <a:rPr lang="hu-HU" dirty="0" smtClean="0">
                <a:solidFill>
                  <a:schemeClr val="tx2"/>
                </a:solidFill>
              </a:rPr>
              <a:t>2455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6</a:t>
            </a:r>
            <a:r>
              <a:rPr lang="hu-HU" dirty="0" smtClean="0">
                <a:solidFill>
                  <a:schemeClr val="tx2"/>
                </a:solidFill>
              </a:rPr>
              <a:t>0433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7</a:t>
            </a:r>
            <a:r>
              <a:rPr lang="hu-HU" dirty="0" smtClean="0">
                <a:solidFill>
                  <a:schemeClr val="tx2"/>
                </a:solidFill>
              </a:rPr>
              <a:t>3141</a:t>
            </a:r>
            <a:endParaRPr lang="hu-HU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3456</Words>
  <Application>Microsoft Office PowerPoint</Application>
  <PresentationFormat>Widescreen</PresentationFormat>
  <Paragraphs>3112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Century Gothic</vt:lpstr>
      <vt:lpstr>Wingdings 3</vt:lpstr>
      <vt:lpstr>Ion</vt:lpstr>
      <vt:lpstr>SORTING ALGORITHMS</vt:lpstr>
      <vt:lpstr>Radix sort</vt:lpstr>
      <vt:lpstr>LSD string sorting</vt:lpstr>
      <vt:lpstr>MSD string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User</dc:creator>
  <cp:lastModifiedBy>User</cp:lastModifiedBy>
  <cp:revision>15</cp:revision>
  <dcterms:created xsi:type="dcterms:W3CDTF">2017-02-24T07:59:06Z</dcterms:created>
  <dcterms:modified xsi:type="dcterms:W3CDTF">2017-02-24T09:21:15Z</dcterms:modified>
</cp:coreProperties>
</file>