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95" r:id="rId31"/>
    <p:sldId id="287" r:id="rId32"/>
    <p:sldId id="288" r:id="rId33"/>
    <p:sldId id="289" r:id="rId34"/>
    <p:sldId id="290" r:id="rId35"/>
    <p:sldId id="296" r:id="rId36"/>
    <p:sldId id="291" r:id="rId37"/>
    <p:sldId id="292" r:id="rId38"/>
    <p:sldId id="293" r:id="rId39"/>
    <p:sldId id="294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8" r:id="rId78"/>
    <p:sldId id="339" r:id="rId79"/>
    <p:sldId id="340" r:id="rId80"/>
    <p:sldId id="341" r:id="rId81"/>
    <p:sldId id="348" r:id="rId82"/>
    <p:sldId id="349" r:id="rId83"/>
    <p:sldId id="350" r:id="rId84"/>
    <p:sldId id="351" r:id="rId85"/>
    <p:sldId id="352" r:id="rId86"/>
    <p:sldId id="353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SHELL 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808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8141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0136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8141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0136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43619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65614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8141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0136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43619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65614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Téglalap 11"/>
          <p:cNvSpPr/>
          <p:nvPr/>
        </p:nvSpPr>
        <p:spPr>
          <a:xfrm>
            <a:off x="38141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2"/>
          <p:cNvSpPr/>
          <p:nvPr/>
        </p:nvSpPr>
        <p:spPr>
          <a:xfrm>
            <a:off x="60136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3"/>
          <p:cNvSpPr/>
          <p:nvPr/>
        </p:nvSpPr>
        <p:spPr>
          <a:xfrm>
            <a:off x="43619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4"/>
          <p:cNvSpPr/>
          <p:nvPr/>
        </p:nvSpPr>
        <p:spPr>
          <a:xfrm>
            <a:off x="65614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found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subarrays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gap</a:t>
            </a:r>
            <a:r>
              <a:rPr lang="hu-HU" dirty="0" smtClean="0"/>
              <a:t> </a:t>
            </a:r>
            <a:r>
              <a:rPr lang="hu-HU" b="1" dirty="0" smtClean="0"/>
              <a:t>4</a:t>
            </a:r>
            <a:r>
              <a:rPr lang="hu-HU" dirty="0" smtClean="0"/>
              <a:t>, </a:t>
            </a:r>
            <a:r>
              <a:rPr lang="hu-HU" dirty="0" err="1" smtClean="0"/>
              <a:t>meaning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subarrays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b="1" dirty="0" smtClean="0"/>
              <a:t>4</a:t>
            </a:r>
            <a:r>
              <a:rPr lang="hu-HU" dirty="0" smtClean="0"/>
              <a:t> </a:t>
            </a:r>
            <a:r>
              <a:rPr lang="hu-HU" dirty="0" err="1" smtClean="0"/>
              <a:t>units</a:t>
            </a:r>
            <a:r>
              <a:rPr lang="hu-HU" dirty="0" smtClean="0"/>
              <a:t> </a:t>
            </a:r>
            <a:r>
              <a:rPr lang="hu-HU" dirty="0" err="1" smtClean="0"/>
              <a:t>away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~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sort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sublists</a:t>
            </a:r>
            <a:r>
              <a:rPr lang="hu-HU" dirty="0" smtClean="0"/>
              <a:t> </a:t>
            </a:r>
            <a:r>
              <a:rPr lang="hu-HU" dirty="0" err="1" smtClean="0"/>
              <a:t>independently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+ </a:t>
            </a:r>
            <a:r>
              <a:rPr lang="hu-HU" dirty="0" err="1" smtClean="0"/>
              <a:t>insert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back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original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endParaRPr lang="hu-HU" dirty="0"/>
          </a:p>
        </p:txBody>
      </p:sp>
      <p:sp>
        <p:nvSpPr>
          <p:cNvPr id="20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1"/>
          <p:cNvSpPr/>
          <p:nvPr/>
        </p:nvSpPr>
        <p:spPr>
          <a:xfrm>
            <a:off x="38141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2"/>
          <p:cNvSpPr/>
          <p:nvPr/>
        </p:nvSpPr>
        <p:spPr>
          <a:xfrm>
            <a:off x="6013618" y="3999471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Téglalap 13"/>
          <p:cNvSpPr/>
          <p:nvPr/>
        </p:nvSpPr>
        <p:spPr>
          <a:xfrm>
            <a:off x="43619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Téglalap 14"/>
          <p:cNvSpPr/>
          <p:nvPr/>
        </p:nvSpPr>
        <p:spPr>
          <a:xfrm>
            <a:off x="65614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814118" y="399947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013618" y="399947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managed to found all the subarrays with gap </a:t>
            </a:r>
            <a:r>
              <a:rPr lang="hu-HU" b="1" dirty="0"/>
              <a:t>4</a:t>
            </a:r>
            <a:r>
              <a:rPr lang="hu-HU" dirty="0"/>
              <a:t>, meaning all</a:t>
            </a:r>
          </a:p>
          <a:p>
            <a:r>
              <a:rPr lang="hu-HU" dirty="0"/>
              <a:t>	the subarrays where the items are </a:t>
            </a:r>
            <a:r>
              <a:rPr lang="hu-HU" b="1" dirty="0"/>
              <a:t>4</a:t>
            </a:r>
            <a:r>
              <a:rPr lang="hu-HU" dirty="0"/>
              <a:t> units away from each other</a:t>
            </a:r>
          </a:p>
          <a:p>
            <a:r>
              <a:rPr lang="hu-HU" dirty="0"/>
              <a:t>		~ we have to sort these sublists independently</a:t>
            </a:r>
          </a:p>
          <a:p>
            <a:r>
              <a:rPr lang="hu-HU" dirty="0"/>
              <a:t>			+ insert them back into the original array</a:t>
            </a:r>
            <a:endParaRPr lang="hu-HU" dirty="0"/>
          </a:p>
        </p:txBody>
      </p:sp>
      <p:sp>
        <p:nvSpPr>
          <p:cNvPr id="28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églalap 13"/>
          <p:cNvSpPr/>
          <p:nvPr/>
        </p:nvSpPr>
        <p:spPr>
          <a:xfrm>
            <a:off x="43619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Téglalap 14"/>
          <p:cNvSpPr/>
          <p:nvPr/>
        </p:nvSpPr>
        <p:spPr>
          <a:xfrm>
            <a:off x="65614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814118" y="399947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013618" y="399947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managed to found all the subarrays with gap </a:t>
            </a:r>
            <a:r>
              <a:rPr lang="hu-HU" b="1" dirty="0"/>
              <a:t>4</a:t>
            </a:r>
            <a:r>
              <a:rPr lang="hu-HU" dirty="0"/>
              <a:t>, meaning all</a:t>
            </a:r>
          </a:p>
          <a:p>
            <a:r>
              <a:rPr lang="hu-HU" dirty="0"/>
              <a:t>	the subarrays where the items are </a:t>
            </a:r>
            <a:r>
              <a:rPr lang="hu-HU" b="1" dirty="0"/>
              <a:t>4</a:t>
            </a:r>
            <a:r>
              <a:rPr lang="hu-HU" dirty="0"/>
              <a:t> units away from each other</a:t>
            </a:r>
          </a:p>
          <a:p>
            <a:r>
              <a:rPr lang="hu-HU" dirty="0"/>
              <a:t>		~ we have to sort these sublists independently</a:t>
            </a:r>
          </a:p>
          <a:p>
            <a:r>
              <a:rPr lang="hu-HU" dirty="0"/>
              <a:t>			+ insert them back into the original array</a:t>
            </a:r>
            <a:endParaRPr lang="hu-HU" dirty="0"/>
          </a:p>
        </p:txBody>
      </p:sp>
      <p:sp>
        <p:nvSpPr>
          <p:cNvPr id="20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3"/>
          <p:cNvSpPr/>
          <p:nvPr/>
        </p:nvSpPr>
        <p:spPr>
          <a:xfrm>
            <a:off x="43619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4"/>
          <p:cNvSpPr/>
          <p:nvPr/>
        </p:nvSpPr>
        <p:spPr>
          <a:xfrm>
            <a:off x="65614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managed to found all the subarrays with gap </a:t>
            </a:r>
            <a:r>
              <a:rPr lang="hu-HU" b="1" dirty="0"/>
              <a:t>4</a:t>
            </a:r>
            <a:r>
              <a:rPr lang="hu-HU" dirty="0"/>
              <a:t>, meaning all</a:t>
            </a:r>
          </a:p>
          <a:p>
            <a:r>
              <a:rPr lang="hu-HU" dirty="0"/>
              <a:t>	the subarrays where the items are </a:t>
            </a:r>
            <a:r>
              <a:rPr lang="hu-HU" b="1" dirty="0"/>
              <a:t>4</a:t>
            </a:r>
            <a:r>
              <a:rPr lang="hu-HU" dirty="0"/>
              <a:t> units away from each other</a:t>
            </a:r>
          </a:p>
          <a:p>
            <a:r>
              <a:rPr lang="hu-HU" dirty="0"/>
              <a:t>		~ we have to sort these sublists independently</a:t>
            </a:r>
          </a:p>
          <a:p>
            <a:r>
              <a:rPr lang="hu-HU" dirty="0"/>
              <a:t>			+ insert them back into the original array</a:t>
            </a:r>
            <a:endParaRPr lang="hu-HU" dirty="0"/>
          </a:p>
        </p:txBody>
      </p:sp>
      <p:sp>
        <p:nvSpPr>
          <p:cNvPr id="20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3"/>
          <p:cNvSpPr/>
          <p:nvPr/>
        </p:nvSpPr>
        <p:spPr>
          <a:xfrm>
            <a:off x="43619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4"/>
          <p:cNvSpPr/>
          <p:nvPr/>
        </p:nvSpPr>
        <p:spPr>
          <a:xfrm>
            <a:off x="6561433" y="4670855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4361933" y="4670855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6561433" y="4670855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managed to found all the subarrays with gap </a:t>
            </a:r>
            <a:r>
              <a:rPr lang="hu-HU" b="1" dirty="0"/>
              <a:t>4</a:t>
            </a:r>
            <a:r>
              <a:rPr lang="hu-HU" dirty="0"/>
              <a:t>, meaning all</a:t>
            </a:r>
          </a:p>
          <a:p>
            <a:r>
              <a:rPr lang="hu-HU" dirty="0"/>
              <a:t>	the subarrays where the items are </a:t>
            </a:r>
            <a:r>
              <a:rPr lang="hu-HU" b="1" dirty="0"/>
              <a:t>4</a:t>
            </a:r>
            <a:r>
              <a:rPr lang="hu-HU" dirty="0"/>
              <a:t> units away from each other</a:t>
            </a:r>
          </a:p>
          <a:p>
            <a:r>
              <a:rPr lang="hu-HU" dirty="0"/>
              <a:t>		~ we have to sort these sublists independently</a:t>
            </a:r>
          </a:p>
          <a:p>
            <a:r>
              <a:rPr lang="hu-HU" dirty="0"/>
              <a:t>			+ insert them back into the original array</a:t>
            </a:r>
            <a:endParaRPr lang="hu-HU" dirty="0"/>
          </a:p>
        </p:txBody>
      </p:sp>
      <p:sp>
        <p:nvSpPr>
          <p:cNvPr id="20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managed to found all the subarrays with gap </a:t>
            </a:r>
            <a:r>
              <a:rPr lang="hu-HU" b="1" dirty="0"/>
              <a:t>4</a:t>
            </a:r>
            <a:r>
              <a:rPr lang="hu-HU" dirty="0"/>
              <a:t>, meaning all</a:t>
            </a:r>
          </a:p>
          <a:p>
            <a:r>
              <a:rPr lang="hu-HU" dirty="0"/>
              <a:t>	the subarrays where the items are </a:t>
            </a:r>
            <a:r>
              <a:rPr lang="hu-HU" b="1" dirty="0"/>
              <a:t>4</a:t>
            </a:r>
            <a:r>
              <a:rPr lang="hu-HU" dirty="0"/>
              <a:t> units away from each other</a:t>
            </a:r>
          </a:p>
          <a:p>
            <a:r>
              <a:rPr lang="hu-HU" dirty="0"/>
              <a:t>		~ we have to sort these sublists independently</a:t>
            </a:r>
          </a:p>
          <a:p>
            <a:r>
              <a:rPr lang="hu-HU" dirty="0"/>
              <a:t>			+ insert them back into the original array</a:t>
            </a:r>
            <a:endParaRPr lang="hu-HU" dirty="0"/>
          </a:p>
        </p:txBody>
      </p:sp>
      <p:sp>
        <p:nvSpPr>
          <p:cNvPr id="15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Shell sort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lnSpcReduction="10000"/>
          </a:bodyPr>
          <a:lstStyle/>
          <a:p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quadratic</a:t>
            </a:r>
            <a:r>
              <a:rPr lang="hu-HU" dirty="0" smtClean="0"/>
              <a:t> </a:t>
            </a:r>
            <a:r>
              <a:rPr lang="hu-HU" dirty="0" err="1" smtClean="0"/>
              <a:t>running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sorting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generalization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insertion</a:t>
            </a:r>
            <a:r>
              <a:rPr lang="hu-HU" dirty="0" smtClean="0"/>
              <a:t> sort</a:t>
            </a:r>
          </a:p>
          <a:p>
            <a:r>
              <a:rPr lang="hu-HU" dirty="0" err="1" smtClean="0"/>
              <a:t>Insertion</a:t>
            </a:r>
            <a:r>
              <a:rPr lang="hu-HU" dirty="0" smtClean="0"/>
              <a:t> sort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sometimes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make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lots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shifts</a:t>
            </a:r>
            <a:r>
              <a:rPr lang="hu-HU" dirty="0" smtClean="0">
                <a:sym typeface="Wingdings" panose="05000000000000000000" pitchFamily="2" charset="2"/>
              </a:rPr>
              <a:t> / </a:t>
            </a:r>
            <a:r>
              <a:rPr lang="hu-HU" dirty="0" err="1" smtClean="0">
                <a:sym typeface="Wingdings" panose="05000000000000000000" pitchFamily="2" charset="2"/>
              </a:rPr>
              <a:t>swaps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This feature is not so good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 thats why shell sort came to be as an enhanced </a:t>
            </a:r>
            <a:r>
              <a:rPr lang="hu-HU" dirty="0" smtClean="0">
                <a:sym typeface="Wingdings" panose="05000000000000000000" pitchFamily="2" charset="2"/>
              </a:rPr>
              <a:t>insertion sort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The </a:t>
            </a:r>
            <a:r>
              <a:rPr lang="en-US" dirty="0"/>
              <a:t>method starts by sorting pairs of elements far apart from each </a:t>
            </a:r>
            <a:r>
              <a:rPr lang="en-US" dirty="0" smtClean="0"/>
              <a:t>other</a:t>
            </a:r>
            <a:endParaRPr lang="hu-HU" dirty="0" smtClean="0"/>
          </a:p>
          <a:p>
            <a:r>
              <a:rPr lang="hu-HU" dirty="0" smtClean="0"/>
              <a:t>T</a:t>
            </a:r>
            <a:r>
              <a:rPr lang="en-US" dirty="0" smtClean="0"/>
              <a:t>hen </a:t>
            </a:r>
            <a:r>
              <a:rPr lang="en-US" dirty="0"/>
              <a:t>progressively reducing the gap between elements to be </a:t>
            </a:r>
            <a:r>
              <a:rPr lang="en-US" dirty="0" smtClean="0"/>
              <a:t>compared</a:t>
            </a:r>
            <a:endParaRPr lang="hu-HU" dirty="0" smtClean="0"/>
          </a:p>
          <a:p>
            <a:r>
              <a:rPr lang="en-US" dirty="0" smtClean="0"/>
              <a:t>Starting </a:t>
            </a:r>
            <a:r>
              <a:rPr lang="en-US" dirty="0"/>
              <a:t>with far apart elements can move some out-of-place elements into position faster than a simple nearest neighbor exchange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12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managed to found all the subarrays with gap </a:t>
            </a:r>
            <a:r>
              <a:rPr lang="hu-HU" b="1" dirty="0"/>
              <a:t>4</a:t>
            </a:r>
            <a:r>
              <a:rPr lang="hu-HU" dirty="0"/>
              <a:t>, meaning all</a:t>
            </a:r>
          </a:p>
          <a:p>
            <a:r>
              <a:rPr lang="hu-HU" dirty="0"/>
              <a:t>	the subarrays where the items are </a:t>
            </a:r>
            <a:r>
              <a:rPr lang="hu-HU" b="1" dirty="0"/>
              <a:t>4</a:t>
            </a:r>
            <a:r>
              <a:rPr lang="hu-HU" dirty="0"/>
              <a:t> units away from each other</a:t>
            </a:r>
          </a:p>
          <a:p>
            <a:r>
              <a:rPr lang="hu-HU" dirty="0"/>
              <a:t>		~ we have to sort these sublists independently</a:t>
            </a:r>
          </a:p>
          <a:p>
            <a:r>
              <a:rPr lang="hu-HU" dirty="0"/>
              <a:t>			+ insert them back into the original array</a:t>
            </a:r>
            <a:endParaRPr lang="hu-HU" dirty="0"/>
          </a:p>
        </p:txBody>
      </p:sp>
      <p:sp>
        <p:nvSpPr>
          <p:cNvPr id="15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4913868" y="533812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7113368" y="533812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managed to found all the subarrays with gap </a:t>
            </a:r>
            <a:r>
              <a:rPr lang="hu-HU" b="1" dirty="0"/>
              <a:t>4</a:t>
            </a:r>
            <a:r>
              <a:rPr lang="hu-HU" dirty="0"/>
              <a:t>, meaning all</a:t>
            </a:r>
          </a:p>
          <a:p>
            <a:r>
              <a:rPr lang="hu-HU" dirty="0"/>
              <a:t>	the subarrays where the items are </a:t>
            </a:r>
            <a:r>
              <a:rPr lang="hu-HU" b="1" dirty="0"/>
              <a:t>4</a:t>
            </a:r>
            <a:r>
              <a:rPr lang="hu-HU" dirty="0"/>
              <a:t> units away from each other</a:t>
            </a:r>
          </a:p>
          <a:p>
            <a:r>
              <a:rPr lang="hu-HU" dirty="0"/>
              <a:t>		~ we have to sort these sublists independently</a:t>
            </a:r>
          </a:p>
          <a:p>
            <a:r>
              <a:rPr lang="hu-HU" dirty="0"/>
              <a:t>			+ insert them back into the original array</a:t>
            </a:r>
            <a:endParaRPr lang="hu-HU" dirty="0"/>
          </a:p>
        </p:txBody>
      </p:sp>
      <p:sp>
        <p:nvSpPr>
          <p:cNvPr id="15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managed to found all the subarrays with gap </a:t>
            </a:r>
            <a:r>
              <a:rPr lang="hu-HU" b="1" dirty="0"/>
              <a:t>4</a:t>
            </a:r>
            <a:r>
              <a:rPr lang="hu-HU" dirty="0"/>
              <a:t>, meaning all</a:t>
            </a:r>
          </a:p>
          <a:p>
            <a:r>
              <a:rPr lang="hu-HU" dirty="0"/>
              <a:t>	the subarrays where the items are </a:t>
            </a:r>
            <a:r>
              <a:rPr lang="hu-HU" b="1" dirty="0"/>
              <a:t>4</a:t>
            </a:r>
            <a:r>
              <a:rPr lang="hu-HU" dirty="0"/>
              <a:t> units away from each other</a:t>
            </a:r>
          </a:p>
          <a:p>
            <a:r>
              <a:rPr lang="hu-HU" dirty="0"/>
              <a:t>		~ we have to sort these sublists independently</a:t>
            </a:r>
          </a:p>
          <a:p>
            <a:r>
              <a:rPr lang="hu-HU" dirty="0"/>
              <a:t>			+ insert them back into the original array</a:t>
            </a:r>
            <a:endParaRPr lang="hu-HU" dirty="0"/>
          </a:p>
        </p:txBody>
      </p:sp>
      <p:sp>
        <p:nvSpPr>
          <p:cNvPr id="13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5465803" y="600538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7665303" y="600538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828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managed to found all the subarrays with gap </a:t>
            </a:r>
            <a:r>
              <a:rPr lang="hu-HU" b="1" dirty="0"/>
              <a:t>4</a:t>
            </a:r>
            <a:r>
              <a:rPr lang="hu-HU" dirty="0"/>
              <a:t>, meaning all</a:t>
            </a:r>
          </a:p>
          <a:p>
            <a:r>
              <a:rPr lang="hu-HU" dirty="0"/>
              <a:t>	the subarrays where the items are </a:t>
            </a:r>
            <a:r>
              <a:rPr lang="hu-HU" b="1" dirty="0"/>
              <a:t>4</a:t>
            </a:r>
            <a:r>
              <a:rPr lang="hu-HU" dirty="0"/>
              <a:t> units away from each other</a:t>
            </a:r>
          </a:p>
          <a:p>
            <a:r>
              <a:rPr lang="hu-HU" dirty="0"/>
              <a:t>		~ we have to sort these sublists independently</a:t>
            </a:r>
          </a:p>
          <a:p>
            <a:r>
              <a:rPr lang="hu-HU" dirty="0"/>
              <a:t>			+ insert them back into the original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80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gap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b="1" dirty="0" smtClean="0"/>
              <a:t>4</a:t>
            </a:r>
            <a:r>
              <a:rPr lang="hu-HU" dirty="0" smtClean="0"/>
              <a:t> </a:t>
            </a:r>
            <a:r>
              <a:rPr lang="hu-HU" dirty="0" err="1" smtClean="0"/>
              <a:t>units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lets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decrease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b="1" dirty="0" smtClean="0">
                <a:sym typeface="Wingdings" panose="05000000000000000000" pitchFamily="2" charset="2"/>
              </a:rPr>
              <a:t>3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units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61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21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381411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465803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711336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77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5" name="Téglalap 11"/>
          <p:cNvSpPr/>
          <p:nvPr/>
        </p:nvSpPr>
        <p:spPr>
          <a:xfrm>
            <a:off x="381411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Téglalap 12"/>
          <p:cNvSpPr/>
          <p:nvPr/>
        </p:nvSpPr>
        <p:spPr>
          <a:xfrm>
            <a:off x="5465803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Téglalap 13"/>
          <p:cNvSpPr/>
          <p:nvPr/>
        </p:nvSpPr>
        <p:spPr>
          <a:xfrm>
            <a:off x="711336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32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436605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6013618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766530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Téglalap 11"/>
          <p:cNvSpPr/>
          <p:nvPr/>
        </p:nvSpPr>
        <p:spPr>
          <a:xfrm>
            <a:off x="381411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Téglalap 12"/>
          <p:cNvSpPr/>
          <p:nvPr/>
        </p:nvSpPr>
        <p:spPr>
          <a:xfrm>
            <a:off x="5465803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Téglalap 13"/>
          <p:cNvSpPr/>
          <p:nvPr/>
        </p:nvSpPr>
        <p:spPr>
          <a:xfrm>
            <a:off x="711336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55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8" name="Téglalap 14"/>
          <p:cNvSpPr/>
          <p:nvPr/>
        </p:nvSpPr>
        <p:spPr>
          <a:xfrm>
            <a:off x="436605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Téglalap 15"/>
          <p:cNvSpPr/>
          <p:nvPr/>
        </p:nvSpPr>
        <p:spPr>
          <a:xfrm>
            <a:off x="6013618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Téglalap 16"/>
          <p:cNvSpPr/>
          <p:nvPr/>
        </p:nvSpPr>
        <p:spPr>
          <a:xfrm>
            <a:off x="766530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1"/>
          <p:cNvSpPr/>
          <p:nvPr/>
        </p:nvSpPr>
        <p:spPr>
          <a:xfrm>
            <a:off x="381411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2"/>
          <p:cNvSpPr/>
          <p:nvPr/>
        </p:nvSpPr>
        <p:spPr>
          <a:xfrm>
            <a:off x="5465803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3"/>
          <p:cNvSpPr/>
          <p:nvPr/>
        </p:nvSpPr>
        <p:spPr>
          <a:xfrm>
            <a:off x="711336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21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Shell sort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r>
              <a:rPr lang="hu-HU" dirty="0" smtClean="0"/>
              <a:t> </a:t>
            </a:r>
            <a:r>
              <a:rPr lang="en-US" dirty="0" smtClean="0"/>
              <a:t>sort </a:t>
            </a:r>
            <a:r>
              <a:rPr lang="en-US" dirty="0"/>
              <a:t>is heavily dependent </a:t>
            </a:r>
            <a:r>
              <a:rPr lang="en-US" dirty="0" smtClean="0"/>
              <a:t>on </a:t>
            </a:r>
            <a:r>
              <a:rPr lang="en-US" dirty="0"/>
              <a:t>the gap sequence it </a:t>
            </a:r>
            <a:r>
              <a:rPr lang="en-US" dirty="0" smtClean="0"/>
              <a:t>uses</a:t>
            </a:r>
            <a:endParaRPr lang="hu-HU" dirty="0" smtClean="0"/>
          </a:p>
          <a:p>
            <a:r>
              <a:rPr lang="hu-HU" dirty="0" err="1" smtClean="0"/>
              <a:t>Consider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b="1" dirty="0" smtClean="0"/>
              <a:t>h</a:t>
            </a:r>
            <a:r>
              <a:rPr lang="hu-HU" dirty="0" smtClean="0"/>
              <a:t>-th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endParaRPr lang="hu-HU" dirty="0" smtClean="0"/>
          </a:p>
          <a:p>
            <a:r>
              <a:rPr lang="hu-HU" dirty="0" err="1" smtClean="0"/>
              <a:t>Such</a:t>
            </a:r>
            <a:r>
              <a:rPr lang="hu-HU" dirty="0" smtClean="0"/>
              <a:t> a </a:t>
            </a:r>
            <a:r>
              <a:rPr lang="hu-HU" dirty="0" err="1" smtClean="0"/>
              <a:t>subarray</a:t>
            </a:r>
            <a:r>
              <a:rPr lang="hu-HU" dirty="0" smtClean="0"/>
              <a:t> is </a:t>
            </a:r>
            <a:r>
              <a:rPr lang="hu-HU" dirty="0" err="1" smtClean="0"/>
              <a:t>said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b="1" dirty="0" err="1" smtClean="0"/>
              <a:t>h</a:t>
            </a:r>
            <a:r>
              <a:rPr lang="hu-HU" dirty="0" err="1" smtClean="0"/>
              <a:t>-sorted</a:t>
            </a:r>
            <a:endParaRPr lang="hu-HU" dirty="0"/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insertion</a:t>
            </a:r>
            <a:r>
              <a:rPr lang="hu-HU" dirty="0" smtClean="0"/>
              <a:t> sort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subprocedure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difference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start </a:t>
            </a:r>
            <a:r>
              <a:rPr lang="hu-HU" dirty="0" err="1" smtClean="0">
                <a:sym typeface="Wingdings" panose="05000000000000000000" pitchFamily="2" charset="2"/>
              </a:rPr>
              <a:t>sorting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far </a:t>
            </a:r>
            <a:r>
              <a:rPr lang="hu-HU" dirty="0" err="1" smtClean="0">
                <a:sym typeface="Wingdings" panose="05000000000000000000" pitchFamily="2" charset="2"/>
              </a:rPr>
              <a:t>away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from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each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other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/>
              <a:t>T</a:t>
            </a:r>
            <a:r>
              <a:rPr lang="en-US" dirty="0" smtClean="0"/>
              <a:t>his </a:t>
            </a:r>
            <a:r>
              <a:rPr lang="en-US" dirty="0"/>
              <a:t>rearrangement allows elements to move long distances in the original </a:t>
            </a:r>
            <a:r>
              <a:rPr lang="en-US" dirty="0" smtClean="0"/>
              <a:t>list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reducing large amounts of disorder quickly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37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4913868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6565553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Téglalap 14"/>
          <p:cNvSpPr/>
          <p:nvPr/>
        </p:nvSpPr>
        <p:spPr>
          <a:xfrm>
            <a:off x="436605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5"/>
          <p:cNvSpPr/>
          <p:nvPr/>
        </p:nvSpPr>
        <p:spPr>
          <a:xfrm>
            <a:off x="6013618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6"/>
          <p:cNvSpPr/>
          <p:nvPr/>
        </p:nvSpPr>
        <p:spPr>
          <a:xfrm>
            <a:off x="766530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1"/>
          <p:cNvSpPr/>
          <p:nvPr/>
        </p:nvSpPr>
        <p:spPr>
          <a:xfrm>
            <a:off x="381411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Téglalap 12"/>
          <p:cNvSpPr/>
          <p:nvPr/>
        </p:nvSpPr>
        <p:spPr>
          <a:xfrm>
            <a:off x="5465803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Téglalap 13"/>
          <p:cNvSpPr/>
          <p:nvPr/>
        </p:nvSpPr>
        <p:spPr>
          <a:xfrm>
            <a:off x="7113368" y="3941807"/>
            <a:ext cx="551935" cy="55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468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3814118" y="394180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465803" y="3941807"/>
            <a:ext cx="551935" cy="551935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7113368" y="394180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Téglalap 17"/>
          <p:cNvSpPr/>
          <p:nvPr/>
        </p:nvSpPr>
        <p:spPr>
          <a:xfrm>
            <a:off x="4913868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8"/>
          <p:cNvSpPr/>
          <p:nvPr/>
        </p:nvSpPr>
        <p:spPr>
          <a:xfrm>
            <a:off x="6565553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4"/>
          <p:cNvSpPr/>
          <p:nvPr/>
        </p:nvSpPr>
        <p:spPr>
          <a:xfrm>
            <a:off x="436605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5"/>
          <p:cNvSpPr/>
          <p:nvPr/>
        </p:nvSpPr>
        <p:spPr>
          <a:xfrm>
            <a:off x="6013618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Téglalap 16"/>
          <p:cNvSpPr/>
          <p:nvPr/>
        </p:nvSpPr>
        <p:spPr>
          <a:xfrm>
            <a:off x="766530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3814118" y="394180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465803" y="3941807"/>
            <a:ext cx="551935" cy="551935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7113368" y="394180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Téglalap 17"/>
          <p:cNvSpPr/>
          <p:nvPr/>
        </p:nvSpPr>
        <p:spPr>
          <a:xfrm>
            <a:off x="4913868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8"/>
          <p:cNvSpPr/>
          <p:nvPr/>
        </p:nvSpPr>
        <p:spPr>
          <a:xfrm>
            <a:off x="6565553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4"/>
          <p:cNvSpPr/>
          <p:nvPr/>
        </p:nvSpPr>
        <p:spPr>
          <a:xfrm>
            <a:off x="436605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5"/>
          <p:cNvSpPr/>
          <p:nvPr/>
        </p:nvSpPr>
        <p:spPr>
          <a:xfrm>
            <a:off x="6013618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Téglalap 16"/>
          <p:cNvSpPr/>
          <p:nvPr/>
        </p:nvSpPr>
        <p:spPr>
          <a:xfrm>
            <a:off x="766530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20" name="Téglalap 17"/>
          <p:cNvSpPr/>
          <p:nvPr/>
        </p:nvSpPr>
        <p:spPr>
          <a:xfrm>
            <a:off x="4913868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églalap 18"/>
          <p:cNvSpPr/>
          <p:nvPr/>
        </p:nvSpPr>
        <p:spPr>
          <a:xfrm>
            <a:off x="6565553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églalap 14"/>
          <p:cNvSpPr/>
          <p:nvPr/>
        </p:nvSpPr>
        <p:spPr>
          <a:xfrm>
            <a:off x="436605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Téglalap 15"/>
          <p:cNvSpPr/>
          <p:nvPr/>
        </p:nvSpPr>
        <p:spPr>
          <a:xfrm>
            <a:off x="6013618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Téglalap 16"/>
          <p:cNvSpPr/>
          <p:nvPr/>
        </p:nvSpPr>
        <p:spPr>
          <a:xfrm>
            <a:off x="7665303" y="4629667"/>
            <a:ext cx="551935" cy="55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1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4366053" y="462966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6013618" y="462966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7665303" y="4629667"/>
            <a:ext cx="551935" cy="551935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4913868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6565553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4366053" y="462966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6013618" y="462966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7665303" y="4629667"/>
            <a:ext cx="551935" cy="551935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4913868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6565553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4913868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6565553" y="531065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gap so far was </a:t>
            </a:r>
            <a:r>
              <a:rPr lang="hu-HU" b="1" dirty="0"/>
              <a:t>4</a:t>
            </a:r>
            <a:r>
              <a:rPr lang="hu-HU" dirty="0"/>
              <a:t> units </a:t>
            </a:r>
            <a:r>
              <a:rPr lang="hu-HU" dirty="0">
                <a:sym typeface="Wingdings" panose="05000000000000000000" pitchFamily="2" charset="2"/>
              </a:rPr>
              <a:t> lets decrease it to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units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4913868" y="5310659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6565553" y="5310659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482811" y="1103870"/>
            <a:ext cx="7140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gap so far was </a:t>
            </a:r>
            <a:r>
              <a:rPr lang="hu-HU" b="1" dirty="0" smtClean="0"/>
              <a:t>3</a:t>
            </a:r>
            <a:r>
              <a:rPr lang="hu-HU" dirty="0" smtClean="0"/>
              <a:t> units </a:t>
            </a:r>
            <a:r>
              <a:rPr lang="hu-HU" dirty="0" smtClean="0">
                <a:sym typeface="Wingdings" panose="05000000000000000000" pitchFamily="2" charset="2"/>
              </a:rPr>
              <a:t> lets decrease it to be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unit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What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1 </a:t>
            </a:r>
            <a:r>
              <a:rPr lang="hu-HU" dirty="0" smtClean="0">
                <a:sym typeface="Wingdings" panose="05000000000000000000" pitchFamily="2" charset="2"/>
              </a:rPr>
              <a:t>unit?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basically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u="sng" dirty="0" err="1" smtClean="0">
                <a:sym typeface="Wingdings" panose="05000000000000000000" pitchFamily="2" charset="2"/>
              </a:rPr>
              <a:t>insertion</a:t>
            </a:r>
            <a:r>
              <a:rPr lang="hu-HU" u="sng" dirty="0" smtClean="0">
                <a:sym typeface="Wingdings" panose="05000000000000000000" pitchFamily="2" charset="2"/>
              </a:rPr>
              <a:t> sort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4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Shell sort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Unstable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changes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relative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elements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equal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value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Because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relies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heavily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insertion</a:t>
            </a:r>
            <a:r>
              <a:rPr lang="hu-HU" dirty="0" smtClean="0">
                <a:sym typeface="Wingdings" panose="05000000000000000000" pitchFamily="2" charset="2"/>
              </a:rPr>
              <a:t> sort 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also</a:t>
            </a:r>
            <a:r>
              <a:rPr lang="hu-HU" dirty="0" smtClean="0">
                <a:sym typeface="Wingdings" panose="05000000000000000000" pitchFamily="2" charset="2"/>
              </a:rPr>
              <a:t> an </a:t>
            </a:r>
            <a:r>
              <a:rPr lang="hu-HU" dirty="0" err="1" smtClean="0">
                <a:sym typeface="Wingdings" panose="05000000000000000000" pitchFamily="2" charset="2"/>
              </a:rPr>
              <a:t>adaptive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algorithm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runs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faster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partially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sorted</a:t>
            </a:r>
            <a:r>
              <a:rPr lang="hu-HU" dirty="0" smtClean="0">
                <a:sym typeface="Wingdings" panose="05000000000000000000" pitchFamily="2" charset="2"/>
              </a:rPr>
              <a:t> input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popular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algorithm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nowadays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1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265258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265258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361933" y="3253946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265258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361933" y="3253946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361933" y="3253946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361933" y="3253946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361933" y="3253946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09747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361933" y="3253946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09747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Shell sort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018270" y="1556952"/>
            <a:ext cx="64540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shellSort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for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every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gap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in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gaps</a:t>
            </a:r>
            <a:endParaRPr lang="hu-HU" b="1" dirty="0" smtClean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b="1" dirty="0" err="1" smtClean="0">
                <a:solidFill>
                  <a:srgbClr val="FFFF00"/>
                </a:solidFill>
              </a:rPr>
              <a:t>for</a:t>
            </a:r>
            <a:r>
              <a:rPr lang="hu-HU" b="1" dirty="0" smtClean="0">
                <a:solidFill>
                  <a:srgbClr val="FFFF00"/>
                </a:solidFill>
              </a:rPr>
              <a:t> i=</a:t>
            </a:r>
            <a:r>
              <a:rPr lang="hu-HU" b="1" dirty="0" err="1" smtClean="0">
                <a:solidFill>
                  <a:srgbClr val="FFFF00"/>
                </a:solidFill>
              </a:rPr>
              <a:t>gap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to</a:t>
            </a:r>
            <a:r>
              <a:rPr lang="hu-HU" b="1" dirty="0" smtClean="0">
                <a:solidFill>
                  <a:srgbClr val="FFFF00"/>
                </a:solidFill>
              </a:rPr>
              <a:t> n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b="1" dirty="0" err="1" smtClean="0">
                <a:solidFill>
                  <a:srgbClr val="FFFF00"/>
                </a:solidFill>
              </a:rPr>
              <a:t>temp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[i]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for</a:t>
            </a:r>
            <a:r>
              <a:rPr lang="hu-HU" b="1" dirty="0" smtClean="0">
                <a:solidFill>
                  <a:srgbClr val="FFFF00"/>
                </a:solidFill>
              </a:rPr>
              <a:t> j=i and j &gt;= </a:t>
            </a:r>
            <a:r>
              <a:rPr lang="hu-HU" b="1" dirty="0" err="1" smtClean="0">
                <a:solidFill>
                  <a:srgbClr val="FFFF00"/>
                </a:solidFill>
              </a:rPr>
              <a:t>gap</a:t>
            </a:r>
            <a:r>
              <a:rPr lang="hu-HU" b="1" dirty="0" smtClean="0">
                <a:solidFill>
                  <a:srgbClr val="FFFF00"/>
                </a:solidFill>
              </a:rPr>
              <a:t> and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j-gap</a:t>
            </a:r>
            <a:r>
              <a:rPr lang="hu-HU" b="1" dirty="0" smtClean="0">
                <a:solidFill>
                  <a:srgbClr val="FFFF00"/>
                </a:solidFill>
              </a:rPr>
              <a:t>] &gt; </a:t>
            </a:r>
            <a:r>
              <a:rPr lang="hu-HU" b="1" dirty="0" err="1" smtClean="0">
                <a:solidFill>
                  <a:srgbClr val="FFFF00"/>
                </a:solidFill>
              </a:rPr>
              <a:t>temp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j-gap</a:t>
            </a:r>
            <a:r>
              <a:rPr lang="hu-HU" b="1" dirty="0" smtClean="0">
                <a:solidFill>
                  <a:srgbClr val="FFFF00"/>
                </a:solidFill>
              </a:rPr>
              <a:t>]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j = </a:t>
            </a:r>
            <a:r>
              <a:rPr lang="hu-HU" b="1" dirty="0" err="1" smtClean="0">
                <a:solidFill>
                  <a:srgbClr val="FFFF00"/>
                </a:solidFill>
              </a:rPr>
              <a:t>j</a:t>
            </a:r>
            <a:r>
              <a:rPr lang="hu-HU" b="1" dirty="0" smtClean="0">
                <a:solidFill>
                  <a:srgbClr val="FFFF00"/>
                </a:solidFill>
              </a:rPr>
              <a:t> – </a:t>
            </a:r>
            <a:r>
              <a:rPr lang="hu-HU" b="1" dirty="0" err="1" smtClean="0">
                <a:solidFill>
                  <a:srgbClr val="FFFF00"/>
                </a:solidFill>
              </a:rPr>
              <a:t>gap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	a[j] = </a:t>
            </a:r>
            <a:r>
              <a:rPr lang="hu-HU" b="1" dirty="0" err="1" smtClean="0">
                <a:solidFill>
                  <a:srgbClr val="FFFF00"/>
                </a:solidFill>
              </a:rPr>
              <a:t>temp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09747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09747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09747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1683" y="2603158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1683" y="2603158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1683" y="2603158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Shell sort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018270" y="1556952"/>
            <a:ext cx="64540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shellSort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every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gaps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b="1" dirty="0" err="1" smtClean="0">
                <a:solidFill>
                  <a:srgbClr val="FFFF00"/>
                </a:solidFill>
              </a:rPr>
              <a:t>for</a:t>
            </a:r>
            <a:r>
              <a:rPr lang="hu-HU" b="1" dirty="0" smtClean="0">
                <a:solidFill>
                  <a:srgbClr val="FFFF00"/>
                </a:solidFill>
              </a:rPr>
              <a:t> i=</a:t>
            </a:r>
            <a:r>
              <a:rPr lang="hu-HU" b="1" dirty="0" err="1" smtClean="0">
                <a:solidFill>
                  <a:srgbClr val="FFFF00"/>
                </a:solidFill>
              </a:rPr>
              <a:t>gap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to</a:t>
            </a:r>
            <a:r>
              <a:rPr lang="hu-HU" b="1" dirty="0" smtClean="0">
                <a:solidFill>
                  <a:srgbClr val="FFFF00"/>
                </a:solidFill>
              </a:rPr>
              <a:t> n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b="1" dirty="0" err="1" smtClean="0">
                <a:solidFill>
                  <a:srgbClr val="FFFF00"/>
                </a:solidFill>
              </a:rPr>
              <a:t>temp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[i]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for</a:t>
            </a:r>
            <a:r>
              <a:rPr lang="hu-HU" b="1" dirty="0" smtClean="0">
                <a:solidFill>
                  <a:srgbClr val="FFFF00"/>
                </a:solidFill>
              </a:rPr>
              <a:t> j=i and j &gt;= </a:t>
            </a:r>
            <a:r>
              <a:rPr lang="hu-HU" b="1" dirty="0" err="1" smtClean="0">
                <a:solidFill>
                  <a:srgbClr val="FFFF00"/>
                </a:solidFill>
              </a:rPr>
              <a:t>gap</a:t>
            </a:r>
            <a:r>
              <a:rPr lang="hu-HU" b="1" dirty="0" smtClean="0">
                <a:solidFill>
                  <a:srgbClr val="FFFF00"/>
                </a:solidFill>
              </a:rPr>
              <a:t> and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j-gap</a:t>
            </a:r>
            <a:r>
              <a:rPr lang="hu-HU" b="1" dirty="0" smtClean="0">
                <a:solidFill>
                  <a:srgbClr val="FFFF00"/>
                </a:solidFill>
              </a:rPr>
              <a:t>] &gt; </a:t>
            </a:r>
            <a:r>
              <a:rPr lang="hu-HU" b="1" dirty="0" err="1" smtClean="0">
                <a:solidFill>
                  <a:srgbClr val="FFFF00"/>
                </a:solidFill>
              </a:rPr>
              <a:t>temp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j-gap</a:t>
            </a:r>
            <a:r>
              <a:rPr lang="hu-HU" b="1" dirty="0" smtClean="0">
                <a:solidFill>
                  <a:srgbClr val="FFFF00"/>
                </a:solidFill>
              </a:rPr>
              <a:t>]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j = </a:t>
            </a:r>
            <a:r>
              <a:rPr lang="hu-HU" b="1" dirty="0" err="1" smtClean="0">
                <a:solidFill>
                  <a:srgbClr val="FFFF00"/>
                </a:solidFill>
              </a:rPr>
              <a:t>j</a:t>
            </a:r>
            <a:r>
              <a:rPr lang="hu-HU" b="1" dirty="0" smtClean="0">
                <a:solidFill>
                  <a:srgbClr val="FFFF00"/>
                </a:solidFill>
              </a:rPr>
              <a:t> – </a:t>
            </a:r>
            <a:r>
              <a:rPr lang="hu-HU" b="1" dirty="0" err="1" smtClean="0">
                <a:solidFill>
                  <a:srgbClr val="FFFF00"/>
                </a:solidFill>
              </a:rPr>
              <a:t>gap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	a[j] = </a:t>
            </a:r>
            <a:r>
              <a:rPr lang="hu-HU" b="1" dirty="0" err="1" smtClean="0">
                <a:solidFill>
                  <a:srgbClr val="FFFF00"/>
                </a:solidFill>
              </a:rPr>
              <a:t>temp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107417" y="1853248"/>
            <a:ext cx="6729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define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formula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 err="1"/>
              <a:t>g</a:t>
            </a:r>
            <a:r>
              <a:rPr lang="hu-HU" dirty="0" err="1" smtClean="0"/>
              <a:t>aps</a:t>
            </a:r>
            <a:r>
              <a:rPr lang="hu-HU" dirty="0" smtClean="0"/>
              <a:t>: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beginning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consider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b="1" dirty="0" smtClean="0"/>
              <a:t>3rd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tem</a:t>
            </a:r>
            <a:r>
              <a:rPr lang="hu-HU" dirty="0" smtClean="0"/>
              <a:t> …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consider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b="1" dirty="0" smtClean="0"/>
              <a:t>2nd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77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7732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7732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7732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7732" y="3253940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7732" y="3253940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7732" y="3253940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7732" y="3253940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57317" y="2627872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7732" y="3253940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57317" y="2627872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557316" y="3253939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57317" y="2627872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Shell sort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018270" y="1556952"/>
            <a:ext cx="64540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shellSort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for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every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gap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in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gaps</a:t>
            </a:r>
            <a:endParaRPr lang="hu-HU" b="1" dirty="0" smtClean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b="1" dirty="0" err="1" smtClean="0">
                <a:solidFill>
                  <a:srgbClr val="FFFF00"/>
                </a:solidFill>
              </a:rPr>
              <a:t>for</a:t>
            </a:r>
            <a:r>
              <a:rPr lang="hu-HU" b="1" dirty="0" smtClean="0">
                <a:solidFill>
                  <a:srgbClr val="FFFF00"/>
                </a:solidFill>
              </a:rPr>
              <a:t> i=</a:t>
            </a:r>
            <a:r>
              <a:rPr lang="hu-HU" b="1" dirty="0" err="1" smtClean="0">
                <a:solidFill>
                  <a:srgbClr val="FFFF00"/>
                </a:solidFill>
              </a:rPr>
              <a:t>gap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to</a:t>
            </a:r>
            <a:r>
              <a:rPr lang="hu-HU" b="1" dirty="0" smtClean="0">
                <a:solidFill>
                  <a:srgbClr val="FFFF00"/>
                </a:solidFill>
              </a:rPr>
              <a:t> n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b="1" dirty="0" err="1" smtClean="0">
                <a:solidFill>
                  <a:srgbClr val="FFFF00"/>
                </a:solidFill>
              </a:rPr>
              <a:t>temp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[i]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j=i and j &gt;=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j-gap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 &gt;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j-gap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j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gap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	a[j] = </a:t>
            </a:r>
            <a:r>
              <a:rPr lang="hu-HU" b="1" dirty="0" err="1" smtClean="0">
                <a:solidFill>
                  <a:srgbClr val="FFFF00"/>
                </a:solidFill>
              </a:rPr>
              <a:t>temp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8598075" y="3680610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a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insertion</a:t>
            </a:r>
            <a:r>
              <a:rPr lang="hu-HU" dirty="0" smtClean="0"/>
              <a:t> sort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95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557316" y="3253939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57317" y="2627872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557316" y="3253939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57317" y="2627872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557316" y="3253939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557316" y="3253939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557316" y="3253939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557316" y="3253939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09251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557316" y="3253939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09251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09251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09251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09251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557319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557319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557319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59121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557319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59121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557319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59121" y="2636109"/>
            <a:ext cx="551935" cy="551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557319" y="3253931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59121" y="3253931"/>
            <a:ext cx="551935" cy="5519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09746" y="3253944"/>
            <a:ext cx="551935" cy="55193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809998" y="3253945"/>
            <a:ext cx="551935" cy="55193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361927" y="3253941"/>
            <a:ext cx="551935" cy="55193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797" y="3253940"/>
            <a:ext cx="551935" cy="551935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9258" y="3253931"/>
            <a:ext cx="551935" cy="55193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003322" y="3253931"/>
            <a:ext cx="551935" cy="55193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557319" y="3253931"/>
            <a:ext cx="551935" cy="55193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59121" y="3253931"/>
            <a:ext cx="551935" cy="551935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141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660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9138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658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01361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6555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113368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665303" y="3253947"/>
            <a:ext cx="551935" cy="5519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268627" y="749643"/>
            <a:ext cx="8686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a </a:t>
            </a:r>
            <a:r>
              <a:rPr lang="hu-HU" dirty="0" err="1" smtClean="0"/>
              <a:t>lots</a:t>
            </a:r>
            <a:r>
              <a:rPr lang="hu-HU" dirty="0" smtClean="0"/>
              <a:t> of </a:t>
            </a:r>
            <a:r>
              <a:rPr lang="hu-HU" dirty="0" err="1" smtClean="0"/>
              <a:t>articles</a:t>
            </a:r>
            <a:r>
              <a:rPr lang="hu-HU" dirty="0" smtClean="0"/>
              <a:t> and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choose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gaps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most </a:t>
            </a:r>
            <a:r>
              <a:rPr lang="hu-HU" dirty="0" err="1" smtClean="0"/>
              <a:t>efficient</a:t>
            </a:r>
            <a:r>
              <a:rPr lang="hu-HU" dirty="0" smtClean="0"/>
              <a:t> !!!</a:t>
            </a:r>
          </a:p>
          <a:p>
            <a:r>
              <a:rPr lang="hu-HU" dirty="0"/>
              <a:t>	</a:t>
            </a:r>
            <a:r>
              <a:rPr lang="hu-HU" dirty="0" smtClean="0"/>
              <a:t>	~ </a:t>
            </a:r>
            <a:r>
              <a:rPr lang="hu-HU" dirty="0" err="1" smtClean="0"/>
              <a:t>we</a:t>
            </a:r>
            <a:r>
              <a:rPr lang="hu-HU" dirty="0" smtClean="0"/>
              <a:t> start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b="1" dirty="0" smtClean="0"/>
              <a:t>4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means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consider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4th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</a:t>
            </a:r>
            <a:r>
              <a:rPr lang="hu-HU" dirty="0" smtClean="0">
                <a:sym typeface="Wingdings" panose="05000000000000000000" pitchFamily="2" charset="2"/>
              </a:rPr>
              <a:t> and sort </a:t>
            </a:r>
            <a:r>
              <a:rPr lang="hu-HU" dirty="0" err="1" smtClean="0">
                <a:sym typeface="Wingdings" panose="05000000000000000000" pitchFamily="2" charset="2"/>
              </a:rPr>
              <a:t>them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42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1603</Words>
  <Application>Microsoft Office PowerPoint</Application>
  <PresentationFormat>Widescreen</PresentationFormat>
  <Paragraphs>897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Century Gothic</vt:lpstr>
      <vt:lpstr>Wingdings</vt:lpstr>
      <vt:lpstr>Wingdings 3</vt:lpstr>
      <vt:lpstr>Ion</vt:lpstr>
      <vt:lpstr>SORTING ALGORITHMS</vt:lpstr>
      <vt:lpstr>Shell sort</vt:lpstr>
      <vt:lpstr>Shell sort</vt:lpstr>
      <vt:lpstr>Shell sort</vt:lpstr>
      <vt:lpstr>Shell sort</vt:lpstr>
      <vt:lpstr>Shell sort</vt:lpstr>
      <vt:lpstr>Shell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Holczer Balázs</dc:creator>
  <cp:lastModifiedBy>User</cp:lastModifiedBy>
  <cp:revision>21</cp:revision>
  <dcterms:created xsi:type="dcterms:W3CDTF">2016-04-14T06:28:07Z</dcterms:created>
  <dcterms:modified xsi:type="dcterms:W3CDTF">2017-02-21T11:07:27Z</dcterms:modified>
</cp:coreProperties>
</file>