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  <p:sldId id="403" r:id="rId13"/>
    <p:sldId id="405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402" r:id="rId22"/>
    <p:sldId id="276" r:id="rId23"/>
    <p:sldId id="275" r:id="rId24"/>
    <p:sldId id="278" r:id="rId25"/>
    <p:sldId id="279" r:id="rId26"/>
    <p:sldId id="277" r:id="rId27"/>
    <p:sldId id="404" r:id="rId28"/>
    <p:sldId id="313" r:id="rId29"/>
    <p:sldId id="316" r:id="rId30"/>
    <p:sldId id="315" r:id="rId31"/>
    <p:sldId id="317" r:id="rId32"/>
    <p:sldId id="359" r:id="rId33"/>
    <p:sldId id="360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344" r:id="rId60"/>
    <p:sldId id="345" r:id="rId61"/>
    <p:sldId id="346" r:id="rId62"/>
    <p:sldId id="347" r:id="rId63"/>
    <p:sldId id="348" r:id="rId64"/>
    <p:sldId id="350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406" r:id="rId74"/>
    <p:sldId id="361" r:id="rId75"/>
    <p:sldId id="362" r:id="rId76"/>
    <p:sldId id="363" r:id="rId77"/>
    <p:sldId id="364" r:id="rId78"/>
    <p:sldId id="366" r:id="rId79"/>
    <p:sldId id="367" r:id="rId80"/>
    <p:sldId id="368" r:id="rId81"/>
    <p:sldId id="369" r:id="rId82"/>
    <p:sldId id="370" r:id="rId83"/>
    <p:sldId id="371" r:id="rId84"/>
    <p:sldId id="372" r:id="rId85"/>
    <p:sldId id="373" r:id="rId86"/>
    <p:sldId id="374" r:id="rId87"/>
    <p:sldId id="375" r:id="rId88"/>
    <p:sldId id="376" r:id="rId89"/>
    <p:sldId id="377" r:id="rId90"/>
    <p:sldId id="378" r:id="rId91"/>
    <p:sldId id="379" r:id="rId92"/>
    <p:sldId id="380" r:id="rId93"/>
    <p:sldId id="381" r:id="rId94"/>
    <p:sldId id="382" r:id="rId95"/>
    <p:sldId id="383" r:id="rId96"/>
    <p:sldId id="384" r:id="rId97"/>
    <p:sldId id="385" r:id="rId98"/>
    <p:sldId id="386" r:id="rId99"/>
    <p:sldId id="387" r:id="rId100"/>
    <p:sldId id="388" r:id="rId101"/>
    <p:sldId id="389" r:id="rId102"/>
    <p:sldId id="390" r:id="rId103"/>
    <p:sldId id="391" r:id="rId104"/>
    <p:sldId id="392" r:id="rId105"/>
    <p:sldId id="393" r:id="rId106"/>
    <p:sldId id="394" r:id="rId107"/>
    <p:sldId id="395" r:id="rId108"/>
    <p:sldId id="396" r:id="rId109"/>
    <p:sldId id="397" r:id="rId110"/>
    <p:sldId id="398" r:id="rId111"/>
    <p:sldId id="399" r:id="rId112"/>
    <p:sldId id="400" r:id="rId113"/>
    <p:sldId id="401" r:id="rId1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192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124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2754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3517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41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1897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6332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7873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473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467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484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40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340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2017. 02. 20.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180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2017. 02. 20.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674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2017. 02. 20.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355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012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9BFFFC-851E-48F4-BF11-61859D1FD9DF}" type="datetimeFigureOut">
              <a:rPr lang="hu-HU" smtClean="0"/>
              <a:t>2017. 02. 20.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5013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SORTING ALGORITHMS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613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941" y="386367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Stable algorithms</a:t>
            </a:r>
            <a:endParaRPr lang="hu-HU" b="1" u="sng" dirty="0"/>
          </a:p>
        </p:txBody>
      </p:sp>
      <p:sp>
        <p:nvSpPr>
          <p:cNvPr id="16" name="Rectangle 15"/>
          <p:cNvSpPr/>
          <p:nvPr/>
        </p:nvSpPr>
        <p:spPr>
          <a:xfrm>
            <a:off x="3593206" y="15325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69033" y="1532586"/>
            <a:ext cx="775827" cy="775827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38170" y="15325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90833" y="1532586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66660" y="15325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8991" y="1735833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before sorting</a:t>
            </a:r>
            <a:endParaRPr lang="hu-HU" dirty="0"/>
          </a:p>
        </p:txBody>
      </p:sp>
      <p:sp>
        <p:nvSpPr>
          <p:cNvPr id="21" name="Rectangle 20"/>
          <p:cNvSpPr/>
          <p:nvPr/>
        </p:nvSpPr>
        <p:spPr>
          <a:xfrm>
            <a:off x="3593206" y="267665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69033" y="267665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38170" y="2676659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90833" y="2676659"/>
            <a:ext cx="775827" cy="775827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66660" y="267665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68991" y="2879906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  <a:r>
              <a:rPr lang="hu-HU" dirty="0" smtClean="0"/>
              <a:t>fter </a:t>
            </a:r>
            <a:r>
              <a:rPr lang="hu-HU" dirty="0" smtClean="0"/>
              <a:t>sorting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532586" y="3940935"/>
            <a:ext cx="6869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 the relative order of equal items remain the same </a:t>
            </a:r>
          </a:p>
          <a:p>
            <a:r>
              <a:rPr lang="hu-HU" dirty="0"/>
              <a:t>	</a:t>
            </a:r>
            <a:r>
              <a:rPr lang="hu-HU" dirty="0" smtClean="0"/>
              <a:t>The red 12 is after the yellow 12 even after sorting !!!</a:t>
            </a:r>
          </a:p>
          <a:p>
            <a:r>
              <a:rPr lang="hu-HU" dirty="0"/>
              <a:t>	</a:t>
            </a:r>
            <a:r>
              <a:rPr lang="hu-HU" dirty="0" smtClean="0"/>
              <a:t>	Merge sort:  stable</a:t>
            </a:r>
          </a:p>
          <a:p>
            <a:r>
              <a:rPr lang="hu-HU" dirty="0"/>
              <a:t>	</a:t>
            </a:r>
            <a:r>
              <a:rPr lang="hu-HU" dirty="0" smtClean="0"/>
              <a:t>	Quicksort: unstable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322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Selection sort</a:t>
            </a:r>
            <a:endParaRPr lang="hu-HU" b="1" u="sng" dirty="0"/>
          </a:p>
        </p:txBody>
      </p:sp>
      <p:sp>
        <p:nvSpPr>
          <p:cNvPr id="6" name="Rectangle 5"/>
          <p:cNvSpPr/>
          <p:nvPr/>
        </p:nvSpPr>
        <p:spPr>
          <a:xfrm>
            <a:off x="3913032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8859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7996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6210659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6486" y="2109989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0924" y="3721994"/>
            <a:ext cx="82990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find the minimum: for this we have to iterate through the whole array</a:t>
            </a:r>
          </a:p>
          <a:p>
            <a:r>
              <a:rPr lang="hu-HU" dirty="0"/>
              <a:t> 	</a:t>
            </a:r>
            <a:r>
              <a:rPr lang="hu-HU" dirty="0" smtClean="0"/>
              <a:t>with </a:t>
            </a:r>
            <a:r>
              <a:rPr lang="hu-HU" b="1" dirty="0" smtClean="0"/>
              <a:t>O(N)</a:t>
            </a:r>
            <a:r>
              <a:rPr lang="hu-HU" dirty="0" smtClean="0"/>
              <a:t> time complexity  ~ linear search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793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Selection sort</a:t>
            </a:r>
            <a:endParaRPr lang="hu-HU" b="1" u="sng" dirty="0"/>
          </a:p>
        </p:txBody>
      </p:sp>
      <p:sp>
        <p:nvSpPr>
          <p:cNvPr id="6" name="Rectangle 5"/>
          <p:cNvSpPr/>
          <p:nvPr/>
        </p:nvSpPr>
        <p:spPr>
          <a:xfrm>
            <a:off x="3913032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8859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7996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6210659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6486" y="2109989"/>
            <a:ext cx="775827" cy="7758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0924" y="3721994"/>
            <a:ext cx="88056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find the minimum: for this we have to iterate through the whole array</a:t>
            </a:r>
          </a:p>
          <a:p>
            <a:r>
              <a:rPr lang="hu-HU" dirty="0"/>
              <a:t> 	</a:t>
            </a:r>
            <a:r>
              <a:rPr lang="hu-HU" dirty="0" smtClean="0"/>
              <a:t>with </a:t>
            </a:r>
            <a:r>
              <a:rPr lang="hu-HU" b="1" dirty="0" smtClean="0"/>
              <a:t>O(N)</a:t>
            </a:r>
            <a:r>
              <a:rPr lang="hu-HU" dirty="0" smtClean="0"/>
              <a:t> time complexity  ~ linear search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</a:p>
          <a:p>
            <a:r>
              <a:rPr lang="hu-HU" dirty="0"/>
              <a:t>	</a:t>
            </a:r>
            <a:r>
              <a:rPr lang="hu-HU" dirty="0" smtClean="0"/>
              <a:t>	Minimum item: 3 </a:t>
            </a:r>
            <a:r>
              <a:rPr lang="hu-HU" dirty="0" smtClean="0">
                <a:sym typeface="Wingdings" panose="05000000000000000000" pitchFamily="2" charset="2"/>
              </a:rPr>
              <a:t> we have to swap it with the leftmost item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that has not been sorted yet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7363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Selection sort</a:t>
            </a:r>
            <a:endParaRPr lang="hu-HU" b="1" u="sng" dirty="0"/>
          </a:p>
        </p:txBody>
      </p:sp>
      <p:sp>
        <p:nvSpPr>
          <p:cNvPr id="6" name="Rectangle 5"/>
          <p:cNvSpPr/>
          <p:nvPr/>
        </p:nvSpPr>
        <p:spPr>
          <a:xfrm>
            <a:off x="3913032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8859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7996" y="2109989"/>
            <a:ext cx="775827" cy="775827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6210659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6486" y="2109989"/>
            <a:ext cx="775827" cy="775827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0924" y="3721994"/>
            <a:ext cx="88056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find the minimum: for this we have to iterate through the whole array</a:t>
            </a:r>
          </a:p>
          <a:p>
            <a:r>
              <a:rPr lang="hu-HU" dirty="0"/>
              <a:t> 	</a:t>
            </a:r>
            <a:r>
              <a:rPr lang="hu-HU" dirty="0" smtClean="0"/>
              <a:t>with </a:t>
            </a:r>
            <a:r>
              <a:rPr lang="hu-HU" b="1" dirty="0" smtClean="0"/>
              <a:t>O(N) </a:t>
            </a:r>
            <a:r>
              <a:rPr lang="hu-HU" dirty="0" smtClean="0"/>
              <a:t>time complexity  ~ linear search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</a:p>
          <a:p>
            <a:r>
              <a:rPr lang="hu-HU" dirty="0"/>
              <a:t>	</a:t>
            </a:r>
            <a:r>
              <a:rPr lang="hu-HU" dirty="0" smtClean="0"/>
              <a:t>	Minimum item: 3 </a:t>
            </a:r>
            <a:r>
              <a:rPr lang="hu-HU" dirty="0" smtClean="0">
                <a:sym typeface="Wingdings" panose="05000000000000000000" pitchFamily="2" charset="2"/>
              </a:rPr>
              <a:t> we have to swap it with the leftmost item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that has not been sorted yet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283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Selection sort</a:t>
            </a:r>
            <a:endParaRPr lang="hu-HU" b="1" u="sng" dirty="0"/>
          </a:p>
        </p:txBody>
      </p:sp>
      <p:sp>
        <p:nvSpPr>
          <p:cNvPr id="6" name="Rectangle 5"/>
          <p:cNvSpPr/>
          <p:nvPr/>
        </p:nvSpPr>
        <p:spPr>
          <a:xfrm>
            <a:off x="3913032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8859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7996" y="2109989"/>
            <a:ext cx="775827" cy="775827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6210659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6486" y="2109989"/>
            <a:ext cx="775827" cy="775827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40924" y="3721994"/>
            <a:ext cx="88056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find the minimum: for this we have to iterate through the whole array</a:t>
            </a:r>
          </a:p>
          <a:p>
            <a:r>
              <a:rPr lang="hu-HU" dirty="0"/>
              <a:t> 	</a:t>
            </a:r>
            <a:r>
              <a:rPr lang="hu-HU" dirty="0" smtClean="0"/>
              <a:t>with </a:t>
            </a:r>
            <a:r>
              <a:rPr lang="hu-HU" b="1" dirty="0" smtClean="0"/>
              <a:t>O(N)</a:t>
            </a:r>
            <a:r>
              <a:rPr lang="hu-HU" dirty="0" smtClean="0"/>
              <a:t> time complexity  ~ linear search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</a:p>
          <a:p>
            <a:r>
              <a:rPr lang="hu-HU" dirty="0"/>
              <a:t>	</a:t>
            </a:r>
            <a:r>
              <a:rPr lang="hu-HU" dirty="0" smtClean="0"/>
              <a:t>	Minimum item: 3 </a:t>
            </a:r>
            <a:r>
              <a:rPr lang="hu-HU" dirty="0" smtClean="0">
                <a:sym typeface="Wingdings" panose="05000000000000000000" pitchFamily="2" charset="2"/>
              </a:rPr>
              <a:t> we have to swap it with the leftmost item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that has not been sorted yet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71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Selection sort</a:t>
            </a:r>
            <a:endParaRPr lang="hu-HU" b="1" u="sng" dirty="0"/>
          </a:p>
        </p:txBody>
      </p:sp>
      <p:sp>
        <p:nvSpPr>
          <p:cNvPr id="6" name="Rectangle 5"/>
          <p:cNvSpPr/>
          <p:nvPr/>
        </p:nvSpPr>
        <p:spPr>
          <a:xfrm>
            <a:off x="3913032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8859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7996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6210659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6486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40924" y="3721994"/>
            <a:ext cx="88056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find the minimum: for this we have to iterate through the whole array</a:t>
            </a:r>
          </a:p>
          <a:p>
            <a:r>
              <a:rPr lang="hu-HU" dirty="0"/>
              <a:t> 	</a:t>
            </a:r>
            <a:r>
              <a:rPr lang="hu-HU" dirty="0" smtClean="0"/>
              <a:t>with </a:t>
            </a:r>
            <a:r>
              <a:rPr lang="hu-HU" b="1" dirty="0" smtClean="0"/>
              <a:t>O(N) </a:t>
            </a:r>
            <a:r>
              <a:rPr lang="hu-HU" dirty="0" smtClean="0"/>
              <a:t>time complexity  ~ linear search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</a:p>
          <a:p>
            <a:r>
              <a:rPr lang="hu-HU" dirty="0"/>
              <a:t>	</a:t>
            </a:r>
            <a:r>
              <a:rPr lang="hu-HU" dirty="0" smtClean="0"/>
              <a:t>	Minimum item: 3 </a:t>
            </a:r>
            <a:r>
              <a:rPr lang="hu-HU" dirty="0" smtClean="0">
                <a:sym typeface="Wingdings" panose="05000000000000000000" pitchFamily="2" charset="2"/>
              </a:rPr>
              <a:t> we have to swap it with the leftmost item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that has not been sorted yet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9784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Selection sort</a:t>
            </a:r>
            <a:endParaRPr lang="hu-HU" b="1" u="sng" dirty="0"/>
          </a:p>
        </p:txBody>
      </p:sp>
      <p:sp>
        <p:nvSpPr>
          <p:cNvPr id="6" name="Rectangle 5"/>
          <p:cNvSpPr/>
          <p:nvPr/>
        </p:nvSpPr>
        <p:spPr>
          <a:xfrm>
            <a:off x="3913032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8859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7996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6210659" y="2109989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6486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40924" y="3721994"/>
            <a:ext cx="82990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find the minimum: for this we have to iterate through the whole array</a:t>
            </a:r>
          </a:p>
          <a:p>
            <a:r>
              <a:rPr lang="hu-HU" dirty="0"/>
              <a:t> 	</a:t>
            </a:r>
            <a:r>
              <a:rPr lang="hu-HU" dirty="0" smtClean="0"/>
              <a:t>with </a:t>
            </a:r>
            <a:r>
              <a:rPr lang="hu-HU" b="1" dirty="0" smtClean="0"/>
              <a:t>O(N) </a:t>
            </a:r>
            <a:r>
              <a:rPr lang="hu-HU" dirty="0" smtClean="0"/>
              <a:t>time complexity  ~ linear search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375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Selection sort</a:t>
            </a:r>
            <a:endParaRPr lang="hu-HU" b="1" u="sng" dirty="0"/>
          </a:p>
        </p:txBody>
      </p:sp>
      <p:sp>
        <p:nvSpPr>
          <p:cNvPr id="6" name="Rectangle 5"/>
          <p:cNvSpPr/>
          <p:nvPr/>
        </p:nvSpPr>
        <p:spPr>
          <a:xfrm>
            <a:off x="3913032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8859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7996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6210659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6486" y="2109989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40924" y="3721994"/>
            <a:ext cx="82990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find the minimum: for this we have to iterate through the whole array</a:t>
            </a:r>
          </a:p>
          <a:p>
            <a:r>
              <a:rPr lang="hu-HU" dirty="0"/>
              <a:t> 	</a:t>
            </a:r>
            <a:r>
              <a:rPr lang="hu-HU" dirty="0" smtClean="0"/>
              <a:t>with </a:t>
            </a:r>
            <a:r>
              <a:rPr lang="hu-HU" b="1" dirty="0" smtClean="0"/>
              <a:t>O(N)</a:t>
            </a:r>
            <a:r>
              <a:rPr lang="hu-HU" dirty="0" smtClean="0"/>
              <a:t> time complexity  ~ linear search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386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Selection sort</a:t>
            </a:r>
            <a:endParaRPr lang="hu-HU" b="1" u="sng" dirty="0"/>
          </a:p>
        </p:txBody>
      </p:sp>
      <p:sp>
        <p:nvSpPr>
          <p:cNvPr id="6" name="Rectangle 5"/>
          <p:cNvSpPr/>
          <p:nvPr/>
        </p:nvSpPr>
        <p:spPr>
          <a:xfrm>
            <a:off x="3913032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8859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7996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6210659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6486" y="2109989"/>
            <a:ext cx="775827" cy="7758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40924" y="3721994"/>
            <a:ext cx="82990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find the minimum: for this we have to iterate through the whole array</a:t>
            </a:r>
          </a:p>
          <a:p>
            <a:r>
              <a:rPr lang="hu-HU" dirty="0"/>
              <a:t> 	</a:t>
            </a:r>
            <a:r>
              <a:rPr lang="hu-HU" dirty="0" smtClean="0"/>
              <a:t>with </a:t>
            </a:r>
            <a:r>
              <a:rPr lang="hu-HU" b="1" dirty="0" smtClean="0"/>
              <a:t>O(N) </a:t>
            </a:r>
            <a:r>
              <a:rPr lang="hu-HU" dirty="0" smtClean="0"/>
              <a:t>time complexity  ~ linear search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714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Selection sort</a:t>
            </a:r>
            <a:endParaRPr lang="hu-HU" b="1" u="sng" dirty="0"/>
          </a:p>
        </p:txBody>
      </p:sp>
      <p:sp>
        <p:nvSpPr>
          <p:cNvPr id="6" name="Rectangle 5"/>
          <p:cNvSpPr/>
          <p:nvPr/>
        </p:nvSpPr>
        <p:spPr>
          <a:xfrm>
            <a:off x="3913032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8859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7996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6210659" y="2109989"/>
            <a:ext cx="775827" cy="775827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6486" y="2109989"/>
            <a:ext cx="775827" cy="775827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40924" y="3721994"/>
            <a:ext cx="82990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find the minimum: for this we have to iterate through the whole array</a:t>
            </a:r>
          </a:p>
          <a:p>
            <a:r>
              <a:rPr lang="hu-HU" dirty="0"/>
              <a:t> 	</a:t>
            </a:r>
            <a:r>
              <a:rPr lang="hu-HU" dirty="0" smtClean="0"/>
              <a:t>with </a:t>
            </a:r>
            <a:r>
              <a:rPr lang="hu-HU" b="1" dirty="0" smtClean="0"/>
              <a:t>O(N)</a:t>
            </a:r>
            <a:r>
              <a:rPr lang="hu-HU" dirty="0" smtClean="0"/>
              <a:t> time complexity  ~ linear search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82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Selection sort</a:t>
            </a:r>
            <a:endParaRPr lang="hu-HU" b="1" u="sng" dirty="0"/>
          </a:p>
        </p:txBody>
      </p:sp>
      <p:sp>
        <p:nvSpPr>
          <p:cNvPr id="6" name="Rectangle 5"/>
          <p:cNvSpPr/>
          <p:nvPr/>
        </p:nvSpPr>
        <p:spPr>
          <a:xfrm>
            <a:off x="3913032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8859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7996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6210659" y="2109989"/>
            <a:ext cx="775827" cy="775827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86486" y="2109989"/>
            <a:ext cx="775827" cy="775827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0924" y="3721994"/>
            <a:ext cx="82990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find the minimum: for this we have to iterate through the whole array</a:t>
            </a:r>
          </a:p>
          <a:p>
            <a:r>
              <a:rPr lang="hu-HU" dirty="0"/>
              <a:t> 	</a:t>
            </a:r>
            <a:r>
              <a:rPr lang="hu-HU" dirty="0" smtClean="0"/>
              <a:t>with </a:t>
            </a:r>
            <a:r>
              <a:rPr lang="hu-HU" b="1" dirty="0" smtClean="0"/>
              <a:t>O(N) </a:t>
            </a:r>
            <a:r>
              <a:rPr lang="hu-HU" dirty="0" smtClean="0"/>
              <a:t>time complexity  ~ linear search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7722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Lower bound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493949" y="2009104"/>
            <a:ext cx="897874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 sorting </a:t>
            </a:r>
            <a:r>
              <a:rPr lang="hu-HU" b="1" dirty="0" smtClean="0"/>
              <a:t>N</a:t>
            </a:r>
            <a:r>
              <a:rPr lang="hu-HU" dirty="0" smtClean="0"/>
              <a:t> items </a:t>
            </a:r>
            <a:r>
              <a:rPr lang="hu-HU" dirty="0" smtClean="0">
                <a:sym typeface="Wingdings" panose="05000000000000000000" pitchFamily="2" charset="2"/>
              </a:rPr>
              <a:t> we have to make </a:t>
            </a:r>
            <a:r>
              <a:rPr lang="hu-HU" b="1" dirty="0" smtClean="0">
                <a:sym typeface="Wingdings" panose="05000000000000000000" pitchFamily="2" charset="2"/>
              </a:rPr>
              <a:t>log N!</a:t>
            </a:r>
            <a:r>
              <a:rPr lang="hu-HU" dirty="0" smtClean="0">
                <a:sym typeface="Wingdings" panose="05000000000000000000" pitchFamily="2" charset="2"/>
              </a:rPr>
              <a:t> comparisons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With Stringling-formula it can be reduced to </a:t>
            </a:r>
            <a:r>
              <a:rPr lang="hu-HU" b="1" dirty="0" smtClean="0">
                <a:sym typeface="Wingdings" panose="05000000000000000000" pitchFamily="2" charset="2"/>
              </a:rPr>
              <a:t>N logN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- so the </a:t>
            </a:r>
            <a:r>
              <a:rPr lang="el-GR" b="1" dirty="0"/>
              <a:t>Ω</a:t>
            </a:r>
            <a:r>
              <a:rPr lang="hu-HU" b="1" dirty="0" smtClean="0">
                <a:sym typeface="Wingdings" panose="05000000000000000000" pitchFamily="2" charset="2"/>
              </a:rPr>
              <a:t>(N logN) </a:t>
            </a:r>
            <a:r>
              <a:rPr lang="hu-HU" dirty="0" smtClean="0">
                <a:sym typeface="Wingdings" panose="05000000000000000000" pitchFamily="2" charset="2"/>
              </a:rPr>
              <a:t>time complexity is the lower bound for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comparison based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sorting algorithms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- ok but we can achieve </a:t>
            </a:r>
            <a:r>
              <a:rPr lang="hu-HU" b="1" dirty="0" smtClean="0">
                <a:sym typeface="Wingdings" panose="05000000000000000000" pitchFamily="2" charset="2"/>
              </a:rPr>
              <a:t>O(N)</a:t>
            </a:r>
            <a:r>
              <a:rPr lang="hu-HU" dirty="0" smtClean="0">
                <a:sym typeface="Wingdings" panose="05000000000000000000" pitchFamily="2" charset="2"/>
              </a:rPr>
              <a:t> running time as far as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sorting is concernded, such as bucket sort or radix sort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b="1" dirty="0" smtClean="0">
                <a:sym typeface="Wingdings" panose="05000000000000000000" pitchFamily="2" charset="2"/>
              </a:rPr>
              <a:t>THESE </a:t>
            </a:r>
            <a:r>
              <a:rPr lang="hu-HU" b="1" dirty="0" smtClean="0">
                <a:sym typeface="Wingdings" panose="05000000000000000000" pitchFamily="2" charset="2"/>
              </a:rPr>
              <a:t>ARE NOT COMPARISON BASED ALGORITHMS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68388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Selection sort</a:t>
            </a:r>
            <a:endParaRPr lang="hu-HU" b="1" u="sng" dirty="0"/>
          </a:p>
        </p:txBody>
      </p:sp>
      <p:sp>
        <p:nvSpPr>
          <p:cNvPr id="6" name="Rectangle 5"/>
          <p:cNvSpPr/>
          <p:nvPr/>
        </p:nvSpPr>
        <p:spPr>
          <a:xfrm>
            <a:off x="3913032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8859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7996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6210659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86486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0924" y="3721994"/>
            <a:ext cx="82990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find the minimum: for this we have to iterate through the whole array</a:t>
            </a:r>
          </a:p>
          <a:p>
            <a:r>
              <a:rPr lang="hu-HU" dirty="0"/>
              <a:t> 	</a:t>
            </a:r>
            <a:r>
              <a:rPr lang="hu-HU" dirty="0" smtClean="0"/>
              <a:t>with </a:t>
            </a:r>
            <a:r>
              <a:rPr lang="hu-HU" b="1" dirty="0" smtClean="0"/>
              <a:t>O(N)</a:t>
            </a:r>
            <a:r>
              <a:rPr lang="hu-HU" dirty="0" smtClean="0"/>
              <a:t> time complexity  ~ linear search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975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Selection sort</a:t>
            </a:r>
            <a:endParaRPr lang="hu-HU" b="1" u="sng" dirty="0"/>
          </a:p>
        </p:txBody>
      </p:sp>
      <p:sp>
        <p:nvSpPr>
          <p:cNvPr id="6" name="Rectangle 5"/>
          <p:cNvSpPr/>
          <p:nvPr/>
        </p:nvSpPr>
        <p:spPr>
          <a:xfrm>
            <a:off x="3913032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8859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7996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6210659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86486" y="2109989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0924" y="3721994"/>
            <a:ext cx="82990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find the minimum: for this we have to iterate through the whole array</a:t>
            </a:r>
          </a:p>
          <a:p>
            <a:r>
              <a:rPr lang="hu-HU" dirty="0"/>
              <a:t> 	</a:t>
            </a:r>
            <a:r>
              <a:rPr lang="hu-HU" dirty="0" smtClean="0"/>
              <a:t>with </a:t>
            </a:r>
            <a:r>
              <a:rPr lang="hu-HU" b="1" dirty="0" smtClean="0"/>
              <a:t>O(N)</a:t>
            </a:r>
            <a:r>
              <a:rPr lang="hu-HU" dirty="0" smtClean="0"/>
              <a:t> time complexity  ~ linear search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5215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Selection sort</a:t>
            </a:r>
            <a:endParaRPr lang="hu-HU" b="1" u="sng" dirty="0"/>
          </a:p>
        </p:txBody>
      </p:sp>
      <p:sp>
        <p:nvSpPr>
          <p:cNvPr id="6" name="Rectangle 5"/>
          <p:cNvSpPr/>
          <p:nvPr/>
        </p:nvSpPr>
        <p:spPr>
          <a:xfrm>
            <a:off x="3913032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8859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7996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6210659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86486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0924" y="3721994"/>
            <a:ext cx="82990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find the minimum: for this we have to iterate through the whole array</a:t>
            </a:r>
          </a:p>
          <a:p>
            <a:r>
              <a:rPr lang="hu-HU" dirty="0"/>
              <a:t> 	</a:t>
            </a:r>
            <a:r>
              <a:rPr lang="hu-HU" dirty="0" smtClean="0"/>
              <a:t>with </a:t>
            </a:r>
            <a:r>
              <a:rPr lang="hu-HU" b="1" dirty="0" smtClean="0"/>
              <a:t>O(N)</a:t>
            </a:r>
            <a:r>
              <a:rPr lang="hu-HU" dirty="0" smtClean="0"/>
              <a:t> time complexity  ~ linear search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18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SORTING ALGORITHMS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QuickSORT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642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644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SORTING ALGORITHMS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BOGO SORT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64367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Bogo sort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Also known as </a:t>
            </a:r>
            <a:r>
              <a:rPr lang="hu-HU" b="1" dirty="0" smtClean="0"/>
              <a:t>permutation </a:t>
            </a:r>
            <a:r>
              <a:rPr lang="hu-HU" b="1" dirty="0" smtClean="0"/>
              <a:t>sort </a:t>
            </a:r>
            <a:r>
              <a:rPr lang="hu-HU" dirty="0" smtClean="0"/>
              <a:t>or </a:t>
            </a:r>
            <a:r>
              <a:rPr lang="hu-HU" b="1" dirty="0" smtClean="0"/>
              <a:t>shotgun sort</a:t>
            </a:r>
          </a:p>
          <a:p>
            <a:r>
              <a:rPr lang="hu-HU" dirty="0" smtClean="0"/>
              <a:t>A particularly </a:t>
            </a:r>
            <a:r>
              <a:rPr lang="hu-HU" dirty="0"/>
              <a:t>ineffective sorting </a:t>
            </a:r>
            <a:r>
              <a:rPr lang="hu-HU" dirty="0" smtClean="0"/>
              <a:t>algorithm</a:t>
            </a:r>
          </a:p>
          <a:p>
            <a:r>
              <a:rPr lang="en-US" dirty="0"/>
              <a:t>The </a:t>
            </a:r>
            <a:r>
              <a:rPr lang="en-US" dirty="0" smtClean="0"/>
              <a:t>algorithm</a:t>
            </a:r>
            <a:r>
              <a:rPr lang="hu-HU" dirty="0" smtClean="0"/>
              <a:t> keeps</a:t>
            </a:r>
            <a:r>
              <a:rPr lang="en-US" dirty="0" smtClean="0"/>
              <a:t> </a:t>
            </a:r>
            <a:r>
              <a:rPr lang="en-US" dirty="0" err="1" smtClean="0"/>
              <a:t>generat</a:t>
            </a:r>
            <a:r>
              <a:rPr lang="hu-HU" dirty="0" smtClean="0"/>
              <a:t>ing </a:t>
            </a:r>
            <a:r>
              <a:rPr lang="en-US" dirty="0" smtClean="0"/>
              <a:t>permutations</a:t>
            </a:r>
            <a:r>
              <a:rPr lang="en-US" dirty="0"/>
              <a:t> of its input until it finds one that is </a:t>
            </a:r>
            <a:r>
              <a:rPr lang="en-US" dirty="0" smtClean="0"/>
              <a:t>sorted</a:t>
            </a:r>
            <a:endParaRPr lang="hu-HU" dirty="0" smtClean="0"/>
          </a:p>
          <a:p>
            <a:r>
              <a:rPr lang="hu-HU" b="1" dirty="0" smtClean="0"/>
              <a:t>O( (n+1)! ) </a:t>
            </a:r>
            <a:r>
              <a:rPr lang="hu-HU" dirty="0" smtClean="0"/>
              <a:t>time complexity</a:t>
            </a:r>
          </a:p>
          <a:p>
            <a:r>
              <a:rPr lang="hu-HU" u="sng" dirty="0" smtClean="0"/>
              <a:t>Two variants</a:t>
            </a:r>
          </a:p>
          <a:p>
            <a:pPr marL="457200" lvl="1" indent="0">
              <a:buNone/>
            </a:pPr>
            <a:r>
              <a:rPr lang="hu-HU" b="1" dirty="0" smtClean="0"/>
              <a:t>1.) </a:t>
            </a:r>
            <a:r>
              <a:rPr lang="en-US" dirty="0"/>
              <a:t>deterministic version that enumerates all permutations until it hits a </a:t>
            </a:r>
            <a:r>
              <a:rPr lang="hu-HU" dirty="0" smtClean="0"/>
              <a:t>	</a:t>
            </a:r>
            <a:r>
              <a:rPr lang="en-US" dirty="0" smtClean="0"/>
              <a:t>sorted one</a:t>
            </a:r>
            <a:endParaRPr lang="hu-HU" dirty="0" smtClean="0"/>
          </a:p>
          <a:p>
            <a:pPr marL="457200" lvl="1" indent="0">
              <a:buNone/>
            </a:pPr>
            <a:r>
              <a:rPr lang="hu-HU" b="1" dirty="0" smtClean="0"/>
              <a:t>2.) </a:t>
            </a:r>
            <a:r>
              <a:rPr lang="hu-HU" dirty="0" smtClean="0"/>
              <a:t>randomized one: we randomly permutate the input until we find</a:t>
            </a:r>
          </a:p>
          <a:p>
            <a:pPr marL="457200" lvl="1" indent="0">
              <a:buNone/>
            </a:pPr>
            <a:r>
              <a:rPr lang="hu-HU" dirty="0"/>
              <a:t>	</a:t>
            </a:r>
            <a:r>
              <a:rPr lang="hu-HU" dirty="0" smtClean="0"/>
              <a:t>the </a:t>
            </a:r>
            <a:r>
              <a:rPr lang="hu-HU" dirty="0" smtClean="0"/>
              <a:t>solution // the sorted 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807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13032" y="2972873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8859" y="2972873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57996" y="2972873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10659" y="2972873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6486" y="2972873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16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1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13032" y="2972873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8859" y="2972873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57996" y="2972873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6210659" y="2972873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6486" y="2972873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16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54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13032" y="2972873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8859" y="2972873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57996" y="2972873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10659" y="2972873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86486" y="2972873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0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13032" y="2972873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8859" y="2972873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7996" y="2972873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10659" y="2972873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6486" y="2972873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13032" y="2972873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8859" y="2972873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7996" y="2972873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10659" y="2972873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6486" y="2972873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32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Sorting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sorting algorithm is an algorithm that puts elements of </a:t>
            </a:r>
            <a:r>
              <a:rPr lang="en-US" dirty="0" smtClean="0"/>
              <a:t>a</a:t>
            </a:r>
            <a:r>
              <a:rPr lang="hu-HU" dirty="0" smtClean="0"/>
              <a:t>n array</a:t>
            </a:r>
            <a:r>
              <a:rPr lang="en-US" dirty="0"/>
              <a:t> in a certain </a:t>
            </a:r>
            <a:r>
              <a:rPr lang="en-US" dirty="0" smtClean="0"/>
              <a:t>order</a:t>
            </a:r>
            <a:endParaRPr lang="hu-HU" dirty="0" smtClean="0"/>
          </a:p>
          <a:p>
            <a:r>
              <a:rPr lang="hu-HU" dirty="0" smtClean="0"/>
              <a:t>Numbers </a:t>
            </a:r>
            <a:r>
              <a:rPr lang="hu-HU" dirty="0" smtClean="0">
                <a:sym typeface="Wingdings" panose="05000000000000000000" pitchFamily="2" charset="2"/>
              </a:rPr>
              <a:t> numerical ordering !!!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Strings, characters  alphabetical ordering !!!</a:t>
            </a:r>
          </a:p>
          <a:p>
            <a:r>
              <a:rPr lang="hu-HU" b="1" dirty="0" smtClean="0">
                <a:sym typeface="Wingdings" panose="05000000000000000000" pitchFamily="2" charset="2"/>
              </a:rPr>
              <a:t>Comparison based </a:t>
            </a:r>
            <a:r>
              <a:rPr lang="hu-HU" dirty="0" smtClean="0">
                <a:sym typeface="Wingdings" panose="05000000000000000000" pitchFamily="2" charset="2"/>
              </a:rPr>
              <a:t>algorithms</a:t>
            </a:r>
          </a:p>
          <a:p>
            <a:pPr marL="457200" lvl="1" indent="0">
              <a:buNone/>
            </a:pPr>
            <a:r>
              <a:rPr lang="hu-HU" dirty="0" smtClean="0">
                <a:sym typeface="Wingdings" panose="05000000000000000000" pitchFamily="2" charset="2"/>
              </a:rPr>
              <a:t> ~ bubble sort, insertion sort, selection sort, merge sort, quicksort</a:t>
            </a:r>
          </a:p>
          <a:p>
            <a:r>
              <a:rPr lang="hu-HU" b="1" dirty="0" smtClean="0">
                <a:sym typeface="Wingdings" panose="05000000000000000000" pitchFamily="2" charset="2"/>
              </a:rPr>
              <a:t>Non-comparison based </a:t>
            </a:r>
            <a:r>
              <a:rPr lang="hu-HU" dirty="0" smtClean="0">
                <a:sym typeface="Wingdings" panose="05000000000000000000" pitchFamily="2" charset="2"/>
              </a:rPr>
              <a:t>sorting</a:t>
            </a:r>
          </a:p>
          <a:p>
            <a:pPr marL="457200" lvl="1" indent="0">
              <a:buNone/>
            </a:pPr>
            <a:r>
              <a:rPr lang="hu-HU" dirty="0" smtClean="0">
                <a:sym typeface="Wingdings" panose="05000000000000000000" pitchFamily="2" charset="2"/>
              </a:rPr>
              <a:t>~ radix sort, bucket sort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9872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13032" y="2972873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8859" y="2972873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7996" y="2972873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10659" y="2972873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6486" y="2972873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8040" y="4146997"/>
            <a:ext cx="92079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Why are we talking about the most inefficient sorting algorithm?</a:t>
            </a:r>
          </a:p>
          <a:p>
            <a:endParaRPr lang="hu-HU" dirty="0"/>
          </a:p>
          <a:p>
            <a:r>
              <a:rPr lang="hu-HU" dirty="0" smtClean="0"/>
              <a:t>	For classical computers </a:t>
            </a:r>
            <a:r>
              <a:rPr lang="hu-HU" dirty="0" smtClean="0">
                <a:sym typeface="Wingdings" panose="05000000000000000000" pitchFamily="2" charset="2"/>
              </a:rPr>
              <a:t> it is inefficent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For </a:t>
            </a:r>
            <a:r>
              <a:rPr lang="hu-HU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quantuum computers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b="1" dirty="0" smtClean="0">
                <a:sym typeface="Wingdings" panose="05000000000000000000" pitchFamily="2" charset="2"/>
              </a:rPr>
              <a:t>O(1)</a:t>
            </a:r>
            <a:r>
              <a:rPr lang="hu-HU" dirty="0" smtClean="0">
                <a:sym typeface="Wingdings" panose="05000000000000000000" pitchFamily="2" charset="2"/>
              </a:rPr>
              <a:t> running time is guaranteed !!!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Because of quantuum entanglement we can „search” for every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possible combinations simultaneously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5528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290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SORTING ALGORITHMS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ADAPTIVE SORTING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99967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Adaptive algorithms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 adaptive algorithm is an algorithm that changes its behavior based on information available at </a:t>
            </a:r>
            <a:r>
              <a:rPr lang="hu-HU" dirty="0" smtClean="0"/>
              <a:t>runtime</a:t>
            </a:r>
          </a:p>
          <a:p>
            <a:r>
              <a:rPr lang="hu-HU" dirty="0" smtClean="0"/>
              <a:t>Adaptive sort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en-US" dirty="0"/>
              <a:t> it takes advantage of existing order in its </a:t>
            </a:r>
            <a:r>
              <a:rPr lang="en-US" dirty="0" smtClean="0"/>
              <a:t>input</a:t>
            </a:r>
            <a:endParaRPr lang="hu-HU" dirty="0" smtClean="0"/>
          </a:p>
          <a:p>
            <a:r>
              <a:rPr lang="en-US" dirty="0"/>
              <a:t>It benefits from </a:t>
            </a:r>
            <a:r>
              <a:rPr lang="hu-HU" dirty="0" smtClean="0"/>
              <a:t>local orders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sometimes an unsorted array contains sequences that are sorted by default </a:t>
            </a:r>
            <a:r>
              <a:rPr lang="hu-HU" dirty="0" smtClean="0">
                <a:sym typeface="Wingdings" panose="05000000000000000000" pitchFamily="2" charset="2"/>
              </a:rPr>
              <a:t> the algorithms will sort faster </a:t>
            </a:r>
          </a:p>
          <a:p>
            <a:r>
              <a:rPr lang="hu-HU" dirty="0" smtClean="0"/>
              <a:t>Most of the times: we just have to modify existing sorting algorithms in order to end up with an adaptive one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098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4081" y="3153178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69908" y="3153178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" name="Rectangle 5"/>
          <p:cNvSpPr/>
          <p:nvPr/>
        </p:nvSpPr>
        <p:spPr>
          <a:xfrm>
            <a:off x="3539045" y="3153178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91708" y="3153178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5067535" y="3153178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48497" y="3153178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24324" y="3153178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93461" y="3153178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46124" y="3153178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21951" y="3153178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82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4081" y="3153178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69908" y="3153178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" name="Rectangle 5"/>
          <p:cNvSpPr/>
          <p:nvPr/>
        </p:nvSpPr>
        <p:spPr>
          <a:xfrm>
            <a:off x="3539045" y="3153178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91708" y="3153178"/>
            <a:ext cx="775827" cy="775827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5067535" y="3153178"/>
            <a:ext cx="775827" cy="775827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48497" y="3153178"/>
            <a:ext cx="775827" cy="775827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24324" y="3153178"/>
            <a:ext cx="775827" cy="775827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93461" y="3153178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46124" y="3153178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21951" y="3153178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25196" y="4043966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a sorted</a:t>
            </a:r>
          </a:p>
          <a:p>
            <a:r>
              <a:rPr lang="hu-HU" dirty="0"/>
              <a:t>s</a:t>
            </a:r>
            <a:r>
              <a:rPr lang="hu-HU" dirty="0" smtClean="0"/>
              <a:t>ubarray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573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Adaptive algorithms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Comparison based algorithms have optimal </a:t>
            </a:r>
            <a:r>
              <a:rPr lang="hu-HU" b="1" dirty="0" smtClean="0"/>
              <a:t>O(N logN) </a:t>
            </a:r>
            <a:r>
              <a:rPr lang="hu-HU" dirty="0" smtClean="0"/>
              <a:t>running time complexity</a:t>
            </a:r>
          </a:p>
          <a:p>
            <a:r>
              <a:rPr lang="en-US" dirty="0"/>
              <a:t>Adaptive sort takes advantage of the existing order of the input to try to achieve better </a:t>
            </a:r>
            <a:r>
              <a:rPr lang="en-US" dirty="0" smtClean="0"/>
              <a:t>times</a:t>
            </a:r>
            <a:r>
              <a:rPr lang="hu-HU" dirty="0" smtClean="0"/>
              <a:t>: maybe </a:t>
            </a:r>
            <a:r>
              <a:rPr lang="hu-HU" b="1" dirty="0" smtClean="0"/>
              <a:t>O(N)</a:t>
            </a:r>
            <a:r>
              <a:rPr lang="hu-HU" dirty="0" smtClean="0"/>
              <a:t> could be reached</a:t>
            </a:r>
          </a:p>
          <a:p>
            <a:r>
              <a:rPr lang="hu-HU" dirty="0"/>
              <a:t>T</a:t>
            </a:r>
            <a:r>
              <a:rPr lang="en-US" dirty="0" smtClean="0"/>
              <a:t>he </a:t>
            </a:r>
            <a:r>
              <a:rPr lang="en-US" dirty="0"/>
              <a:t>more presorted the input is, the faster it should be </a:t>
            </a:r>
            <a:r>
              <a:rPr lang="en-US" dirty="0" smtClean="0"/>
              <a:t>sorted</a:t>
            </a:r>
            <a:endParaRPr lang="hu-HU" dirty="0" smtClean="0"/>
          </a:p>
          <a:p>
            <a:r>
              <a:rPr lang="hu-HU" b="1" dirty="0" smtClean="0"/>
              <a:t>IMPORTANT</a:t>
            </a:r>
            <a:r>
              <a:rPr lang="hu-HU" dirty="0" smtClean="0"/>
              <a:t>: </a:t>
            </a:r>
            <a:r>
              <a:rPr lang="en-US" dirty="0"/>
              <a:t>nearly sorted sequences are common in </a:t>
            </a:r>
            <a:r>
              <a:rPr lang="en-US" dirty="0" smtClean="0"/>
              <a:t>practice</a:t>
            </a:r>
            <a:r>
              <a:rPr lang="hu-HU" dirty="0" smtClean="0"/>
              <a:t> !!!</a:t>
            </a:r>
          </a:p>
          <a:p>
            <a:r>
              <a:rPr lang="hu-HU" dirty="0" smtClean="0"/>
              <a:t>Heapsort, merge sort: not adaptive algorithms, do not take advantage of presorted sequences</a:t>
            </a:r>
          </a:p>
          <a:p>
            <a:r>
              <a:rPr lang="hu-HU" dirty="0" smtClean="0"/>
              <a:t>Shell sort: adaptive algorithm so performs better if the input is partially sorted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413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450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SORTING ALGORITHMS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BUBBLE SORT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51773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Bubble sort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</a:t>
            </a:r>
            <a:r>
              <a:rPr lang="en-US" dirty="0" err="1" smtClean="0"/>
              <a:t>epeatedly</a:t>
            </a:r>
            <a:r>
              <a:rPr lang="en-US" dirty="0" smtClean="0"/>
              <a:t> </a:t>
            </a:r>
            <a:r>
              <a:rPr lang="en-US" dirty="0"/>
              <a:t>steps through the list to be sorted, compares each pair of adjacent items and</a:t>
            </a:r>
            <a:r>
              <a:rPr lang="hu-HU" dirty="0"/>
              <a:t> </a:t>
            </a:r>
            <a:r>
              <a:rPr lang="en-US" dirty="0"/>
              <a:t>swaps</a:t>
            </a:r>
            <a:r>
              <a:rPr lang="hu-HU" dirty="0"/>
              <a:t> </a:t>
            </a:r>
            <a:r>
              <a:rPr lang="en-US" dirty="0"/>
              <a:t>them if they are in the wrong order</a:t>
            </a:r>
            <a:endParaRPr lang="hu-HU" dirty="0"/>
          </a:p>
          <a:p>
            <a:r>
              <a:rPr lang="hu-HU" dirty="0"/>
              <a:t>I</a:t>
            </a:r>
            <a:r>
              <a:rPr lang="en-US" dirty="0"/>
              <a:t>t is too slow and impractical for most problems even when compared to insertion s</a:t>
            </a:r>
            <a:r>
              <a:rPr lang="hu-HU" dirty="0"/>
              <a:t>ort</a:t>
            </a:r>
          </a:p>
          <a:p>
            <a:r>
              <a:rPr lang="en-US" dirty="0"/>
              <a:t>Bubble sort has worst-case and average complexity both </a:t>
            </a:r>
            <a:r>
              <a:rPr lang="hu-HU" b="1" dirty="0" smtClean="0"/>
              <a:t>O(N</a:t>
            </a:r>
            <a:r>
              <a:rPr lang="hu-HU" b="1" dirty="0"/>
              <a:t> </a:t>
            </a:r>
            <a:r>
              <a:rPr lang="hu-HU" b="1" dirty="0" smtClean="0"/>
              <a:t> )</a:t>
            </a:r>
            <a:endParaRPr lang="hu-HU" b="1" dirty="0"/>
          </a:p>
          <a:p>
            <a:r>
              <a:rPr lang="hu-HU" dirty="0"/>
              <a:t>Bubble sort is not a practical sorting algorithm</a:t>
            </a:r>
          </a:p>
          <a:p>
            <a:r>
              <a:rPr lang="en-US" dirty="0"/>
              <a:t> It will not be efficient in the case of a reverse-ordered </a:t>
            </a:r>
            <a:r>
              <a:rPr lang="en-US" dirty="0" smtClean="0"/>
              <a:t>collection</a:t>
            </a:r>
            <a:endParaRPr lang="hu-HU" dirty="0"/>
          </a:p>
          <a:p>
            <a:r>
              <a:rPr lang="hu-HU" dirty="0" smtClean="0"/>
              <a:t>Stable sorting algorithm</a:t>
            </a:r>
          </a:p>
          <a:p>
            <a:r>
              <a:rPr lang="hu-HU" dirty="0" smtClean="0"/>
              <a:t>In place algorithm </a:t>
            </a:r>
            <a:r>
              <a:rPr lang="hu-HU" dirty="0" smtClean="0">
                <a:sym typeface="Wingdings" panose="05000000000000000000" pitchFamily="2" charset="2"/>
              </a:rPr>
              <a:t> does not need any additional memory 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9053848" y="343865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</p:spTree>
    <p:extLst>
      <p:ext uri="{BB962C8B-B14F-4D97-AF65-F5344CB8AC3E}">
        <p14:creationId xmlns:p14="http://schemas.microsoft.com/office/powerpoint/2010/main" val="165974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Features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Time complexity: </a:t>
            </a:r>
            <a:r>
              <a:rPr lang="hu-HU" b="1" dirty="0" smtClean="0"/>
              <a:t>O( N   ) </a:t>
            </a:r>
            <a:r>
              <a:rPr lang="hu-HU" dirty="0" smtClean="0"/>
              <a:t>or </a:t>
            </a:r>
            <a:r>
              <a:rPr lang="hu-HU" b="1" dirty="0" smtClean="0"/>
              <a:t>O(N log N)</a:t>
            </a:r>
            <a:r>
              <a:rPr lang="hu-HU" dirty="0" smtClean="0"/>
              <a:t>  or </a:t>
            </a:r>
            <a:r>
              <a:rPr lang="hu-HU" b="1" dirty="0" smtClean="0"/>
              <a:t>O(N)</a:t>
            </a:r>
          </a:p>
          <a:p>
            <a:r>
              <a:rPr lang="hu-HU" u="sng" dirty="0" smtClean="0"/>
              <a:t>In place</a:t>
            </a:r>
            <a:r>
              <a:rPr lang="hu-HU" dirty="0" smtClean="0"/>
              <a:t>: </a:t>
            </a:r>
            <a:r>
              <a:rPr lang="hu-HU" dirty="0"/>
              <a:t>s</a:t>
            </a:r>
            <a:r>
              <a:rPr lang="en-US" dirty="0" err="1" smtClean="0"/>
              <a:t>trictly</a:t>
            </a:r>
            <a:r>
              <a:rPr lang="hu-HU" dirty="0" smtClean="0"/>
              <a:t> </a:t>
            </a:r>
            <a:r>
              <a:rPr lang="en-US" dirty="0" smtClean="0"/>
              <a:t>an </a:t>
            </a:r>
            <a:r>
              <a:rPr lang="en-US" dirty="0"/>
              <a:t>in-place sort needs only </a:t>
            </a:r>
            <a:r>
              <a:rPr lang="en-US" b="1" dirty="0"/>
              <a:t>O(1)</a:t>
            </a:r>
            <a:r>
              <a:rPr lang="en-US" dirty="0"/>
              <a:t> memory beyond the items being </a:t>
            </a:r>
            <a:r>
              <a:rPr lang="en-US" dirty="0" smtClean="0"/>
              <a:t>sorted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	So an in place algorithm does not need any extra memory !!!</a:t>
            </a:r>
          </a:p>
          <a:p>
            <a:r>
              <a:rPr lang="hu-HU" u="sng" dirty="0" smtClean="0"/>
              <a:t>Recursive:</a:t>
            </a:r>
            <a:r>
              <a:rPr lang="hu-HU" dirty="0" smtClean="0"/>
              <a:t> some sorting algorithms are implemented in a recursive manner </a:t>
            </a:r>
            <a:r>
              <a:rPr lang="hu-HU" dirty="0" smtClean="0">
                <a:sym typeface="Wingdings" panose="05000000000000000000" pitchFamily="2" charset="2"/>
              </a:rPr>
              <a:t> the divide and conquer ones especially</a:t>
            </a:r>
          </a:p>
          <a:p>
            <a:pPr marL="914400" lvl="2" indent="0">
              <a:buNone/>
            </a:pPr>
            <a:r>
              <a:rPr lang="hu-HU" dirty="0" smtClean="0">
                <a:sym typeface="Wingdings" panose="05000000000000000000" pitchFamily="2" charset="2"/>
              </a:rPr>
              <a:t>//  merge sort and quicksort</a:t>
            </a:r>
            <a:endParaRPr lang="hu-HU" dirty="0" smtClean="0"/>
          </a:p>
          <a:p>
            <a:r>
              <a:rPr lang="hu-HU" u="sng" dirty="0" smtClean="0"/>
              <a:t>Stable</a:t>
            </a:r>
            <a:r>
              <a:rPr lang="hu-HU" dirty="0" smtClean="0"/>
              <a:t>: </a:t>
            </a:r>
            <a:r>
              <a:rPr lang="en-US" dirty="0"/>
              <a:t>stable sorting algorithms maintain the relative order of records with </a:t>
            </a:r>
            <a:r>
              <a:rPr lang="en-US" dirty="0" smtClean="0"/>
              <a:t>equal</a:t>
            </a:r>
            <a:r>
              <a:rPr lang="hu-HU" dirty="0" smtClean="0"/>
              <a:t> values</a:t>
            </a:r>
          </a:p>
          <a:p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4176352" y="194552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</p:spTree>
    <p:extLst>
      <p:ext uri="{BB962C8B-B14F-4D97-AF65-F5344CB8AC3E}">
        <p14:creationId xmlns:p14="http://schemas.microsoft.com/office/powerpoint/2010/main" val="417715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Bubble sort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computer graphics it is popular for its capability to detect a very small error (like swap of just two elements) in almost-sorted arrays and fix it with just linear complexity </a:t>
            </a:r>
            <a:r>
              <a:rPr lang="hu-HU" b="1" dirty="0"/>
              <a:t>O</a:t>
            </a:r>
            <a:r>
              <a:rPr lang="en-US" b="1" dirty="0"/>
              <a:t>(</a:t>
            </a:r>
            <a:r>
              <a:rPr lang="hu-HU" b="1" dirty="0"/>
              <a:t>N</a:t>
            </a:r>
            <a:r>
              <a:rPr lang="hu-HU" b="1" dirty="0" smtClean="0"/>
              <a:t>)</a:t>
            </a:r>
          </a:p>
          <a:p>
            <a:r>
              <a:rPr lang="en-US" dirty="0" smtClean="0"/>
              <a:t>For </a:t>
            </a:r>
            <a:r>
              <a:rPr lang="en-US" dirty="0"/>
              <a:t>example, it is used in a polygon filling algorithm, where bounding lines are sorted by their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en-US" dirty="0" smtClean="0"/>
              <a:t>coordinate</a:t>
            </a:r>
            <a:r>
              <a:rPr lang="hu-HU" dirty="0" smtClean="0"/>
              <a:t>s</a:t>
            </a:r>
            <a:r>
              <a:rPr lang="en-US" dirty="0" smtClean="0"/>
              <a:t> </a:t>
            </a:r>
            <a:r>
              <a:rPr lang="en-US" dirty="0"/>
              <a:t>at a specific scan line (a line parallel to </a:t>
            </a:r>
            <a:r>
              <a:rPr lang="en-US" b="1" dirty="0"/>
              <a:t>x </a:t>
            </a:r>
            <a:r>
              <a:rPr lang="en-US" dirty="0"/>
              <a:t>axis) and with incrementing </a:t>
            </a:r>
            <a:r>
              <a:rPr lang="en-US" b="1" dirty="0"/>
              <a:t>y</a:t>
            </a:r>
            <a:r>
              <a:rPr lang="en-US" dirty="0"/>
              <a:t> their order </a:t>
            </a:r>
            <a:r>
              <a:rPr lang="en-US" dirty="0" smtClean="0"/>
              <a:t>change </a:t>
            </a:r>
            <a:r>
              <a:rPr lang="en-US" dirty="0"/>
              <a:t>(two elements are swapped) only at intersections of two </a:t>
            </a:r>
            <a:r>
              <a:rPr lang="en-US" dirty="0" smtClean="0"/>
              <a:t>lines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379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Bubble sort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18198" y="1429555"/>
            <a:ext cx="5708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bubbleSort(array)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for j in range array.length-1-i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if array[j] &gt; array[j+1]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	swap(array,j,j+1)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38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Bubble sort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18198" y="1429555"/>
            <a:ext cx="5708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bubbleSort(array)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for j in range array.length-1-i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if array[j] &gt; array[j+1]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	swap(array,j,j+1)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3483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3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8447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11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6937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19753" y="1877696"/>
            <a:ext cx="3153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iterate through</a:t>
            </a:r>
          </a:p>
          <a:p>
            <a:r>
              <a:rPr lang="hu-HU" dirty="0" smtClean="0"/>
              <a:t>all the items in the array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895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Bubble sort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18198" y="1429555"/>
            <a:ext cx="5708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bubbleSort(array)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j in range array.length-1-i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if array[j] &gt; array[j+1]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	swap(array,j,j+1)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3483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3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8447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11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6937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19753" y="1877696"/>
            <a:ext cx="36215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keep considering fewer</a:t>
            </a:r>
          </a:p>
          <a:p>
            <a:r>
              <a:rPr lang="hu-HU" dirty="0"/>
              <a:t>a</a:t>
            </a:r>
            <a:r>
              <a:rPr lang="hu-HU" dirty="0" smtClean="0"/>
              <a:t>nd fewer items, because</a:t>
            </a:r>
          </a:p>
          <a:p>
            <a:r>
              <a:rPr lang="hu-HU" dirty="0"/>
              <a:t>o</a:t>
            </a:r>
            <a:r>
              <a:rPr lang="hu-HU" dirty="0" smtClean="0"/>
              <a:t>n every iteration we consider</a:t>
            </a:r>
          </a:p>
          <a:p>
            <a:r>
              <a:rPr lang="hu-HU" dirty="0"/>
              <a:t>o</a:t>
            </a:r>
            <a:r>
              <a:rPr lang="hu-HU" dirty="0" smtClean="0"/>
              <a:t>ne more item to be sorted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3877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Bubble sort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18198" y="1429555"/>
            <a:ext cx="5708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bubbleSort(array)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for j in range array.length-1-i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if array[j] &gt; array[j+1]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	swap(array,j,j+1)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3483" y="4441065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3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8447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11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6937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62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Bubble sort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18198" y="1429555"/>
            <a:ext cx="5708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bubbleSort(array)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 j in range array.length-1-i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array[j] &gt; array[j+1]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swap(array,j,j+1)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3483" y="4441065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310" y="4441065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8447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11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6937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54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Bubble sort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18198" y="1429555"/>
            <a:ext cx="5708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bubbleSort(array)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 j in range array.length-1-i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array[j] &gt; array[j+1]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swap(array,j,j+1)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3483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3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8447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11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6937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90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Bubble sort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18198" y="1429555"/>
            <a:ext cx="5708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bubbleSort(array)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 j in range array.length-1-i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array[j] &gt; array[j+1]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swap(array,j,j+1)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3483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310" y="4441065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8447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11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6937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6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Bubble sort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18198" y="1429555"/>
            <a:ext cx="5708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bubbleSort(array)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 j in range array.length-1-i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array[j] &gt; array[j+1]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swap(array,j,j+1)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3483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310" y="4441065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8447" y="4441065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11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6937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Bubble sort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18198" y="1429555"/>
            <a:ext cx="5708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bubbleSort(array)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 j in range array.length-1-i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array[j] &gt; array[j+1]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swap(array,j,j+1)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3483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3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8447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11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6937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24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941" y="386367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 place feature</a:t>
            </a:r>
            <a:endParaRPr lang="hu-HU" b="1" u="sng" dirty="0"/>
          </a:p>
        </p:txBody>
      </p:sp>
      <p:sp>
        <p:nvSpPr>
          <p:cNvPr id="5" name="Rectangle 4"/>
          <p:cNvSpPr/>
          <p:nvPr/>
        </p:nvSpPr>
        <p:spPr>
          <a:xfrm>
            <a:off x="3593206" y="15325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69033" y="15325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38170" y="15325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90833" y="15325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66660" y="15325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3499" y="2717442"/>
            <a:ext cx="7956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An in place algorithm will not allocate any extra memory,</a:t>
            </a:r>
          </a:p>
          <a:p>
            <a:r>
              <a:rPr lang="hu-HU" dirty="0"/>
              <a:t>	</a:t>
            </a:r>
            <a:r>
              <a:rPr lang="hu-HU" dirty="0" smtClean="0"/>
              <a:t>for example a temporary array in order to make the sorting !!!</a:t>
            </a:r>
          </a:p>
          <a:p>
            <a:endParaRPr lang="hu-HU" dirty="0"/>
          </a:p>
          <a:p>
            <a:r>
              <a:rPr lang="hu-HU" dirty="0" smtClean="0"/>
              <a:t>		For merge sort </a:t>
            </a:r>
            <a:r>
              <a:rPr lang="hu-HU" dirty="0" smtClean="0">
                <a:sym typeface="Wingdings" panose="05000000000000000000" pitchFamily="2" charset="2"/>
              </a:rPr>
              <a:t> we need some extra memory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46128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Bubble sort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18198" y="1429555"/>
            <a:ext cx="5708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bubbleSort(array)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 j in range array.length-1-i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array[j] &gt; array[j+1]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swap(array,j,j+1)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3483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3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8447" y="4441065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11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6937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35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Bubble sort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18198" y="1429555"/>
            <a:ext cx="5708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bubbleSort(array)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 j in range array.length-1-i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array[j] &gt; array[j+1]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swap(array,j,j+1)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3483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3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8447" y="4441065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1110" y="4441065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6937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18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Bubble sort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18198" y="1429555"/>
            <a:ext cx="5708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bubbleSort(array)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 j in range array.length-1-i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array[j] &gt; array[j+1]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swap(array,j,j+1)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3483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3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8447" y="4441065"/>
            <a:ext cx="775827" cy="775827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1110" y="4441065"/>
            <a:ext cx="775827" cy="775827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6937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90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Bubble sort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18198" y="1429555"/>
            <a:ext cx="5708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bubbleSort(array)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 j in range array.length-1-i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array[j] &gt; array[j+1]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swap(array,j,j+1)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3483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3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8447" y="4441065"/>
            <a:ext cx="775827" cy="775827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1110" y="4441065"/>
            <a:ext cx="775827" cy="775827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6937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97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Bubble sort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18198" y="1429555"/>
            <a:ext cx="5708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bubbleSort(array)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 j in range array.length-1-i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array[j] &gt; array[j+1]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swap(array,j,j+1)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3483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3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8447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11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6937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8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Bubble sort</a:t>
            </a:r>
            <a:endParaRPr lang="hu-H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18198" y="1429555"/>
            <a:ext cx="5708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bubbleSort(array)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 j in range array.length-1-i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array[j] &gt; array[j+1]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swap(array,j,j+1)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3483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3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8447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1110" y="4441065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6937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78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Bubble sort</a:t>
            </a:r>
            <a:endParaRPr lang="hu-H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18198" y="1429555"/>
            <a:ext cx="5708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bubbleSort(array)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 j in range array.length-1-i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array[j] &gt; array[j+1]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swap(array,j,j+1)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3483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3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8447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1110" y="4441065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6937" y="4441065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14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Bubble sort</a:t>
            </a:r>
            <a:endParaRPr lang="hu-H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18198" y="1429555"/>
            <a:ext cx="5708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bubbleSort(array)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 j in range array.length-1-i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array[j] &gt; array[j+1]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swap(array,j,j+1)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3483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3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8447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1110" y="4441065"/>
            <a:ext cx="775827" cy="775827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6937" y="4441065"/>
            <a:ext cx="775827" cy="775827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8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Bubble sort</a:t>
            </a:r>
            <a:endParaRPr lang="hu-H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18198" y="1429555"/>
            <a:ext cx="5708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bubbleSort(array)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 j in range array.length-1-i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array[j] &gt; array[j+1]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swap(array,j,j+1)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3483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3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8447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1110" y="4441065"/>
            <a:ext cx="775827" cy="775827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6937" y="4441065"/>
            <a:ext cx="775827" cy="775827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14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Bubble sort</a:t>
            </a:r>
            <a:endParaRPr lang="hu-H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18198" y="1429555"/>
            <a:ext cx="5708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bubbleSort(array)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 j in range array.length-1-i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array[j] &gt; array[j+1]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swap(array,j,j+1)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3483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3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8447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11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6937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33386" y="4559121"/>
            <a:ext cx="3837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On every iteration we bubble up</a:t>
            </a:r>
          </a:p>
          <a:p>
            <a:r>
              <a:rPr lang="hu-HU" dirty="0"/>
              <a:t>t</a:t>
            </a:r>
            <a:r>
              <a:rPr lang="hu-HU" dirty="0" smtClean="0"/>
              <a:t>he largest item !!!</a:t>
            </a:r>
          </a:p>
        </p:txBody>
      </p:sp>
    </p:spTree>
    <p:extLst>
      <p:ext uri="{BB962C8B-B14F-4D97-AF65-F5344CB8AC3E}">
        <p14:creationId xmlns:p14="http://schemas.microsoft.com/office/powerpoint/2010/main" val="340409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941" y="386367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 place feature</a:t>
            </a:r>
            <a:endParaRPr lang="hu-HU" b="1" u="sng" dirty="0"/>
          </a:p>
        </p:txBody>
      </p:sp>
      <p:sp>
        <p:nvSpPr>
          <p:cNvPr id="5" name="Rectangle 4"/>
          <p:cNvSpPr/>
          <p:nvPr/>
        </p:nvSpPr>
        <p:spPr>
          <a:xfrm>
            <a:off x="3593206" y="15325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69033" y="15325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38170" y="15325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90833" y="15325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66660" y="15325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3499" y="2717442"/>
            <a:ext cx="7956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An in place algorithm will not allocate any extra memory,</a:t>
            </a:r>
          </a:p>
          <a:p>
            <a:r>
              <a:rPr lang="hu-HU" dirty="0"/>
              <a:t>	</a:t>
            </a:r>
            <a:r>
              <a:rPr lang="hu-HU" dirty="0" smtClean="0"/>
              <a:t>for example a temporary array in order to make the sorting !!!</a:t>
            </a:r>
          </a:p>
          <a:p>
            <a:endParaRPr lang="hu-HU" dirty="0"/>
          </a:p>
          <a:p>
            <a:r>
              <a:rPr lang="hu-HU" dirty="0" smtClean="0"/>
              <a:t>		For merge sort </a:t>
            </a:r>
            <a:r>
              <a:rPr lang="hu-HU" dirty="0" smtClean="0">
                <a:sym typeface="Wingdings" panose="05000000000000000000" pitchFamily="2" charset="2"/>
              </a:rPr>
              <a:t> we need some extra memory</a:t>
            </a:r>
            <a:endParaRPr lang="hu-HU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783466" y="44281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59293" y="44281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28430" y="44281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81093" y="44281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56920" y="44281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16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92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Bubble sort</a:t>
            </a:r>
            <a:endParaRPr lang="hu-H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18198" y="1429555"/>
            <a:ext cx="5708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bubbleSort(array)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 j in range array.length-1-i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array[j] &gt; array[j+1]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swap(array,j,j+1)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3483" y="4441065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3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8447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11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6937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33386" y="4559121"/>
            <a:ext cx="3837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On every iteration we bubble up</a:t>
            </a:r>
          </a:p>
          <a:p>
            <a:r>
              <a:rPr lang="hu-HU" dirty="0"/>
              <a:t>t</a:t>
            </a:r>
            <a:r>
              <a:rPr lang="hu-HU" dirty="0" smtClean="0"/>
              <a:t>he largest item !!!</a:t>
            </a:r>
          </a:p>
        </p:txBody>
      </p:sp>
    </p:spTree>
    <p:extLst>
      <p:ext uri="{BB962C8B-B14F-4D97-AF65-F5344CB8AC3E}">
        <p14:creationId xmlns:p14="http://schemas.microsoft.com/office/powerpoint/2010/main" val="15455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Bubble sort</a:t>
            </a:r>
            <a:endParaRPr lang="hu-H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18198" y="1429555"/>
            <a:ext cx="5708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bubbleSort(array)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 j in range array.length-1-i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array[j] &gt; array[j+1]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swap(array,j,j+1)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3483" y="4441065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310" y="4441065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8447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11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6937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33386" y="4559121"/>
            <a:ext cx="3837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On every iteration we bubble up</a:t>
            </a:r>
          </a:p>
          <a:p>
            <a:r>
              <a:rPr lang="hu-HU" dirty="0"/>
              <a:t>t</a:t>
            </a:r>
            <a:r>
              <a:rPr lang="hu-HU" dirty="0" smtClean="0"/>
              <a:t>he largest item !!!</a:t>
            </a:r>
          </a:p>
        </p:txBody>
      </p:sp>
    </p:spTree>
    <p:extLst>
      <p:ext uri="{BB962C8B-B14F-4D97-AF65-F5344CB8AC3E}">
        <p14:creationId xmlns:p14="http://schemas.microsoft.com/office/powerpoint/2010/main" val="385412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Bubble sort</a:t>
            </a:r>
            <a:endParaRPr lang="hu-H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18198" y="1429555"/>
            <a:ext cx="5708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bubbleSort(array)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 j in range array.length-1-i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array[j] &gt; array[j+1]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swap(array,j,j+1)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3483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310" y="4441065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8447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11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6937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33386" y="4559121"/>
            <a:ext cx="3837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On every iteration we bubble up</a:t>
            </a:r>
          </a:p>
          <a:p>
            <a:r>
              <a:rPr lang="hu-HU" dirty="0"/>
              <a:t>t</a:t>
            </a:r>
            <a:r>
              <a:rPr lang="hu-HU" dirty="0" smtClean="0"/>
              <a:t>he largest item !!!</a:t>
            </a:r>
          </a:p>
        </p:txBody>
      </p:sp>
    </p:spTree>
    <p:extLst>
      <p:ext uri="{BB962C8B-B14F-4D97-AF65-F5344CB8AC3E}">
        <p14:creationId xmlns:p14="http://schemas.microsoft.com/office/powerpoint/2010/main" val="18499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Bubble sort</a:t>
            </a:r>
            <a:endParaRPr lang="hu-H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18198" y="1429555"/>
            <a:ext cx="5708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bubbleSort(array)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 j in range array.length-1-i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array[j] &gt; array[j+1]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swap(array,j,j+1)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3483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310" y="4441065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8447" y="4441065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11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6937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33386" y="4559121"/>
            <a:ext cx="3837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On every iteration we bubble up</a:t>
            </a:r>
          </a:p>
          <a:p>
            <a:r>
              <a:rPr lang="hu-HU" dirty="0"/>
              <a:t>t</a:t>
            </a:r>
            <a:r>
              <a:rPr lang="hu-HU" dirty="0" smtClean="0"/>
              <a:t>he largest item !!!</a:t>
            </a:r>
          </a:p>
        </p:txBody>
      </p:sp>
    </p:spTree>
    <p:extLst>
      <p:ext uri="{BB962C8B-B14F-4D97-AF65-F5344CB8AC3E}">
        <p14:creationId xmlns:p14="http://schemas.microsoft.com/office/powerpoint/2010/main" val="115764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Bubble sort</a:t>
            </a:r>
            <a:endParaRPr lang="hu-H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18198" y="1429555"/>
            <a:ext cx="5708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bubbleSort(array)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 j in range array.length-1-i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array[j] &gt; array[j+1]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swap(array,j,j+1)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3483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310" y="4441065"/>
            <a:ext cx="775827" cy="775827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8447" y="4441065"/>
            <a:ext cx="775827" cy="775827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11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6937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33386" y="4559121"/>
            <a:ext cx="3837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On every iteration we bubble up</a:t>
            </a:r>
          </a:p>
          <a:p>
            <a:r>
              <a:rPr lang="hu-HU" dirty="0"/>
              <a:t>t</a:t>
            </a:r>
            <a:r>
              <a:rPr lang="hu-HU" dirty="0" smtClean="0"/>
              <a:t>he largest item !!!</a:t>
            </a:r>
          </a:p>
        </p:txBody>
      </p:sp>
    </p:spTree>
    <p:extLst>
      <p:ext uri="{BB962C8B-B14F-4D97-AF65-F5344CB8AC3E}">
        <p14:creationId xmlns:p14="http://schemas.microsoft.com/office/powerpoint/2010/main" val="288973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Bubble sort</a:t>
            </a:r>
            <a:endParaRPr lang="hu-H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18198" y="1429555"/>
            <a:ext cx="5708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bubbleSort(array)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 j in range array.length-1-i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array[j] &gt; array[j+1]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swap(array,j,j+1)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3483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310" y="4441065"/>
            <a:ext cx="775827" cy="775827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8447" y="4441065"/>
            <a:ext cx="775827" cy="775827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56311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6937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33386" y="4559121"/>
            <a:ext cx="3837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On every iteration we bubble up</a:t>
            </a:r>
          </a:p>
          <a:p>
            <a:r>
              <a:rPr lang="hu-HU" dirty="0"/>
              <a:t>t</a:t>
            </a:r>
            <a:r>
              <a:rPr lang="hu-HU" dirty="0" smtClean="0"/>
              <a:t>he largest item !!!</a:t>
            </a:r>
          </a:p>
        </p:txBody>
      </p:sp>
    </p:spTree>
    <p:extLst>
      <p:ext uri="{BB962C8B-B14F-4D97-AF65-F5344CB8AC3E}">
        <p14:creationId xmlns:p14="http://schemas.microsoft.com/office/powerpoint/2010/main" val="422113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Bubble sort</a:t>
            </a:r>
            <a:endParaRPr lang="hu-H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18198" y="1429555"/>
            <a:ext cx="5708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bubbleSort(array)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 j in range array.length-1-i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array[j] &gt; array[j+1]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swap(array,j,j+1)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3483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3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8447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56311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6937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33386" y="4559121"/>
            <a:ext cx="3837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On every iteration we bubble up</a:t>
            </a:r>
          </a:p>
          <a:p>
            <a:r>
              <a:rPr lang="hu-HU" dirty="0"/>
              <a:t>t</a:t>
            </a:r>
            <a:r>
              <a:rPr lang="hu-HU" dirty="0" smtClean="0"/>
              <a:t>he largest item !!!</a:t>
            </a:r>
          </a:p>
        </p:txBody>
      </p:sp>
    </p:spTree>
    <p:extLst>
      <p:ext uri="{BB962C8B-B14F-4D97-AF65-F5344CB8AC3E}">
        <p14:creationId xmlns:p14="http://schemas.microsoft.com/office/powerpoint/2010/main" val="288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Bubble sort</a:t>
            </a:r>
            <a:endParaRPr lang="hu-H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18198" y="1429555"/>
            <a:ext cx="5708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bubbleSort(array)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 j in range array.length-1-i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array[j] &gt; array[j+1]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swap(array,j,j+1)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3483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3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8447" y="4441065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56311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6937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33386" y="4559121"/>
            <a:ext cx="3837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On every iteration we bubble up</a:t>
            </a:r>
          </a:p>
          <a:p>
            <a:r>
              <a:rPr lang="hu-HU" dirty="0"/>
              <a:t>t</a:t>
            </a:r>
            <a:r>
              <a:rPr lang="hu-HU" dirty="0" smtClean="0"/>
              <a:t>he largest item !!!</a:t>
            </a:r>
          </a:p>
        </p:txBody>
      </p:sp>
    </p:spTree>
    <p:extLst>
      <p:ext uri="{BB962C8B-B14F-4D97-AF65-F5344CB8AC3E}">
        <p14:creationId xmlns:p14="http://schemas.microsoft.com/office/powerpoint/2010/main" val="213409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Bubble sort</a:t>
            </a:r>
            <a:endParaRPr lang="hu-H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18198" y="1429555"/>
            <a:ext cx="5708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bubbleSort(array)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 j in range array.length-1-i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array[j] &gt; array[j+1]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swap(array,j,j+1)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3483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3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8447" y="4441065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5631110" y="4441065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6937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33386" y="4559121"/>
            <a:ext cx="3837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On every iteration we bubble up</a:t>
            </a:r>
          </a:p>
          <a:p>
            <a:r>
              <a:rPr lang="hu-HU" dirty="0"/>
              <a:t>t</a:t>
            </a:r>
            <a:r>
              <a:rPr lang="hu-HU" dirty="0" smtClean="0"/>
              <a:t>he largest item !!!</a:t>
            </a:r>
          </a:p>
        </p:txBody>
      </p:sp>
    </p:spTree>
    <p:extLst>
      <p:ext uri="{BB962C8B-B14F-4D97-AF65-F5344CB8AC3E}">
        <p14:creationId xmlns:p14="http://schemas.microsoft.com/office/powerpoint/2010/main" val="401610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Bubble sort</a:t>
            </a:r>
            <a:endParaRPr lang="hu-H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18198" y="1429555"/>
            <a:ext cx="5708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bubbleSort(array)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 j in range array.length-1-i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array[j] &gt; array[j+1]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swap(array,j,j+1)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3483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3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8447" y="4441065"/>
            <a:ext cx="775827" cy="775827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5631110" y="4441065"/>
            <a:ext cx="775827" cy="775827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6937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33386" y="4559121"/>
            <a:ext cx="3837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On every iteration we bubble up</a:t>
            </a:r>
          </a:p>
          <a:p>
            <a:r>
              <a:rPr lang="hu-HU" dirty="0"/>
              <a:t>t</a:t>
            </a:r>
            <a:r>
              <a:rPr lang="hu-HU" dirty="0" smtClean="0"/>
              <a:t>he largest item !!!</a:t>
            </a:r>
          </a:p>
        </p:txBody>
      </p:sp>
    </p:spTree>
    <p:extLst>
      <p:ext uri="{BB962C8B-B14F-4D97-AF65-F5344CB8AC3E}">
        <p14:creationId xmlns:p14="http://schemas.microsoft.com/office/powerpoint/2010/main" val="131289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941" y="386367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 place feature</a:t>
            </a:r>
            <a:endParaRPr lang="hu-HU" b="1" u="sng" dirty="0"/>
          </a:p>
        </p:txBody>
      </p:sp>
      <p:sp>
        <p:nvSpPr>
          <p:cNvPr id="5" name="Rectangle 4"/>
          <p:cNvSpPr/>
          <p:nvPr/>
        </p:nvSpPr>
        <p:spPr>
          <a:xfrm>
            <a:off x="3593206" y="15325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69033" y="15325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38170" y="15325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90833" y="15325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66660" y="15325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3499" y="2717442"/>
            <a:ext cx="7956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An in place algorithm will not allocate any extra memory,</a:t>
            </a:r>
          </a:p>
          <a:p>
            <a:r>
              <a:rPr lang="hu-HU" dirty="0"/>
              <a:t>	</a:t>
            </a:r>
            <a:r>
              <a:rPr lang="hu-HU" dirty="0" smtClean="0"/>
              <a:t>for example a temporary array in order to make the sorting !!!</a:t>
            </a:r>
          </a:p>
          <a:p>
            <a:endParaRPr lang="hu-HU" dirty="0"/>
          </a:p>
          <a:p>
            <a:r>
              <a:rPr lang="hu-HU" dirty="0" smtClean="0"/>
              <a:t>		For merge sort </a:t>
            </a:r>
            <a:r>
              <a:rPr lang="hu-HU" dirty="0" smtClean="0">
                <a:sym typeface="Wingdings" panose="05000000000000000000" pitchFamily="2" charset="2"/>
              </a:rPr>
              <a:t> we need some extra memory</a:t>
            </a:r>
            <a:endParaRPr lang="hu-HU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783466" y="44281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59293" y="44281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28430" y="44281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81093" y="44281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56920" y="44281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16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932608" y="4816699"/>
            <a:ext cx="148107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832638" y="44281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08465" y="44281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77602" y="44281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130265" y="44281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906092" y="44281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97100" y="5529762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IN PLACE !!!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82348" y="6040177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 example: quicksort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546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Bubble sort</a:t>
            </a:r>
            <a:endParaRPr lang="hu-H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18198" y="1429555"/>
            <a:ext cx="5708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bubbleSort(array)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 j in range array.length-1-i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array[j] &gt; array[j+1]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swap(array,j,j+1)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3483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3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8447" y="4441065"/>
            <a:ext cx="775827" cy="775827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1110" y="4441065"/>
            <a:ext cx="775827" cy="775827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6937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33386" y="4559121"/>
            <a:ext cx="3837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On every iteration we bubble up</a:t>
            </a:r>
          </a:p>
          <a:p>
            <a:r>
              <a:rPr lang="hu-HU" dirty="0"/>
              <a:t>t</a:t>
            </a:r>
            <a:r>
              <a:rPr lang="hu-HU" dirty="0" smtClean="0"/>
              <a:t>he largest item !!!</a:t>
            </a:r>
          </a:p>
        </p:txBody>
      </p:sp>
    </p:spTree>
    <p:extLst>
      <p:ext uri="{BB962C8B-B14F-4D97-AF65-F5344CB8AC3E}">
        <p14:creationId xmlns:p14="http://schemas.microsoft.com/office/powerpoint/2010/main" val="362244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Bubble sort</a:t>
            </a:r>
            <a:endParaRPr lang="hu-H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18198" y="1429555"/>
            <a:ext cx="5708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bubbleSort(array)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 j in range array.length-1-i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array[j] &gt; array[j+1]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swap(array,j,j+1)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3483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3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8447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1110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6937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33386" y="4559121"/>
            <a:ext cx="3837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On every iteration we bubble up</a:t>
            </a:r>
          </a:p>
          <a:p>
            <a:r>
              <a:rPr lang="hu-HU" dirty="0"/>
              <a:t>t</a:t>
            </a:r>
            <a:r>
              <a:rPr lang="hu-HU" dirty="0" smtClean="0"/>
              <a:t>he largest item !!!</a:t>
            </a:r>
          </a:p>
        </p:txBody>
      </p:sp>
    </p:spTree>
    <p:extLst>
      <p:ext uri="{BB962C8B-B14F-4D97-AF65-F5344CB8AC3E}">
        <p14:creationId xmlns:p14="http://schemas.microsoft.com/office/powerpoint/2010/main" val="93071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Bubble sort</a:t>
            </a:r>
            <a:endParaRPr lang="hu-H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18198" y="1429555"/>
            <a:ext cx="5708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bubbleSort(array)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 j in range array.length-1-i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array[j] &gt; array[j+1]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swap(array,j,j+1)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3483" y="4441065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3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8447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1110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6937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33386" y="4559121"/>
            <a:ext cx="3837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On every iteration we bubble up</a:t>
            </a:r>
          </a:p>
          <a:p>
            <a:r>
              <a:rPr lang="hu-HU" dirty="0"/>
              <a:t>t</a:t>
            </a:r>
            <a:r>
              <a:rPr lang="hu-HU" dirty="0" smtClean="0"/>
              <a:t>he largest item !!!</a:t>
            </a:r>
          </a:p>
        </p:txBody>
      </p:sp>
    </p:spTree>
    <p:extLst>
      <p:ext uri="{BB962C8B-B14F-4D97-AF65-F5344CB8AC3E}">
        <p14:creationId xmlns:p14="http://schemas.microsoft.com/office/powerpoint/2010/main" val="313869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Bubble sort</a:t>
            </a:r>
            <a:endParaRPr lang="hu-H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18198" y="1429555"/>
            <a:ext cx="5708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bubbleSort(array)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 j in range array.length-1-i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array[j] &gt; array[j+1]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swap(array,j,j+1)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3483" y="4441065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310" y="4441065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8447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1110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6937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33386" y="4559121"/>
            <a:ext cx="3837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On every iteration we bubble up</a:t>
            </a:r>
          </a:p>
          <a:p>
            <a:r>
              <a:rPr lang="hu-HU" dirty="0"/>
              <a:t>t</a:t>
            </a:r>
            <a:r>
              <a:rPr lang="hu-HU" dirty="0" smtClean="0"/>
              <a:t>he largest item !!!</a:t>
            </a:r>
          </a:p>
        </p:txBody>
      </p:sp>
    </p:spTree>
    <p:extLst>
      <p:ext uri="{BB962C8B-B14F-4D97-AF65-F5344CB8AC3E}">
        <p14:creationId xmlns:p14="http://schemas.microsoft.com/office/powerpoint/2010/main" val="244181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Bubble sort</a:t>
            </a:r>
            <a:endParaRPr lang="hu-H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18198" y="1429555"/>
            <a:ext cx="5708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bubbleSort(array)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 j in range array.length-1-i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array[j] &gt; array[j+1]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swap(array,j,j+1)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3483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3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8447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1110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6937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33386" y="4559121"/>
            <a:ext cx="3837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On every iteration we bubble up</a:t>
            </a:r>
          </a:p>
          <a:p>
            <a:r>
              <a:rPr lang="hu-HU" dirty="0"/>
              <a:t>t</a:t>
            </a:r>
            <a:r>
              <a:rPr lang="hu-HU" dirty="0" smtClean="0"/>
              <a:t>he largest item !!!</a:t>
            </a:r>
          </a:p>
        </p:txBody>
      </p:sp>
    </p:spTree>
    <p:extLst>
      <p:ext uri="{BB962C8B-B14F-4D97-AF65-F5344CB8AC3E}">
        <p14:creationId xmlns:p14="http://schemas.microsoft.com/office/powerpoint/2010/main" val="81594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Bubble sort</a:t>
            </a:r>
            <a:endParaRPr lang="hu-H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18198" y="1429555"/>
            <a:ext cx="5708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bubbleSort(array)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 j in range array.length-1-i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array[j] &gt; array[j+1]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swap(array,j,j+1)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3483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310" y="4441065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8447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1110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6937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33386" y="4559121"/>
            <a:ext cx="3837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On every iteration we bubble up</a:t>
            </a:r>
          </a:p>
          <a:p>
            <a:r>
              <a:rPr lang="hu-HU" dirty="0"/>
              <a:t>t</a:t>
            </a:r>
            <a:r>
              <a:rPr lang="hu-HU" dirty="0" smtClean="0"/>
              <a:t>he largest item !!!</a:t>
            </a:r>
          </a:p>
        </p:txBody>
      </p:sp>
    </p:spTree>
    <p:extLst>
      <p:ext uri="{BB962C8B-B14F-4D97-AF65-F5344CB8AC3E}">
        <p14:creationId xmlns:p14="http://schemas.microsoft.com/office/powerpoint/2010/main" val="318608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Bubble sort</a:t>
            </a:r>
            <a:endParaRPr lang="hu-H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18198" y="1429555"/>
            <a:ext cx="5708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bubbleSort(array)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 j in range array.length-1-i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array[j] &gt; array[j+1]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swap(array,j,j+1)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3483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310" y="4441065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8447" y="4441065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1110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6937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33386" y="4559121"/>
            <a:ext cx="3837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On every iteration we bubble up</a:t>
            </a:r>
          </a:p>
          <a:p>
            <a:r>
              <a:rPr lang="hu-HU" dirty="0"/>
              <a:t>t</a:t>
            </a:r>
            <a:r>
              <a:rPr lang="hu-HU" dirty="0" smtClean="0"/>
              <a:t>he largest item !!!</a:t>
            </a:r>
          </a:p>
        </p:txBody>
      </p:sp>
    </p:spTree>
    <p:extLst>
      <p:ext uri="{BB962C8B-B14F-4D97-AF65-F5344CB8AC3E}">
        <p14:creationId xmlns:p14="http://schemas.microsoft.com/office/powerpoint/2010/main" val="153318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Bubble sort</a:t>
            </a:r>
            <a:endParaRPr lang="hu-H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18198" y="1429555"/>
            <a:ext cx="5708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bubbleSort(array)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 j in range array.length-1-i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array[j] &gt; array[j+1]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swap(array,j,j+1)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3483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3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8447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1110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6937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33386" y="4559121"/>
            <a:ext cx="3837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On every iteration we bubble up</a:t>
            </a:r>
          </a:p>
          <a:p>
            <a:r>
              <a:rPr lang="hu-HU" dirty="0"/>
              <a:t>t</a:t>
            </a:r>
            <a:r>
              <a:rPr lang="hu-HU" dirty="0" smtClean="0"/>
              <a:t>he largest item !!!</a:t>
            </a:r>
          </a:p>
        </p:txBody>
      </p:sp>
    </p:spTree>
    <p:extLst>
      <p:ext uri="{BB962C8B-B14F-4D97-AF65-F5344CB8AC3E}">
        <p14:creationId xmlns:p14="http://schemas.microsoft.com/office/powerpoint/2010/main" val="280659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Bubble sort</a:t>
            </a:r>
            <a:endParaRPr lang="hu-H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18198" y="1429555"/>
            <a:ext cx="5708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bubbleSort(array)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 j in range array.length-1-i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array[j] &gt; array[j+1]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swap(array,j,j+1)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3483" y="4441065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310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8447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1110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6937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33386" y="4559121"/>
            <a:ext cx="3837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On every iteration we bubble up</a:t>
            </a:r>
          </a:p>
          <a:p>
            <a:r>
              <a:rPr lang="hu-HU" dirty="0"/>
              <a:t>t</a:t>
            </a:r>
            <a:r>
              <a:rPr lang="hu-HU" dirty="0" smtClean="0"/>
              <a:t>he largest item !!!</a:t>
            </a:r>
          </a:p>
        </p:txBody>
      </p:sp>
    </p:spTree>
    <p:extLst>
      <p:ext uri="{BB962C8B-B14F-4D97-AF65-F5344CB8AC3E}">
        <p14:creationId xmlns:p14="http://schemas.microsoft.com/office/powerpoint/2010/main" val="144284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Bubble sort</a:t>
            </a:r>
            <a:endParaRPr lang="hu-H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18198" y="1429555"/>
            <a:ext cx="5708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bubbleSort(array)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 j in range array.length-1-i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array[j] &gt; array[j+1]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swap(array,j,j+1)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3483" y="4441065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310" y="4441065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8447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1110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6937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33386" y="4559121"/>
            <a:ext cx="3837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On every iteration we bubble up</a:t>
            </a:r>
          </a:p>
          <a:p>
            <a:r>
              <a:rPr lang="hu-HU" dirty="0"/>
              <a:t>t</a:t>
            </a:r>
            <a:r>
              <a:rPr lang="hu-HU" dirty="0" smtClean="0"/>
              <a:t>he largest item !!!</a:t>
            </a:r>
          </a:p>
        </p:txBody>
      </p:sp>
    </p:spTree>
    <p:extLst>
      <p:ext uri="{BB962C8B-B14F-4D97-AF65-F5344CB8AC3E}">
        <p14:creationId xmlns:p14="http://schemas.microsoft.com/office/powerpoint/2010/main" val="175146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941" y="386367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 place feature</a:t>
            </a:r>
            <a:endParaRPr lang="hu-HU" b="1" u="sng" dirty="0"/>
          </a:p>
        </p:txBody>
      </p:sp>
      <p:sp>
        <p:nvSpPr>
          <p:cNvPr id="5" name="Rectangle 4"/>
          <p:cNvSpPr/>
          <p:nvPr/>
        </p:nvSpPr>
        <p:spPr>
          <a:xfrm>
            <a:off x="3593206" y="15325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69033" y="15325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38170" y="15325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90833" y="15325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66660" y="15325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3499" y="2717442"/>
            <a:ext cx="7956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An in place algorithm will not allocate any extra memory,</a:t>
            </a:r>
          </a:p>
          <a:p>
            <a:r>
              <a:rPr lang="hu-HU" dirty="0"/>
              <a:t>	</a:t>
            </a:r>
            <a:r>
              <a:rPr lang="hu-HU" dirty="0" smtClean="0"/>
              <a:t>for example a </a:t>
            </a:r>
            <a:r>
              <a:rPr lang="hu-HU" dirty="0" smtClean="0"/>
              <a:t>temporary </a:t>
            </a:r>
            <a:r>
              <a:rPr lang="hu-HU" dirty="0" smtClean="0"/>
              <a:t>array in order to make the sorting !!!</a:t>
            </a:r>
          </a:p>
          <a:p>
            <a:endParaRPr lang="hu-HU" dirty="0"/>
          </a:p>
          <a:p>
            <a:r>
              <a:rPr lang="hu-HU" dirty="0" smtClean="0"/>
              <a:t>		For merge sort </a:t>
            </a:r>
            <a:r>
              <a:rPr lang="hu-HU" dirty="0" smtClean="0">
                <a:sym typeface="Wingdings" panose="05000000000000000000" pitchFamily="2" charset="2"/>
              </a:rPr>
              <a:t> we need some extra memory</a:t>
            </a:r>
            <a:endParaRPr lang="hu-HU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712890" y="4481848"/>
            <a:ext cx="78726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Sometimes we have some extra space when storing the numbers we</a:t>
            </a:r>
          </a:p>
          <a:p>
            <a:r>
              <a:rPr lang="hu-HU" dirty="0"/>
              <a:t>	</a:t>
            </a:r>
            <a:r>
              <a:rPr lang="hu-HU" dirty="0" smtClean="0"/>
              <a:t>want to sort </a:t>
            </a:r>
            <a:r>
              <a:rPr lang="hu-HU" dirty="0" smtClean="0">
                <a:sym typeface="Wingdings" panose="05000000000000000000" pitchFamily="2" charset="2"/>
              </a:rPr>
              <a:t> not going to be in place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Why is it good to have algorithm that are in-place?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MEMORY EFFICIENT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434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Bubble sort</a:t>
            </a:r>
            <a:endParaRPr lang="hu-H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18198" y="1429555"/>
            <a:ext cx="5708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bubbleSort(array)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 j in range array.length-1-i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array[j] &gt; array[j+1]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swap(array,j,j+1)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3483" y="4441065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310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8447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1110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6937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33386" y="4559121"/>
            <a:ext cx="3837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On every iteration we bubble up</a:t>
            </a:r>
          </a:p>
          <a:p>
            <a:r>
              <a:rPr lang="hu-HU" dirty="0"/>
              <a:t>t</a:t>
            </a:r>
            <a:r>
              <a:rPr lang="hu-HU" dirty="0" smtClean="0"/>
              <a:t>he largest item !!!</a:t>
            </a:r>
          </a:p>
        </p:txBody>
      </p:sp>
    </p:spTree>
    <p:extLst>
      <p:ext uri="{BB962C8B-B14F-4D97-AF65-F5344CB8AC3E}">
        <p14:creationId xmlns:p14="http://schemas.microsoft.com/office/powerpoint/2010/main" val="409008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Bubble sort</a:t>
            </a:r>
            <a:endParaRPr lang="hu-H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18198" y="1429555"/>
            <a:ext cx="5708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bubbleSort(array)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 j in range array.length-1-i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array[j] &gt; array[j+1]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swap(array,j,j+1)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3483" y="4441065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310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8447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1110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6937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33386" y="4559121"/>
            <a:ext cx="3837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On every iteration we bubble up</a:t>
            </a:r>
          </a:p>
          <a:p>
            <a:r>
              <a:rPr lang="hu-HU" dirty="0"/>
              <a:t>t</a:t>
            </a:r>
            <a:r>
              <a:rPr lang="hu-HU" dirty="0" smtClean="0"/>
              <a:t>he largest item !!!</a:t>
            </a:r>
          </a:p>
        </p:txBody>
      </p:sp>
    </p:spTree>
    <p:extLst>
      <p:ext uri="{BB962C8B-B14F-4D97-AF65-F5344CB8AC3E}">
        <p14:creationId xmlns:p14="http://schemas.microsoft.com/office/powerpoint/2010/main" val="36656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Bubble sort</a:t>
            </a:r>
            <a:endParaRPr lang="hu-H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18198" y="1429555"/>
            <a:ext cx="5708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bubbleSort(array)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 j in range array.length-1-i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array[j] &gt; array[j+1]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swap(array,j,j+1)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3483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310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8447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1110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6937" y="4441065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33386" y="4559121"/>
            <a:ext cx="3837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On every iteration we bubble up</a:t>
            </a:r>
          </a:p>
          <a:p>
            <a:r>
              <a:rPr lang="hu-HU" dirty="0"/>
              <a:t>t</a:t>
            </a:r>
            <a:r>
              <a:rPr lang="hu-HU" dirty="0" smtClean="0"/>
              <a:t>he largest item !!!</a:t>
            </a:r>
          </a:p>
        </p:txBody>
      </p:sp>
    </p:spTree>
    <p:extLst>
      <p:ext uri="{BB962C8B-B14F-4D97-AF65-F5344CB8AC3E}">
        <p14:creationId xmlns:p14="http://schemas.microsoft.com/office/powerpoint/2010/main" val="117635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840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SORTING ALGORITHMS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SELECTION SORT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86589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Selection sort</a:t>
            </a:r>
            <a:endParaRPr lang="hu-HU" b="1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4293" y="2014281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hu-HU" dirty="0"/>
              <a:t>Another </a:t>
            </a:r>
            <a:r>
              <a:rPr lang="hu-HU" b="1" dirty="0" smtClean="0"/>
              <a:t>O(N  )</a:t>
            </a:r>
            <a:r>
              <a:rPr lang="hu-HU" dirty="0" smtClean="0"/>
              <a:t>  </a:t>
            </a:r>
            <a:r>
              <a:rPr lang="hu-HU" dirty="0"/>
              <a:t>running time sorting </a:t>
            </a:r>
            <a:r>
              <a:rPr lang="hu-HU" dirty="0" smtClean="0"/>
              <a:t>algorithm</a:t>
            </a:r>
            <a:endParaRPr lang="hu-HU" dirty="0"/>
          </a:p>
          <a:p>
            <a:r>
              <a:rPr lang="en-US" dirty="0"/>
              <a:t>Selection sort is noted for its </a:t>
            </a:r>
            <a:r>
              <a:rPr lang="en-US" dirty="0" smtClean="0"/>
              <a:t>simplicity </a:t>
            </a:r>
            <a:r>
              <a:rPr lang="en-US" dirty="0"/>
              <a:t>and it has performance advantages over more complicated </a:t>
            </a:r>
            <a:r>
              <a:rPr lang="en-US" dirty="0" smtClean="0"/>
              <a:t>algorithms</a:t>
            </a:r>
            <a:endParaRPr lang="hu-HU" dirty="0" smtClean="0"/>
          </a:p>
          <a:p>
            <a:r>
              <a:rPr lang="hu-HU" dirty="0"/>
              <a:t>P</a:t>
            </a:r>
            <a:r>
              <a:rPr lang="en-US" dirty="0" err="1" smtClean="0"/>
              <a:t>articularly</a:t>
            </a:r>
            <a:r>
              <a:rPr lang="hu-HU" dirty="0" smtClean="0"/>
              <a:t> useful</a:t>
            </a:r>
            <a:r>
              <a:rPr lang="en-US" dirty="0" smtClean="0"/>
              <a:t> </a:t>
            </a:r>
            <a:r>
              <a:rPr lang="en-US" dirty="0"/>
              <a:t>where auxiliary memory is </a:t>
            </a:r>
            <a:r>
              <a:rPr lang="en-US" dirty="0" smtClean="0"/>
              <a:t>limited</a:t>
            </a:r>
            <a:endParaRPr lang="hu-HU" dirty="0" smtClean="0"/>
          </a:p>
          <a:p>
            <a:r>
              <a:rPr lang="en-US" dirty="0"/>
              <a:t>The algorithm divides the input list into </a:t>
            </a:r>
            <a:r>
              <a:rPr lang="en-US" u="sng" dirty="0"/>
              <a:t>two parts</a:t>
            </a:r>
            <a:r>
              <a:rPr lang="en-US" dirty="0"/>
              <a:t>: </a:t>
            </a:r>
            <a:endParaRPr lang="hu-HU" dirty="0" smtClean="0"/>
          </a:p>
          <a:p>
            <a:pPr lvl="1"/>
            <a:r>
              <a:rPr lang="en-US" dirty="0" smtClean="0"/>
              <a:t>the sub</a:t>
            </a:r>
            <a:r>
              <a:rPr lang="hu-HU" dirty="0" smtClean="0"/>
              <a:t>array</a:t>
            </a:r>
            <a:r>
              <a:rPr lang="en-US" dirty="0" smtClean="0"/>
              <a:t> </a:t>
            </a:r>
            <a:r>
              <a:rPr lang="en-US" dirty="0"/>
              <a:t>of items already </a:t>
            </a:r>
            <a:r>
              <a:rPr lang="en-US" dirty="0" err="1" smtClean="0"/>
              <a:t>sorte</a:t>
            </a:r>
            <a:r>
              <a:rPr lang="hu-HU" dirty="0" smtClean="0"/>
              <a:t>d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the </a:t>
            </a:r>
            <a:r>
              <a:rPr lang="en-US" dirty="0" smtClean="0"/>
              <a:t>sub</a:t>
            </a:r>
            <a:r>
              <a:rPr lang="hu-HU" dirty="0" smtClean="0"/>
              <a:t>array</a:t>
            </a:r>
            <a:r>
              <a:rPr lang="en-US" dirty="0" smtClean="0"/>
              <a:t> </a:t>
            </a:r>
            <a:r>
              <a:rPr lang="en-US" dirty="0"/>
              <a:t>of items remaining to be sorted that occupy the rest of the </a:t>
            </a:r>
            <a:r>
              <a:rPr lang="hu-HU" dirty="0" smtClean="0"/>
              <a:t>array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3013656" y="191764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</p:spTree>
    <p:extLst>
      <p:ext uri="{BB962C8B-B14F-4D97-AF65-F5344CB8AC3E}">
        <p14:creationId xmlns:p14="http://schemas.microsoft.com/office/powerpoint/2010/main" val="59962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Selection sort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algorithm proceeds by finding the smallest </a:t>
            </a:r>
            <a:r>
              <a:rPr lang="en-US" dirty="0" smtClean="0"/>
              <a:t>element </a:t>
            </a:r>
            <a:r>
              <a:rPr lang="en-US" dirty="0"/>
              <a:t>in the unsorted </a:t>
            </a:r>
            <a:r>
              <a:rPr lang="hu-HU" dirty="0" smtClean="0"/>
              <a:t>subarray</a:t>
            </a:r>
            <a:endParaRPr lang="hu-HU" dirty="0"/>
          </a:p>
          <a:p>
            <a:r>
              <a:rPr lang="hu-HU" dirty="0"/>
              <a:t>E</a:t>
            </a:r>
            <a:r>
              <a:rPr lang="en-US" dirty="0" err="1" smtClean="0"/>
              <a:t>xchang</a:t>
            </a:r>
            <a:r>
              <a:rPr lang="hu-HU" dirty="0" smtClean="0"/>
              <a:t>e</a:t>
            </a:r>
            <a:r>
              <a:rPr lang="en-US" dirty="0" smtClean="0"/>
              <a:t> </a:t>
            </a:r>
            <a:r>
              <a:rPr lang="hu-HU" dirty="0" smtClean="0"/>
              <a:t>/ </a:t>
            </a:r>
            <a:r>
              <a:rPr lang="en-US" dirty="0" smtClean="0"/>
              <a:t>swap </a:t>
            </a:r>
            <a:r>
              <a:rPr lang="en-US" dirty="0"/>
              <a:t>it with the leftmost unsorted element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putting </a:t>
            </a:r>
            <a:r>
              <a:rPr lang="en-US" dirty="0"/>
              <a:t>it in sorted </a:t>
            </a:r>
            <a:r>
              <a:rPr lang="en-US" dirty="0" smtClean="0"/>
              <a:t>order</a:t>
            </a:r>
            <a:endParaRPr lang="hu-HU" dirty="0"/>
          </a:p>
          <a:p>
            <a:r>
              <a:rPr lang="hu-HU" dirty="0"/>
              <a:t>M</a:t>
            </a:r>
            <a:r>
              <a:rPr lang="en-US" dirty="0" err="1" smtClean="0"/>
              <a:t>oving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sub</a:t>
            </a:r>
            <a:r>
              <a:rPr lang="hu-HU" dirty="0" smtClean="0"/>
              <a:t>array</a:t>
            </a:r>
            <a:r>
              <a:rPr lang="en-US" dirty="0" smtClean="0"/>
              <a:t> </a:t>
            </a:r>
            <a:r>
              <a:rPr lang="en-US" dirty="0"/>
              <a:t>boundaries </a:t>
            </a:r>
            <a:r>
              <a:rPr lang="en-US" dirty="0" smtClean="0"/>
              <a:t>one </a:t>
            </a:r>
            <a:r>
              <a:rPr lang="en-US" dirty="0"/>
              <a:t>element to the </a:t>
            </a:r>
            <a:r>
              <a:rPr lang="en-US" dirty="0" smtClean="0"/>
              <a:t>right</a:t>
            </a:r>
            <a:endParaRPr lang="hu-HU" dirty="0" smtClean="0"/>
          </a:p>
          <a:p>
            <a:r>
              <a:rPr lang="hu-HU" dirty="0" smtClean="0"/>
              <a:t>It is an in place algorithm </a:t>
            </a:r>
            <a:r>
              <a:rPr lang="hu-HU" dirty="0" smtClean="0">
                <a:sym typeface="Wingdings" panose="05000000000000000000" pitchFamily="2" charset="2"/>
              </a:rPr>
              <a:t> no need for extra memory</a:t>
            </a:r>
          </a:p>
          <a:p>
            <a:r>
              <a:rPr lang="hu-HU" dirty="0"/>
              <a:t>S</a:t>
            </a:r>
            <a:r>
              <a:rPr lang="en-US" dirty="0" smtClean="0"/>
              <a:t>election </a:t>
            </a:r>
            <a:r>
              <a:rPr lang="en-US" dirty="0"/>
              <a:t>sort almost always outperforms bubble </a:t>
            </a:r>
            <a:r>
              <a:rPr lang="en-US" dirty="0" smtClean="0"/>
              <a:t>sort</a:t>
            </a:r>
            <a:endParaRPr lang="hu-HU" dirty="0" smtClean="0"/>
          </a:p>
          <a:p>
            <a:r>
              <a:rPr lang="hu-HU" dirty="0" smtClean="0"/>
              <a:t>Not a stable sort </a:t>
            </a:r>
            <a:r>
              <a:rPr lang="hu-HU" dirty="0" smtClean="0">
                <a:sym typeface="Wingdings" panose="05000000000000000000" pitchFamily="2" charset="2"/>
              </a:rPr>
              <a:t> does not preserve the order of keys with equal values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126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Selection sort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Quite </a:t>
            </a:r>
            <a:r>
              <a:rPr lang="hu-HU" dirty="0" smtClean="0"/>
              <a:t>counter-intuitive</a:t>
            </a:r>
            <a:r>
              <a:rPr lang="hu-HU" dirty="0" smtClean="0"/>
              <a:t>: </a:t>
            </a:r>
            <a:r>
              <a:rPr lang="en-US" dirty="0" smtClean="0"/>
              <a:t>selection </a:t>
            </a:r>
            <a:r>
              <a:rPr lang="en-US" dirty="0"/>
              <a:t>sort </a:t>
            </a:r>
            <a:r>
              <a:rPr lang="hu-HU" dirty="0" smtClean="0"/>
              <a:t>and insertion sort </a:t>
            </a:r>
            <a:r>
              <a:rPr lang="en-US" dirty="0" smtClean="0"/>
              <a:t>are </a:t>
            </a:r>
            <a:r>
              <a:rPr lang="en-US" dirty="0"/>
              <a:t>both typically faster for small arrays </a:t>
            </a:r>
            <a:r>
              <a:rPr lang="hu-HU" dirty="0" smtClean="0"/>
              <a:t>// arrays with </a:t>
            </a:r>
            <a:r>
              <a:rPr lang="hu-HU" b="1" dirty="0" smtClean="0"/>
              <a:t>10-20</a:t>
            </a:r>
            <a:r>
              <a:rPr lang="hu-HU" dirty="0" smtClean="0"/>
              <a:t> items</a:t>
            </a:r>
          </a:p>
          <a:p>
            <a:r>
              <a:rPr lang="hu-HU" dirty="0" smtClean="0"/>
              <a:t>Usual optimization method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recursive </a:t>
            </a:r>
            <a:r>
              <a:rPr lang="en-US" dirty="0"/>
              <a:t>algorithms </a:t>
            </a:r>
            <a:r>
              <a:rPr lang="en-US" dirty="0" smtClean="0"/>
              <a:t> </a:t>
            </a:r>
            <a:r>
              <a:rPr lang="en-US" dirty="0"/>
              <a:t>switch to insertion sort or selection sort </a:t>
            </a:r>
            <a:r>
              <a:rPr lang="en-US" dirty="0" smtClean="0"/>
              <a:t>for</a:t>
            </a:r>
            <a:r>
              <a:rPr lang="hu-HU" dirty="0" smtClean="0"/>
              <a:t> small subarrays</a:t>
            </a:r>
          </a:p>
          <a:p>
            <a:r>
              <a:rPr lang="hu-HU" dirty="0" smtClean="0"/>
              <a:t>Makes less writes than insertion sort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en-US" dirty="0" smtClean="0"/>
              <a:t>his </a:t>
            </a:r>
            <a:r>
              <a:rPr lang="en-US" dirty="0"/>
              <a:t>can be important if writes are significantly more expensive than reads, </a:t>
            </a:r>
            <a:endParaRPr lang="hu-HU" dirty="0" smtClean="0"/>
          </a:p>
          <a:p>
            <a:r>
              <a:rPr lang="hu-HU" dirty="0" smtClean="0"/>
              <a:t>For example</a:t>
            </a:r>
            <a:r>
              <a:rPr lang="en-US" dirty="0" smtClean="0"/>
              <a:t> with</a:t>
            </a:r>
            <a:r>
              <a:rPr lang="hu-HU" dirty="0" smtClean="0"/>
              <a:t> </a:t>
            </a:r>
            <a:r>
              <a:rPr lang="en-US" b="1" dirty="0" smtClean="0"/>
              <a:t>EEPROM</a:t>
            </a:r>
            <a:r>
              <a:rPr lang="en-US" dirty="0"/>
              <a:t> or </a:t>
            </a:r>
            <a:r>
              <a:rPr lang="hu-HU" dirty="0"/>
              <a:t>f</a:t>
            </a:r>
            <a:r>
              <a:rPr lang="en-US" dirty="0" smtClean="0"/>
              <a:t>lash</a:t>
            </a:r>
            <a:r>
              <a:rPr lang="hu-HU" dirty="0" smtClean="0"/>
              <a:t> </a:t>
            </a:r>
            <a:r>
              <a:rPr lang="en-US" dirty="0" smtClean="0"/>
              <a:t>memory </a:t>
            </a:r>
            <a:r>
              <a:rPr lang="en-US" dirty="0"/>
              <a:t>where every write lessens the lifespan of the memory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342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Selection sort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103809" y="1853248"/>
            <a:ext cx="555632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selectionSort(array)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index = i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	for j from i+1 to array.length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if array[j] &lt; array[index]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	index = j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if </a:t>
            </a:r>
            <a:r>
              <a:rPr lang="hu-HU" b="1" dirty="0" smtClean="0">
                <a:solidFill>
                  <a:srgbClr val="FFFF00"/>
                </a:solidFill>
              </a:rPr>
              <a:t>index not i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swap(array</a:t>
            </a:r>
            <a:r>
              <a:rPr lang="hu-HU" b="1" dirty="0" smtClean="0">
                <a:solidFill>
                  <a:srgbClr val="FFFF00"/>
                </a:solidFill>
              </a:rPr>
              <a:t>, index, i)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72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Selection</a:t>
            </a:r>
            <a:r>
              <a:rPr lang="hu-HU" u="sng" dirty="0" smtClean="0"/>
              <a:t> sort</a:t>
            </a:r>
            <a:endParaRPr lang="hu-H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103809" y="1853248"/>
            <a:ext cx="555632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selectionSort(array)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index = i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	for j from i+1 to array.length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if array[j] &lt; array[index]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	index = j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if </a:t>
            </a:r>
            <a:r>
              <a:rPr lang="hu-HU" b="1" dirty="0" smtClean="0">
                <a:solidFill>
                  <a:srgbClr val="FFFF00"/>
                </a:solidFill>
              </a:rPr>
              <a:t>index not i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swap(array</a:t>
            </a:r>
            <a:r>
              <a:rPr lang="hu-HU" b="1" dirty="0" smtClean="0">
                <a:solidFill>
                  <a:srgbClr val="FFFF00"/>
                </a:solidFill>
              </a:rPr>
              <a:t>, index, i)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37938" y="2073499"/>
            <a:ext cx="2824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consider all</a:t>
            </a:r>
          </a:p>
          <a:p>
            <a:r>
              <a:rPr lang="hu-HU" dirty="0"/>
              <a:t>t</a:t>
            </a:r>
            <a:r>
              <a:rPr lang="hu-HU" dirty="0" smtClean="0"/>
              <a:t>he items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224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941" y="386367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Stable algorithms</a:t>
            </a:r>
            <a:endParaRPr lang="hu-HU" b="1" u="sng" dirty="0"/>
          </a:p>
        </p:txBody>
      </p:sp>
      <p:sp>
        <p:nvSpPr>
          <p:cNvPr id="16" name="Rectangle 15"/>
          <p:cNvSpPr/>
          <p:nvPr/>
        </p:nvSpPr>
        <p:spPr>
          <a:xfrm>
            <a:off x="3593206" y="15325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69033" y="1532586"/>
            <a:ext cx="775827" cy="775827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38170" y="15325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90833" y="1532586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66660" y="15325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8991" y="1735833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before sorting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060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Selection sort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103809" y="1853248"/>
            <a:ext cx="555632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selectionSort(array)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index = i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j from i+1 to array.length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if array[j] &lt; array[index]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	index = j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if index not i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swap(array, index, i)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76575" y="3099742"/>
            <a:ext cx="2465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Basically we make a</a:t>
            </a:r>
          </a:p>
          <a:p>
            <a:r>
              <a:rPr lang="hu-HU" dirty="0"/>
              <a:t>s</a:t>
            </a:r>
            <a:r>
              <a:rPr lang="hu-HU" dirty="0" smtClean="0"/>
              <a:t>imple linear search</a:t>
            </a:r>
          </a:p>
          <a:p>
            <a:r>
              <a:rPr lang="hu-HU" dirty="0"/>
              <a:t>f</a:t>
            </a:r>
            <a:r>
              <a:rPr lang="hu-HU" dirty="0" smtClean="0"/>
              <a:t>or the minimum </a:t>
            </a:r>
          </a:p>
          <a:p>
            <a:r>
              <a:rPr lang="hu-HU" dirty="0"/>
              <a:t>e</a:t>
            </a:r>
            <a:r>
              <a:rPr lang="hu-HU" dirty="0" smtClean="0"/>
              <a:t>lement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47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Selection sort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103809" y="1853248"/>
            <a:ext cx="555632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selectionSort(array)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for i in range array.length-1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index = i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	for j from i+1 to array.length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if array[j] &lt; array[index]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	index = j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index not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swap(array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index, i)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35570" y="4333360"/>
            <a:ext cx="4756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</a:t>
            </a:r>
            <a:r>
              <a:rPr lang="hu-HU" b="1" i="1" dirty="0" smtClean="0"/>
              <a:t>index = i </a:t>
            </a:r>
            <a:r>
              <a:rPr lang="hu-HU" dirty="0" smtClean="0"/>
              <a:t>it means the smallest item</a:t>
            </a:r>
          </a:p>
          <a:p>
            <a:r>
              <a:rPr lang="hu-HU" dirty="0" smtClean="0"/>
              <a:t>is index i so no need to swap the number</a:t>
            </a:r>
          </a:p>
          <a:p>
            <a:r>
              <a:rPr lang="hu-HU" dirty="0"/>
              <a:t>w</a:t>
            </a:r>
            <a:r>
              <a:rPr lang="hu-HU" dirty="0" smtClean="0"/>
              <a:t>ith itself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693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Selection sort</a:t>
            </a:r>
            <a:endParaRPr lang="hu-HU" b="1" u="sng" dirty="0"/>
          </a:p>
        </p:txBody>
      </p:sp>
      <p:sp>
        <p:nvSpPr>
          <p:cNvPr id="6" name="Rectangle 5"/>
          <p:cNvSpPr/>
          <p:nvPr/>
        </p:nvSpPr>
        <p:spPr>
          <a:xfrm>
            <a:off x="3913032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8859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7996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10659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6486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75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Selection sort</a:t>
            </a:r>
            <a:endParaRPr lang="hu-HU" b="1" u="sng" dirty="0"/>
          </a:p>
        </p:txBody>
      </p:sp>
      <p:sp>
        <p:nvSpPr>
          <p:cNvPr id="6" name="Rectangle 5"/>
          <p:cNvSpPr/>
          <p:nvPr/>
        </p:nvSpPr>
        <p:spPr>
          <a:xfrm>
            <a:off x="3913032" y="2109989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8859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7996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10659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6486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0924" y="3721994"/>
            <a:ext cx="8299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find the minimum: for this we have to iterate through the whole array</a:t>
            </a:r>
          </a:p>
          <a:p>
            <a:r>
              <a:rPr lang="hu-HU" dirty="0"/>
              <a:t> 	</a:t>
            </a:r>
            <a:r>
              <a:rPr lang="hu-HU" dirty="0" smtClean="0"/>
              <a:t>with </a:t>
            </a:r>
            <a:r>
              <a:rPr lang="hu-HU" b="1" dirty="0" smtClean="0"/>
              <a:t>O(N)</a:t>
            </a:r>
            <a:r>
              <a:rPr lang="hu-HU" dirty="0" smtClean="0"/>
              <a:t> time complexity  ~ linear search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698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Selection sort</a:t>
            </a:r>
            <a:endParaRPr lang="hu-HU" b="1" u="sng" dirty="0"/>
          </a:p>
        </p:txBody>
      </p:sp>
      <p:sp>
        <p:nvSpPr>
          <p:cNvPr id="6" name="Rectangle 5"/>
          <p:cNvSpPr/>
          <p:nvPr/>
        </p:nvSpPr>
        <p:spPr>
          <a:xfrm>
            <a:off x="3913032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8859" y="2109989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7996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10659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6486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0924" y="3721994"/>
            <a:ext cx="8299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find the minimum: for this we have to iterate through the whole array</a:t>
            </a:r>
          </a:p>
          <a:p>
            <a:r>
              <a:rPr lang="hu-HU" dirty="0"/>
              <a:t> 	</a:t>
            </a:r>
            <a:r>
              <a:rPr lang="hu-HU" dirty="0" smtClean="0"/>
              <a:t>with </a:t>
            </a:r>
            <a:r>
              <a:rPr lang="hu-HU" b="1" dirty="0" smtClean="0"/>
              <a:t>O(N)</a:t>
            </a:r>
            <a:r>
              <a:rPr lang="hu-HU" dirty="0" smtClean="0"/>
              <a:t> time complexity  ~ linear search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493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Selection sort</a:t>
            </a:r>
            <a:endParaRPr lang="hu-HU" b="1" u="sng" dirty="0"/>
          </a:p>
        </p:txBody>
      </p:sp>
      <p:sp>
        <p:nvSpPr>
          <p:cNvPr id="6" name="Rectangle 5"/>
          <p:cNvSpPr/>
          <p:nvPr/>
        </p:nvSpPr>
        <p:spPr>
          <a:xfrm>
            <a:off x="3913032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8859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7996" y="2109989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10659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6486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0924" y="3721994"/>
            <a:ext cx="8299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find the minimum: for this we have to iterate through the whole array</a:t>
            </a:r>
          </a:p>
          <a:p>
            <a:r>
              <a:rPr lang="hu-HU" dirty="0"/>
              <a:t> 	</a:t>
            </a:r>
            <a:r>
              <a:rPr lang="hu-HU" dirty="0" smtClean="0"/>
              <a:t>with </a:t>
            </a:r>
            <a:r>
              <a:rPr lang="hu-HU" b="1" dirty="0" smtClean="0"/>
              <a:t>O(N)</a:t>
            </a:r>
            <a:r>
              <a:rPr lang="hu-HU" dirty="0" smtClean="0"/>
              <a:t> time complexity  ~ linear search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4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Selection sort</a:t>
            </a:r>
            <a:endParaRPr lang="hu-HU" b="1" u="sng" dirty="0"/>
          </a:p>
        </p:txBody>
      </p:sp>
      <p:sp>
        <p:nvSpPr>
          <p:cNvPr id="6" name="Rectangle 5"/>
          <p:cNvSpPr/>
          <p:nvPr/>
        </p:nvSpPr>
        <p:spPr>
          <a:xfrm>
            <a:off x="3913032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8859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7996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10659" y="2109989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6486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0924" y="3721994"/>
            <a:ext cx="8299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find the minimum: for this we have to iterate through the whole array</a:t>
            </a:r>
          </a:p>
          <a:p>
            <a:r>
              <a:rPr lang="hu-HU" dirty="0"/>
              <a:t> 	</a:t>
            </a:r>
            <a:r>
              <a:rPr lang="hu-HU" dirty="0" smtClean="0"/>
              <a:t>with </a:t>
            </a:r>
            <a:r>
              <a:rPr lang="hu-HU" b="1" dirty="0" smtClean="0"/>
              <a:t>O(N)</a:t>
            </a:r>
            <a:r>
              <a:rPr lang="hu-HU" dirty="0" smtClean="0"/>
              <a:t> time complexity  ~ linear search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64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Selection sort</a:t>
            </a:r>
            <a:endParaRPr lang="hu-HU" b="1" u="sng" dirty="0"/>
          </a:p>
        </p:txBody>
      </p:sp>
      <p:sp>
        <p:nvSpPr>
          <p:cNvPr id="6" name="Rectangle 5"/>
          <p:cNvSpPr/>
          <p:nvPr/>
        </p:nvSpPr>
        <p:spPr>
          <a:xfrm>
            <a:off x="3913032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8859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7996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10659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6486" y="2109989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0924" y="3721994"/>
            <a:ext cx="8299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find the minimum: for this we have to iterate through the whole array</a:t>
            </a:r>
          </a:p>
          <a:p>
            <a:r>
              <a:rPr lang="hu-HU" dirty="0"/>
              <a:t> 	</a:t>
            </a:r>
            <a:r>
              <a:rPr lang="hu-HU" dirty="0" smtClean="0"/>
              <a:t>with </a:t>
            </a:r>
            <a:r>
              <a:rPr lang="hu-HU" b="1" dirty="0" smtClean="0"/>
              <a:t>O(N)</a:t>
            </a:r>
            <a:r>
              <a:rPr lang="hu-HU" dirty="0" smtClean="0"/>
              <a:t> time complexity  ~ linear search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8416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Selection sort</a:t>
            </a:r>
            <a:endParaRPr lang="hu-HU" b="1" u="sng" dirty="0"/>
          </a:p>
        </p:txBody>
      </p:sp>
      <p:sp>
        <p:nvSpPr>
          <p:cNvPr id="6" name="Rectangle 5"/>
          <p:cNvSpPr/>
          <p:nvPr/>
        </p:nvSpPr>
        <p:spPr>
          <a:xfrm>
            <a:off x="3913032" y="2109989"/>
            <a:ext cx="775827" cy="7758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8859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7996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10659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6486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0924" y="3721994"/>
            <a:ext cx="8299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find the minimum: for this we have to iterate through the whole array</a:t>
            </a:r>
          </a:p>
          <a:p>
            <a:r>
              <a:rPr lang="hu-HU" dirty="0"/>
              <a:t> 	</a:t>
            </a:r>
            <a:r>
              <a:rPr lang="hu-HU" dirty="0" smtClean="0"/>
              <a:t>with </a:t>
            </a:r>
            <a:r>
              <a:rPr lang="hu-HU" b="1" dirty="0" smtClean="0"/>
              <a:t>O(N) </a:t>
            </a:r>
            <a:r>
              <a:rPr lang="hu-HU" dirty="0" smtClean="0"/>
              <a:t>time complexity  ~ linear search</a:t>
            </a:r>
          </a:p>
          <a:p>
            <a:endParaRPr lang="hu-HU" dirty="0"/>
          </a:p>
          <a:p>
            <a:r>
              <a:rPr lang="hu-HU" dirty="0" smtClean="0"/>
              <a:t>		Minimum item: -3 </a:t>
            </a:r>
            <a:r>
              <a:rPr lang="hu-HU" dirty="0" smtClean="0">
                <a:sym typeface="Wingdings" panose="05000000000000000000" pitchFamily="2" charset="2"/>
              </a:rPr>
              <a:t> swap it with the leftmost item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194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Selection sort</a:t>
            </a:r>
            <a:endParaRPr lang="hu-HU" b="1" u="sng" dirty="0"/>
          </a:p>
        </p:txBody>
      </p:sp>
      <p:sp>
        <p:nvSpPr>
          <p:cNvPr id="6" name="Rectangle 5"/>
          <p:cNvSpPr/>
          <p:nvPr/>
        </p:nvSpPr>
        <p:spPr>
          <a:xfrm>
            <a:off x="3913032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8859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7996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10659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6486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0924" y="3721994"/>
            <a:ext cx="8299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find the minimum: for this we have to iterate through the whole array</a:t>
            </a:r>
          </a:p>
          <a:p>
            <a:r>
              <a:rPr lang="hu-HU" dirty="0"/>
              <a:t> 	</a:t>
            </a:r>
            <a:r>
              <a:rPr lang="hu-HU" dirty="0" smtClean="0"/>
              <a:t>with </a:t>
            </a:r>
            <a:r>
              <a:rPr lang="hu-HU" b="1" dirty="0" smtClean="0"/>
              <a:t>O(N)</a:t>
            </a:r>
            <a:r>
              <a:rPr lang="hu-HU" dirty="0" smtClean="0"/>
              <a:t> time complexity  ~ linear search</a:t>
            </a:r>
          </a:p>
          <a:p>
            <a:endParaRPr lang="hu-HU" dirty="0"/>
          </a:p>
          <a:p>
            <a:r>
              <a:rPr lang="hu-HU" dirty="0" smtClean="0"/>
              <a:t>		Minimum item: -3 </a:t>
            </a:r>
            <a:r>
              <a:rPr lang="hu-HU" dirty="0" smtClean="0">
                <a:sym typeface="Wingdings" panose="05000000000000000000" pitchFamily="2" charset="2"/>
              </a:rPr>
              <a:t> swap it with the leftmost item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647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941" y="386367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Stable algorithms</a:t>
            </a:r>
            <a:endParaRPr lang="hu-HU" b="1" u="sng" dirty="0"/>
          </a:p>
        </p:txBody>
      </p:sp>
      <p:sp>
        <p:nvSpPr>
          <p:cNvPr id="16" name="Rectangle 15"/>
          <p:cNvSpPr/>
          <p:nvPr/>
        </p:nvSpPr>
        <p:spPr>
          <a:xfrm>
            <a:off x="3593206" y="15325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69033" y="1532586"/>
            <a:ext cx="775827" cy="775827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38170" y="15325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90833" y="1532586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66660" y="1532586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8991" y="1735833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before sorting</a:t>
            </a:r>
            <a:endParaRPr lang="hu-HU" dirty="0"/>
          </a:p>
        </p:txBody>
      </p:sp>
      <p:sp>
        <p:nvSpPr>
          <p:cNvPr id="21" name="Rectangle 20"/>
          <p:cNvSpPr/>
          <p:nvPr/>
        </p:nvSpPr>
        <p:spPr>
          <a:xfrm>
            <a:off x="3593206" y="267665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69033" y="267665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38170" y="2676659"/>
            <a:ext cx="775827" cy="775827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90833" y="2676659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66660" y="267665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68991" y="2879906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  <a:r>
              <a:rPr lang="hu-HU" dirty="0" smtClean="0"/>
              <a:t>fter </a:t>
            </a:r>
            <a:r>
              <a:rPr lang="hu-HU" dirty="0" smtClean="0"/>
              <a:t>sorting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4793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Selection sort</a:t>
            </a:r>
            <a:endParaRPr lang="hu-HU" b="1" u="sng" dirty="0"/>
          </a:p>
        </p:txBody>
      </p:sp>
      <p:sp>
        <p:nvSpPr>
          <p:cNvPr id="6" name="Rectangle 5"/>
          <p:cNvSpPr/>
          <p:nvPr/>
        </p:nvSpPr>
        <p:spPr>
          <a:xfrm>
            <a:off x="3913032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8859" y="2109989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7996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10659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6486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0924" y="3721994"/>
            <a:ext cx="8299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find the minimum: for this we have to iterate through the whole array</a:t>
            </a:r>
          </a:p>
          <a:p>
            <a:r>
              <a:rPr lang="hu-HU" dirty="0"/>
              <a:t> 	</a:t>
            </a:r>
            <a:r>
              <a:rPr lang="hu-HU" dirty="0" smtClean="0"/>
              <a:t>with </a:t>
            </a:r>
            <a:r>
              <a:rPr lang="hu-HU" b="1" dirty="0" smtClean="0"/>
              <a:t>O(N)</a:t>
            </a:r>
            <a:r>
              <a:rPr lang="hu-HU" dirty="0" smtClean="0"/>
              <a:t> time complexity  ~ linear search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2129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Selection sort</a:t>
            </a:r>
            <a:endParaRPr lang="hu-HU" b="1" u="sng" dirty="0"/>
          </a:p>
        </p:txBody>
      </p:sp>
      <p:sp>
        <p:nvSpPr>
          <p:cNvPr id="6" name="Rectangle 5"/>
          <p:cNvSpPr/>
          <p:nvPr/>
        </p:nvSpPr>
        <p:spPr>
          <a:xfrm>
            <a:off x="3913032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8859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7996" y="2109989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10659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6486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0924" y="3721994"/>
            <a:ext cx="8299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find the minimum: for this we have to iterate through the whole array</a:t>
            </a:r>
          </a:p>
          <a:p>
            <a:r>
              <a:rPr lang="hu-HU" dirty="0"/>
              <a:t> 	</a:t>
            </a:r>
            <a:r>
              <a:rPr lang="hu-HU" dirty="0" smtClean="0"/>
              <a:t>with </a:t>
            </a:r>
            <a:r>
              <a:rPr lang="hu-HU" b="1" dirty="0" smtClean="0"/>
              <a:t>O(N)</a:t>
            </a:r>
            <a:r>
              <a:rPr lang="hu-HU" dirty="0" smtClean="0"/>
              <a:t> time complexity  ~ linear search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84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Selection sort</a:t>
            </a:r>
            <a:endParaRPr lang="hu-HU" b="1" u="sng" dirty="0"/>
          </a:p>
        </p:txBody>
      </p:sp>
      <p:sp>
        <p:nvSpPr>
          <p:cNvPr id="6" name="Rectangle 5"/>
          <p:cNvSpPr/>
          <p:nvPr/>
        </p:nvSpPr>
        <p:spPr>
          <a:xfrm>
            <a:off x="3913032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8859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7996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10659" y="2109989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6486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0924" y="3721994"/>
            <a:ext cx="8299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find the minimum: for this we have to iterate through the whole array</a:t>
            </a:r>
          </a:p>
          <a:p>
            <a:r>
              <a:rPr lang="hu-HU" dirty="0"/>
              <a:t> 	</a:t>
            </a:r>
            <a:r>
              <a:rPr lang="hu-HU" dirty="0" smtClean="0"/>
              <a:t>with </a:t>
            </a:r>
            <a:r>
              <a:rPr lang="hu-HU" b="1" dirty="0" smtClean="0"/>
              <a:t>O(N)</a:t>
            </a:r>
            <a:r>
              <a:rPr lang="hu-HU" dirty="0" smtClean="0"/>
              <a:t> time complexity  ~ linear search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364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Selection sort</a:t>
            </a:r>
            <a:endParaRPr lang="hu-HU" b="1" u="sng" dirty="0"/>
          </a:p>
        </p:txBody>
      </p:sp>
      <p:sp>
        <p:nvSpPr>
          <p:cNvPr id="6" name="Rectangle 5"/>
          <p:cNvSpPr/>
          <p:nvPr/>
        </p:nvSpPr>
        <p:spPr>
          <a:xfrm>
            <a:off x="3913032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8859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7996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10659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6486" y="2109989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0924" y="3721994"/>
            <a:ext cx="8299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find the minimum: for this we have to iterate through the whole array</a:t>
            </a:r>
          </a:p>
          <a:p>
            <a:r>
              <a:rPr lang="hu-HU" dirty="0"/>
              <a:t> 	</a:t>
            </a:r>
            <a:r>
              <a:rPr lang="hu-HU" dirty="0" smtClean="0"/>
              <a:t>with </a:t>
            </a:r>
            <a:r>
              <a:rPr lang="hu-HU" b="1" dirty="0" smtClean="0"/>
              <a:t>O(N)</a:t>
            </a:r>
            <a:r>
              <a:rPr lang="hu-HU" dirty="0" smtClean="0"/>
              <a:t> time complexity  ~ linear search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689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Selection sort</a:t>
            </a:r>
            <a:endParaRPr lang="hu-HU" b="1" u="sng" dirty="0"/>
          </a:p>
        </p:txBody>
      </p:sp>
      <p:sp>
        <p:nvSpPr>
          <p:cNvPr id="6" name="Rectangle 5"/>
          <p:cNvSpPr/>
          <p:nvPr/>
        </p:nvSpPr>
        <p:spPr>
          <a:xfrm>
            <a:off x="3913032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8859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7996" y="2109989"/>
            <a:ext cx="775827" cy="7758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10659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6486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0924" y="3721994"/>
            <a:ext cx="82990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find the minimum: for this we have to iterate through the whole array</a:t>
            </a:r>
          </a:p>
          <a:p>
            <a:r>
              <a:rPr lang="hu-HU" dirty="0"/>
              <a:t> 	</a:t>
            </a:r>
            <a:r>
              <a:rPr lang="hu-HU" dirty="0" smtClean="0"/>
              <a:t>with </a:t>
            </a:r>
            <a:r>
              <a:rPr lang="hu-HU" b="1" dirty="0" smtClean="0"/>
              <a:t>O(N) </a:t>
            </a:r>
            <a:r>
              <a:rPr lang="hu-HU" dirty="0" smtClean="0"/>
              <a:t>time complexity  ~ linear search</a:t>
            </a:r>
          </a:p>
          <a:p>
            <a:endParaRPr lang="hu-HU" dirty="0"/>
          </a:p>
          <a:p>
            <a:r>
              <a:rPr lang="hu-HU" dirty="0" smtClean="0"/>
              <a:t>		Smallest value: 1 </a:t>
            </a:r>
            <a:r>
              <a:rPr lang="hu-HU" dirty="0" smtClean="0">
                <a:sym typeface="Wingdings" panose="05000000000000000000" pitchFamily="2" charset="2"/>
              </a:rPr>
              <a:t> we have to swap it with the leftmost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item that has not been considered sorted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8829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Selection sort</a:t>
            </a:r>
            <a:endParaRPr lang="hu-HU" b="1" u="sng" dirty="0"/>
          </a:p>
        </p:txBody>
      </p:sp>
      <p:sp>
        <p:nvSpPr>
          <p:cNvPr id="6" name="Rectangle 5"/>
          <p:cNvSpPr/>
          <p:nvPr/>
        </p:nvSpPr>
        <p:spPr>
          <a:xfrm>
            <a:off x="3913032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8859" y="2109989"/>
            <a:ext cx="775827" cy="775827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7996" y="2109989"/>
            <a:ext cx="775827" cy="775827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10659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6486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0924" y="3721994"/>
            <a:ext cx="82990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find the minimum: for this we have to iterate through the whole array</a:t>
            </a:r>
          </a:p>
          <a:p>
            <a:r>
              <a:rPr lang="hu-HU" dirty="0"/>
              <a:t> 	</a:t>
            </a:r>
            <a:r>
              <a:rPr lang="hu-HU" dirty="0" smtClean="0"/>
              <a:t>with </a:t>
            </a:r>
            <a:r>
              <a:rPr lang="hu-HU" b="1" dirty="0" smtClean="0"/>
              <a:t>O(N)</a:t>
            </a:r>
            <a:r>
              <a:rPr lang="hu-HU" dirty="0" smtClean="0"/>
              <a:t> time complexity  ~ linear search</a:t>
            </a:r>
          </a:p>
          <a:p>
            <a:endParaRPr lang="hu-HU" dirty="0"/>
          </a:p>
          <a:p>
            <a:r>
              <a:rPr lang="hu-HU" dirty="0" smtClean="0"/>
              <a:t>		Smallest value: 1 </a:t>
            </a:r>
            <a:r>
              <a:rPr lang="hu-HU" dirty="0" smtClean="0">
                <a:sym typeface="Wingdings" panose="05000000000000000000" pitchFamily="2" charset="2"/>
              </a:rPr>
              <a:t> we have to swap it with the leftmost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item that has not been considered sorted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157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Selection sort</a:t>
            </a:r>
            <a:endParaRPr lang="hu-HU" b="1" u="sng" dirty="0"/>
          </a:p>
        </p:txBody>
      </p:sp>
      <p:sp>
        <p:nvSpPr>
          <p:cNvPr id="6" name="Rectangle 5"/>
          <p:cNvSpPr/>
          <p:nvPr/>
        </p:nvSpPr>
        <p:spPr>
          <a:xfrm>
            <a:off x="3913032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8859" y="2109989"/>
            <a:ext cx="775827" cy="775827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7996" y="2109989"/>
            <a:ext cx="775827" cy="775827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6210659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6486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0924" y="3721994"/>
            <a:ext cx="82990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find the minimum: for this we have to iterate through the whole array</a:t>
            </a:r>
          </a:p>
          <a:p>
            <a:r>
              <a:rPr lang="hu-HU" dirty="0"/>
              <a:t> 	</a:t>
            </a:r>
            <a:r>
              <a:rPr lang="hu-HU" dirty="0" smtClean="0"/>
              <a:t>with </a:t>
            </a:r>
            <a:r>
              <a:rPr lang="hu-HU" b="1" dirty="0" smtClean="0"/>
              <a:t>O(N) </a:t>
            </a:r>
            <a:r>
              <a:rPr lang="hu-HU" dirty="0" smtClean="0"/>
              <a:t>time complexity  ~ linear search</a:t>
            </a:r>
          </a:p>
          <a:p>
            <a:endParaRPr lang="hu-HU" dirty="0"/>
          </a:p>
          <a:p>
            <a:r>
              <a:rPr lang="hu-HU" dirty="0" smtClean="0"/>
              <a:t>		Smallest value: 1 </a:t>
            </a:r>
            <a:r>
              <a:rPr lang="hu-HU" dirty="0" smtClean="0">
                <a:sym typeface="Wingdings" panose="05000000000000000000" pitchFamily="2" charset="2"/>
              </a:rPr>
              <a:t> we have to swap it with the leftmost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item that has not been considered sorted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484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Selection sort</a:t>
            </a:r>
            <a:endParaRPr lang="hu-HU" b="1" u="sng" dirty="0"/>
          </a:p>
        </p:txBody>
      </p:sp>
      <p:sp>
        <p:nvSpPr>
          <p:cNvPr id="6" name="Rectangle 5"/>
          <p:cNvSpPr/>
          <p:nvPr/>
        </p:nvSpPr>
        <p:spPr>
          <a:xfrm>
            <a:off x="3913032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8859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7996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6210659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6486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0924" y="3721994"/>
            <a:ext cx="82990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find the minimum: for this we have to iterate through the whole array</a:t>
            </a:r>
          </a:p>
          <a:p>
            <a:r>
              <a:rPr lang="hu-HU" dirty="0"/>
              <a:t> 	</a:t>
            </a:r>
            <a:r>
              <a:rPr lang="hu-HU" dirty="0" smtClean="0"/>
              <a:t>with </a:t>
            </a:r>
            <a:r>
              <a:rPr lang="hu-HU" b="1" dirty="0" smtClean="0"/>
              <a:t>O(N)</a:t>
            </a:r>
            <a:r>
              <a:rPr lang="hu-HU" dirty="0" smtClean="0"/>
              <a:t> time complexity  ~ linear search</a:t>
            </a:r>
          </a:p>
          <a:p>
            <a:endParaRPr lang="hu-HU" dirty="0"/>
          </a:p>
          <a:p>
            <a:r>
              <a:rPr lang="hu-HU" dirty="0" smtClean="0"/>
              <a:t>		Smallest value: 1 </a:t>
            </a:r>
            <a:r>
              <a:rPr lang="hu-HU" dirty="0" smtClean="0">
                <a:sym typeface="Wingdings" panose="05000000000000000000" pitchFamily="2" charset="2"/>
              </a:rPr>
              <a:t> we have to swap it with the leftmost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item that has not been considered sorted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985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Selection sort</a:t>
            </a:r>
            <a:endParaRPr lang="hu-HU" b="1" u="sng" dirty="0"/>
          </a:p>
        </p:txBody>
      </p:sp>
      <p:sp>
        <p:nvSpPr>
          <p:cNvPr id="6" name="Rectangle 5"/>
          <p:cNvSpPr/>
          <p:nvPr/>
        </p:nvSpPr>
        <p:spPr>
          <a:xfrm>
            <a:off x="3913032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8859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7996" y="2109989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6210659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6486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0924" y="3721994"/>
            <a:ext cx="82990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find the minimum: for this we have to iterate through the whole array</a:t>
            </a:r>
          </a:p>
          <a:p>
            <a:r>
              <a:rPr lang="hu-HU" dirty="0"/>
              <a:t> 	</a:t>
            </a:r>
            <a:r>
              <a:rPr lang="hu-HU" dirty="0" smtClean="0"/>
              <a:t>with </a:t>
            </a:r>
            <a:r>
              <a:rPr lang="hu-HU" b="1" dirty="0" smtClean="0"/>
              <a:t>O(N)</a:t>
            </a:r>
            <a:r>
              <a:rPr lang="hu-HU" dirty="0" smtClean="0"/>
              <a:t> time complexity  ~ linear search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418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Selection sort</a:t>
            </a:r>
            <a:endParaRPr lang="hu-HU" b="1" u="sng" dirty="0"/>
          </a:p>
        </p:txBody>
      </p:sp>
      <p:sp>
        <p:nvSpPr>
          <p:cNvPr id="6" name="Rectangle 5"/>
          <p:cNvSpPr/>
          <p:nvPr/>
        </p:nvSpPr>
        <p:spPr>
          <a:xfrm>
            <a:off x="3913032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8859" y="2109989"/>
            <a:ext cx="775827" cy="77582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7996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6210659" y="2109989"/>
            <a:ext cx="775827" cy="775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6486" y="2109989"/>
            <a:ext cx="775827" cy="77582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0924" y="3721994"/>
            <a:ext cx="82990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find the minimum: for this we have to iterate through the whole array</a:t>
            </a:r>
          </a:p>
          <a:p>
            <a:r>
              <a:rPr lang="hu-HU" dirty="0"/>
              <a:t> 	</a:t>
            </a:r>
            <a:r>
              <a:rPr lang="hu-HU" dirty="0" smtClean="0"/>
              <a:t>with </a:t>
            </a:r>
            <a:r>
              <a:rPr lang="hu-HU" b="1" dirty="0" smtClean="0"/>
              <a:t>O(N)</a:t>
            </a:r>
            <a:r>
              <a:rPr lang="hu-HU" dirty="0" smtClean="0"/>
              <a:t> time complexity  ~ linear search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062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2891</TotalTime>
  <Words>2180</Words>
  <Application>Microsoft Office PowerPoint</Application>
  <PresentationFormat>Widescreen</PresentationFormat>
  <Paragraphs>1293</Paragraphs>
  <Slides>113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18" baseType="lpstr">
      <vt:lpstr>Arial</vt:lpstr>
      <vt:lpstr>Century Gothic</vt:lpstr>
      <vt:lpstr>Wingdings</vt:lpstr>
      <vt:lpstr>Wingdings 3</vt:lpstr>
      <vt:lpstr>Ion</vt:lpstr>
      <vt:lpstr>SORTING ALGORITHMS</vt:lpstr>
      <vt:lpstr>Sorting</vt:lpstr>
      <vt:lpstr>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Lower bound</vt:lpstr>
      <vt:lpstr>PowerPoint Presentation</vt:lpstr>
      <vt:lpstr>SORTING ALGORITHMS</vt:lpstr>
      <vt:lpstr>Bogo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SORTING ALGORITHMS</vt:lpstr>
      <vt:lpstr>Adaptive algorithms</vt:lpstr>
      <vt:lpstr>PowerPoint Presentation</vt:lpstr>
      <vt:lpstr>PowerPoint Presentation</vt:lpstr>
      <vt:lpstr>Adaptive algorithms</vt:lpstr>
      <vt:lpstr>PowerPoint Presentation</vt:lpstr>
      <vt:lpstr>SORTING ALGORITHMS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PowerPoint Presentation</vt:lpstr>
      <vt:lpstr>SORTING ALGORITHMS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SORTING ALGORITHMS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ALGORITHMS</dc:title>
  <dc:creator>User</dc:creator>
  <cp:lastModifiedBy>User</cp:lastModifiedBy>
  <cp:revision>59</cp:revision>
  <dcterms:created xsi:type="dcterms:W3CDTF">2016-02-24T08:41:32Z</dcterms:created>
  <dcterms:modified xsi:type="dcterms:W3CDTF">2017-02-21T08:59:03Z</dcterms:modified>
</cp:coreProperties>
</file>