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
      <p:font typeface="Caveat"/>
      <p:regular r:id="rId35"/>
      <p:bold r:id="rId36"/>
    </p:embeddedFont>
    <p:embeddedFont>
      <p:font typeface="Caveat Medium"/>
      <p:regular r:id="rId37"/>
      <p:bold r:id="rId38"/>
    </p:embeddedFont>
    <p:embeddedFont>
      <p:font typeface="Merriweather"/>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342512-C194-4AF3-B59B-14C955C87440}">
  <a:tblStyle styleId="{AA342512-C194-4AF3-B59B-14C955C8744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fntdata"/><Relationship Id="rId20" Type="http://schemas.openxmlformats.org/officeDocument/2006/relationships/slide" Target="slides/slide14.xml"/><Relationship Id="rId42" Type="http://schemas.openxmlformats.org/officeDocument/2006/relationships/font" Target="fonts/Merriweather-boldItalic.fntdata"/><Relationship Id="rId41" Type="http://schemas.openxmlformats.org/officeDocument/2006/relationships/font" Target="fonts/Merriweather-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Caveat-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CaveatMedium-regular.fntdata"/><Relationship Id="rId14" Type="http://schemas.openxmlformats.org/officeDocument/2006/relationships/slide" Target="slides/slide8.xml"/><Relationship Id="rId36" Type="http://schemas.openxmlformats.org/officeDocument/2006/relationships/font" Target="fonts/Caveat-bold.fntdata"/><Relationship Id="rId17" Type="http://schemas.openxmlformats.org/officeDocument/2006/relationships/slide" Target="slides/slide11.xml"/><Relationship Id="rId39" Type="http://schemas.openxmlformats.org/officeDocument/2006/relationships/font" Target="fonts/Merriweather-regular.fntdata"/><Relationship Id="rId16" Type="http://schemas.openxmlformats.org/officeDocument/2006/relationships/slide" Target="slides/slide10.xml"/><Relationship Id="rId38" Type="http://schemas.openxmlformats.org/officeDocument/2006/relationships/font" Target="fonts/CaveatMedium-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we are group 11, our project is to make analysis to determine the factors that impact the tracks, artists, and genres popularity.</a:t>
            </a:r>
            <a:endParaRPr/>
          </a:p>
          <a:p>
            <a:pPr indent="0" lvl="0" marL="0" rtl="0" algn="l">
              <a:spcBef>
                <a:spcPts val="0"/>
              </a:spcBef>
              <a:spcAft>
                <a:spcPts val="0"/>
              </a:spcAft>
              <a:buNone/>
            </a:pPr>
            <a:r>
              <a:rPr lang="en"/>
              <a:t>My name is Zonghong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a42f159ee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a42f159ee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a6930f11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a6930f11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in my daily life, i always struggling what kind of music i want to listen. when i am browsing my music list, i found rock and rap account for most of my music list. Therefore, I am interested in the popularity of these two genre. i think the popularity of rap music is the greater than as the popularity of rock music. In this hypothesis test, I will make null hypothesis as the average popularity of rap music is the same as that of rock music, and the alternative hypothesis as the the average popularity of rap music is higher than the popularity of rock music. </a:t>
            </a:r>
            <a:endParaRPr b="1" sz="1700">
              <a:solidFill>
                <a:schemeClr val="dk1"/>
              </a:solidFill>
            </a:endParaRPr>
          </a:p>
          <a:p>
            <a:pPr indent="0" lvl="0" marL="0" rtl="0" algn="l">
              <a:spcBef>
                <a:spcPts val="0"/>
              </a:spcBef>
              <a:spcAft>
                <a:spcPts val="0"/>
              </a:spcAft>
              <a:buClr>
                <a:schemeClr val="dk1"/>
              </a:buClr>
              <a:buSzPts val="1100"/>
              <a:buFont typeface="Arial"/>
              <a:buNone/>
            </a:pPr>
            <a:r>
              <a:t/>
            </a:r>
            <a:endParaRPr b="1" sz="1700">
              <a:solidFill>
                <a:schemeClr val="dk1"/>
              </a:solidFill>
            </a:endParaRPr>
          </a:p>
          <a:p>
            <a:pPr indent="0" lvl="0" marL="0" rtl="0" algn="l">
              <a:spcBef>
                <a:spcPts val="0"/>
              </a:spcBef>
              <a:spcAft>
                <a:spcPts val="0"/>
              </a:spcAft>
              <a:buNone/>
            </a:pPr>
            <a:r>
              <a:rPr lang="en" sz="1400">
                <a:solidFill>
                  <a:schemeClr val="dk1"/>
                </a:solidFill>
              </a:rPr>
              <a:t>Based on the welch two sample t-test and under 5% significant level, since the p-value is smaller than the 0.05, we can reject the null hypothesis. Thus, we have enough evidence to conclude that the average popularity of rap music is higher than that of rock music.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Besides the t.test, I also want to do a bootstrap test here to justify my conclusion at 5% significance level. I will bootstrap the mean difference of popularity of both group. Based on the 95% confidence interval, we are 95% confident that the mean difference will drop in the interval between 0.5916 and 2.432. And also, the confidence interval does not include zero, we can conclude that The mean popularity of rap music is higher than the mean popularity of rock music!</a:t>
            </a:r>
            <a:endParaRPr sz="8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hypothesis test is to determine whether the rap music has more popularity than rock music.</a:t>
            </a:r>
            <a:endParaRPr/>
          </a:p>
          <a:p>
            <a:pPr indent="0" lvl="0" marL="0" rtl="0" algn="l">
              <a:spcBef>
                <a:spcPts val="0"/>
              </a:spcBef>
              <a:spcAft>
                <a:spcPts val="0"/>
              </a:spcAft>
              <a:buNone/>
            </a:pPr>
            <a:r>
              <a:rPr lang="en"/>
              <a:t>Similar procedures are conducted with two </a:t>
            </a:r>
            <a:r>
              <a:rPr lang="en"/>
              <a:t>sample</a:t>
            </a:r>
            <a:r>
              <a:rPr lang="en"/>
              <a:t> t-test and bootstrap test, the result shows that the p-value is less than the significant level, which means that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a50d72b9e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a50d72b9e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my daily life, i alwasy struggling what kind of music i want to listen. when i am scroll my music list, i found rock and pop account for most of my music list. Therefore, I am interested in the popularity of these group of music. i think the popularity of pop music is the same as the popularity of rock music. In this hypothesis test, I will make null hypothesis as the average popularity of pop music is the same as that of rock music, and the alternative hypothesis as the average energy between two group are different.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Based on the two sample t-test and under 5% significant level, since the p-value is smaller than the 0.05, we can reject the null hypothesis. Thus, we have enough evidence to conclude that the average popularity of pop music is not as the same as that of rap music.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8008afb2a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8008afb2a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After the comparison between genre, we want to learn more about music style change among years. I binned album release year column into two categories which are 1999-2010 and 2011-2022 to see the valence difference between these two ranges of years. </a:t>
            </a:r>
            <a:endParaRPr b="1" sz="1800">
              <a:latin typeface="Roboto"/>
              <a:ea typeface="Roboto"/>
              <a:cs typeface="Roboto"/>
              <a:sym typeface="Roboto"/>
            </a:endParaRPr>
          </a:p>
          <a:p>
            <a:pPr indent="0" lvl="0" marL="0" rtl="0" algn="l">
              <a:spcBef>
                <a:spcPts val="0"/>
              </a:spcBef>
              <a:spcAft>
                <a:spcPts val="0"/>
              </a:spcAft>
              <a:buNone/>
            </a:pPr>
            <a:r>
              <a:rPr b="1" lang="en" sz="1800">
                <a:latin typeface="Roboto"/>
                <a:ea typeface="Roboto"/>
                <a:cs typeface="Roboto"/>
                <a:sym typeface="Roboto"/>
              </a:rPr>
              <a:t>So we have our second Hypothesis: </a:t>
            </a:r>
            <a:endParaRPr b="1" sz="1800">
              <a:solidFill>
                <a:schemeClr val="dk1"/>
              </a:solidFill>
              <a:latin typeface="Roboto"/>
              <a:ea typeface="Roboto"/>
              <a:cs typeface="Roboto"/>
              <a:sym typeface="Roboto"/>
            </a:endParaRPr>
          </a:p>
          <a:p>
            <a:pPr indent="0" lvl="0" marL="0" rtl="0" algn="l">
              <a:spcBef>
                <a:spcPts val="0"/>
              </a:spcBef>
              <a:spcAft>
                <a:spcPts val="0"/>
              </a:spcAft>
              <a:buNone/>
            </a:pPr>
            <a:r>
              <a:rPr b="1" lang="en" sz="1800">
                <a:solidFill>
                  <a:schemeClr val="dk1"/>
                </a:solidFill>
                <a:latin typeface="Roboto"/>
                <a:ea typeface="Roboto"/>
                <a:cs typeface="Roboto"/>
                <a:sym typeface="Roboto"/>
              </a:rPr>
              <a:t>Did music style change significantly from 1999-2010 compared to 2010-2020? </a:t>
            </a:r>
            <a:endParaRPr b="1" sz="1800">
              <a:solidFill>
                <a:schemeClr val="dk1"/>
              </a:solidFill>
              <a:latin typeface="Roboto"/>
              <a:ea typeface="Roboto"/>
              <a:cs typeface="Roboto"/>
              <a:sym typeface="Roboto"/>
            </a:endParaRPr>
          </a:p>
          <a:p>
            <a:pPr indent="0" lvl="0" marL="0" rtl="0" algn="l">
              <a:spcBef>
                <a:spcPts val="0"/>
              </a:spcBef>
              <a:spcAft>
                <a:spcPts val="0"/>
              </a:spcAft>
              <a:buNone/>
            </a:pPr>
            <a:r>
              <a:rPr b="1" lang="en" sz="1800">
                <a:solidFill>
                  <a:schemeClr val="dk1"/>
                </a:solidFill>
                <a:latin typeface="Roboto"/>
                <a:ea typeface="Roboto"/>
                <a:cs typeface="Roboto"/>
                <a:sym typeface="Roboto"/>
              </a:rPr>
              <a:t>Our Null Hypothesis predicts that the valence of songs in 1999-2010 is higher than songs in 2011-2022. As we can see in the welch two sample t-test, the p-value is larger than 0.05. So we cannot reject the null hypothesis.  Let’s continue to work on bootstrap test to further prove our hypothesis. </a:t>
            </a:r>
            <a:endParaRPr b="1" sz="1800">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8008afb2a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8008afb2a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Roboto"/>
                <a:ea typeface="Roboto"/>
                <a:cs typeface="Roboto"/>
                <a:sym typeface="Roboto"/>
              </a:rPr>
              <a:t>Bootstrapping Test is used to prove that the conclusion brought from t-test is </a:t>
            </a:r>
            <a:r>
              <a:rPr b="1" lang="en" sz="1400">
                <a:latin typeface="Roboto"/>
                <a:ea typeface="Roboto"/>
                <a:cs typeface="Roboto"/>
                <a:sym typeface="Roboto"/>
              </a:rPr>
              <a:t>true</a:t>
            </a:r>
            <a:r>
              <a:rPr b="1" lang="en" sz="1400">
                <a:latin typeface="Roboto"/>
                <a:ea typeface="Roboto"/>
                <a:cs typeface="Roboto"/>
                <a:sym typeface="Roboto"/>
              </a:rPr>
              <a:t>. So we did the </a:t>
            </a:r>
            <a:r>
              <a:rPr b="1" lang="en" sz="1400">
                <a:latin typeface="Roboto"/>
                <a:ea typeface="Roboto"/>
                <a:cs typeface="Roboto"/>
                <a:sym typeface="Roboto"/>
              </a:rPr>
              <a:t>bootstrap</a:t>
            </a:r>
            <a:r>
              <a:rPr b="1" lang="en" sz="1400">
                <a:latin typeface="Roboto"/>
                <a:ea typeface="Roboto"/>
                <a:cs typeface="Roboto"/>
                <a:sym typeface="Roboto"/>
              </a:rPr>
              <a:t> of the mean difference between year 1999-2010 to 2011-2022. And here comes out the result, as we can see, the 95% confidence interval is between -0.559 to 0.662 which contains zero. So we can conclude that </a:t>
            </a:r>
            <a:r>
              <a:rPr b="1" lang="en" sz="1400">
                <a:solidFill>
                  <a:srgbClr val="333333"/>
                </a:solidFill>
                <a:highlight>
                  <a:srgbClr val="FFFFFF"/>
                </a:highlight>
                <a:latin typeface="Roboto"/>
                <a:ea typeface="Roboto"/>
                <a:cs typeface="Roboto"/>
                <a:sym typeface="Roboto"/>
              </a:rPr>
              <a:t>The average Valence of songs in 1999-2010 is higher than songs in 2011-2022.</a:t>
            </a:r>
            <a:endParaRPr b="1" sz="14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a42f159ee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a42f159ee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a8aee6b68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a8aee6b68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For linear regression, our goal is to answer the data science question: Are the variables contributing to predicting “popularity” of the songs the same with different genres? Here we chose “pop” and “EDM” music for analysis.</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rPr b="1" lang="en" sz="2000"/>
              <a:t>First, we set up a linear regression model with all the possible predicting variables.</a:t>
            </a:r>
            <a:endParaRPr b="1" sz="2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a8aee6b68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a8aee6b68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Then, </a:t>
            </a:r>
            <a:r>
              <a:rPr b="1" lang="en" sz="2200"/>
              <a:t>according</a:t>
            </a:r>
            <a:r>
              <a:rPr b="1" lang="en" sz="2200"/>
              <a:t> to the first result, we remove insignificant variables and fit the model again.</a:t>
            </a:r>
            <a:endParaRPr b="1" sz="2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a8aee6b68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a8aee6b68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Next, we check the interactions among these significant variables. In this step, we square all the variables and select the significant crossover variables. Here list all the predictors of popularity of pop music.</a:t>
            </a:r>
            <a:endParaRPr b="1" sz="21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a8aee6b68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a8aee6b68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compare RMSE, R square, F statistics, adjusted R square and RSE among three models. Obviously model3 is the best.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a42f159ee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a42f159ee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 brief outline of our </a:t>
            </a:r>
            <a:r>
              <a:rPr lang="en"/>
              <a:t>presentation</a:t>
            </a:r>
            <a:r>
              <a:rPr lang="en"/>
              <a:t>, we will provide the background to introduce our topic. Followed by the project description. Then, the team will provide our experiment analysis and results with different sections. TO draw our finally conclusion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a8aee6b68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a8aee6b68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did the same things with EDM music. Here also list all the contributing predictors of EDM music. Obviously, the contributing factors of POP music are totally different with that of EDM music. This perfectly answers our data science question.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a8aee6b68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a8aee6b68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we </a:t>
            </a:r>
            <a:r>
              <a:rPr lang="en"/>
              <a:t>compared models of EDM and chose the best linear regression model.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a06971384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a06971384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we have found that there are many ………….. Such as ….</a:t>
            </a:r>
            <a:endParaRPr/>
          </a:p>
          <a:p>
            <a:pPr indent="0" lvl="0" marL="0" rtl="0" algn="l">
              <a:spcBef>
                <a:spcPts val="0"/>
              </a:spcBef>
              <a:spcAft>
                <a:spcPts val="0"/>
              </a:spcAft>
              <a:buNone/>
            </a:pPr>
            <a:r>
              <a:rPr lang="en"/>
              <a:t>However, each artist….., there can be ……….. Such as different genres, opinions, and districts.</a:t>
            </a:r>
            <a:endParaRPr/>
          </a:p>
          <a:p>
            <a:pPr indent="0" lvl="0" marL="0" rtl="0" algn="l">
              <a:spcBef>
                <a:spcPts val="0"/>
              </a:spcBef>
              <a:spcAft>
                <a:spcPts val="0"/>
              </a:spcAft>
              <a:buNone/>
            </a:pPr>
            <a:r>
              <a:rPr lang="en"/>
              <a:t>Therefore, for future analysis, in order to make the model more effective, we can explore more factors with new datasets such as ……… to analyze the possible factors </a:t>
            </a:r>
            <a:r>
              <a:rPr lang="en"/>
              <a:t>thoroughly</a:t>
            </a:r>
            <a:r>
              <a:rPr lang="en"/>
              <a:t> to improve the results.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a42f159ee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a42f159ee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a42f159ee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a42f159ee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a0697138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a0697138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music plays a very common and popular part in our daily life. We may listen to various tracks with many different styles every day. However, based on this word map, we can see that certain styles such as classical pop, metal styles are relatively more popular. Therefore, the team concerns a question which is : why certain types of the music, tracks or </a:t>
            </a:r>
            <a:r>
              <a:rPr lang="en"/>
              <a:t>certain</a:t>
            </a:r>
            <a:r>
              <a:rPr lang="en"/>
              <a:t> artists are more </a:t>
            </a:r>
            <a:r>
              <a:rPr lang="en"/>
              <a:t>popular</a:t>
            </a:r>
            <a:r>
              <a:rPr lang="en"/>
              <a:t> than others?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a0697138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a0697138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is the </a:t>
            </a:r>
            <a:r>
              <a:rPr lang="en"/>
              <a:t>objective</a:t>
            </a:r>
            <a:r>
              <a:rPr lang="en"/>
              <a:t>, to determine the </a:t>
            </a:r>
            <a:r>
              <a:rPr lang="en"/>
              <a:t>factors</a:t>
            </a:r>
            <a:r>
              <a:rPr lang="en"/>
              <a:t> that contributes to the popularity of tracks and genres. In our analysis, the team conducted EDA, 2 hypothesis testings followed by regressions model to achieve our goal and draw our conclusions with </a:t>
            </a:r>
            <a:r>
              <a:rPr lang="en"/>
              <a:t>future</a:t>
            </a:r>
            <a:r>
              <a:rPr lang="en"/>
              <a:t> plans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a06971384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a06971384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 input data that the team chose consist of the datasets utilizing </a:t>
            </a:r>
            <a:r>
              <a:rPr lang="en"/>
              <a:t>spotify</a:t>
            </a:r>
            <a:r>
              <a:rPr lang="en"/>
              <a:t> and Kaggle datasets with the key </a:t>
            </a:r>
            <a:r>
              <a:rPr lang="en"/>
              <a:t>words: </a:t>
            </a:r>
            <a:endParaRPr/>
          </a:p>
          <a:p>
            <a:pPr indent="0" lvl="0" marL="0" rtl="0" algn="l">
              <a:spcBef>
                <a:spcPts val="0"/>
              </a:spcBef>
              <a:spcAft>
                <a:spcPts val="0"/>
              </a:spcAft>
              <a:buNone/>
            </a:pPr>
            <a:r>
              <a:rPr lang="en"/>
              <a:t>which is the integer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a06971384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a06971384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utilize the data with </a:t>
            </a:r>
            <a:r>
              <a:rPr lang="en"/>
              <a:t>different</a:t>
            </a:r>
            <a:r>
              <a:rPr lang="en"/>
              <a:t> models. Cleaning processes such as ….. Are crucial </a:t>
            </a:r>
            <a:r>
              <a:rPr lang="en"/>
              <a:t>for the effectiveness and efficiency.</a:t>
            </a:r>
            <a:endParaRPr/>
          </a:p>
          <a:p>
            <a:pPr indent="0" lvl="0" marL="0" rtl="0" algn="l">
              <a:spcBef>
                <a:spcPts val="0"/>
              </a:spcBef>
              <a:spcAft>
                <a:spcPts val="0"/>
              </a:spcAft>
              <a:buNone/>
            </a:pPr>
            <a:r>
              <a:rPr lang="en"/>
              <a:t>During cleaning, the major finding is that a song… as you can see from the figure, so the solution is to remove the duplicate such that it can not mess with our model analysis in the later process which starts with the EDA.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a06971384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a06971384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a06971384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a06971384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 wanted to check if the differences in average popularity score for the music genres are significant. To do this I used Tukey’s multiple comparison of means test. The results of this test show that for every genre pairing besides rock and r&amp;b, there is a significant difference in average popularity score.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a06971384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a06971384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table shows the artists with the highest popularity ratio meaning that they not only have a high number of popular songs, but they also have a low number of not popular songs. According to this, Khalid is the artist in the data set that has the highest number of popular songs, and this top 10 looks very different from the previous table where not popular songs were ignored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cran.r-project.org/web/packages/spotidy/vignettes/Connecting-with-the-Spotify-API.html" TargetMode="External"/><Relationship Id="rId4" Type="http://schemas.openxmlformats.org/officeDocument/2006/relationships/hyperlink" Target="https://rpubs.com/colberam/spotify_popularity_final" TargetMode="External"/><Relationship Id="rId5" Type="http://schemas.openxmlformats.org/officeDocument/2006/relationships/hyperlink" Target="https://www.kaggle.com/datasets/mrmorj/dataset-of-songs-in-spotify" TargetMode="External"/><Relationship Id="rId6" Type="http://schemas.openxmlformats.org/officeDocument/2006/relationships/hyperlink" Target="https://statistics.laerd.com/spss-tutorials/one-way-manova-using-spss-statistics.ph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11.png"/><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Factors that impact</a:t>
            </a:r>
            <a:endParaRPr/>
          </a:p>
          <a:p>
            <a:pPr indent="0" lvl="0" marL="0" rtl="0" algn="ctr">
              <a:spcBef>
                <a:spcPts val="0"/>
              </a:spcBef>
              <a:spcAft>
                <a:spcPts val="0"/>
              </a:spcAft>
              <a:buNone/>
            </a:pPr>
            <a:r>
              <a:rPr lang="en"/>
              <a:t>Track, Artist, &amp; Genre Popularity</a:t>
            </a:r>
            <a:endParaRPr/>
          </a:p>
        </p:txBody>
      </p:sp>
      <p:sp>
        <p:nvSpPr>
          <p:cNvPr id="65" name="Google Shape;65;p13"/>
          <p:cNvSpPr txBox="1"/>
          <p:nvPr/>
        </p:nvSpPr>
        <p:spPr>
          <a:xfrm>
            <a:off x="6605550" y="3123850"/>
            <a:ext cx="2262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3"/>
                </a:solidFill>
                <a:latin typeface="Roboto"/>
                <a:ea typeface="Roboto"/>
                <a:cs typeface="Roboto"/>
                <a:sym typeface="Roboto"/>
              </a:rPr>
              <a:t>Team Members:</a:t>
            </a:r>
            <a:endParaRPr sz="1600">
              <a:solidFill>
                <a:schemeClr val="accent3"/>
              </a:solidFill>
              <a:latin typeface="Roboto"/>
              <a:ea typeface="Roboto"/>
              <a:cs typeface="Roboto"/>
              <a:sym typeface="Roboto"/>
            </a:endParaRPr>
          </a:p>
          <a:p>
            <a:pPr indent="0" lvl="0" marL="0" rtl="0" algn="l">
              <a:spcBef>
                <a:spcPts val="0"/>
              </a:spcBef>
              <a:spcAft>
                <a:spcPts val="0"/>
              </a:spcAft>
              <a:buNone/>
            </a:pPr>
            <a:r>
              <a:t/>
            </a:r>
            <a:endParaRPr sz="1600">
              <a:solidFill>
                <a:schemeClr val="accent3"/>
              </a:solidFill>
              <a:latin typeface="Roboto"/>
              <a:ea typeface="Roboto"/>
              <a:cs typeface="Roboto"/>
              <a:sym typeface="Roboto"/>
            </a:endParaRPr>
          </a:p>
          <a:p>
            <a:pPr indent="0" lvl="0" marL="0" rtl="0" algn="l">
              <a:spcBef>
                <a:spcPts val="0"/>
              </a:spcBef>
              <a:spcAft>
                <a:spcPts val="0"/>
              </a:spcAft>
              <a:buNone/>
            </a:pPr>
            <a:r>
              <a:rPr lang="en" sz="1600">
                <a:solidFill>
                  <a:schemeClr val="lt1"/>
                </a:solidFill>
                <a:latin typeface="Roboto"/>
                <a:ea typeface="Roboto"/>
                <a:cs typeface="Roboto"/>
                <a:sym typeface="Roboto"/>
              </a:rPr>
              <a:t>Huiting Song</a:t>
            </a:r>
            <a:endParaRPr sz="1600">
              <a:solidFill>
                <a:schemeClr val="lt1"/>
              </a:solidFill>
              <a:latin typeface="Roboto"/>
              <a:ea typeface="Roboto"/>
              <a:cs typeface="Roboto"/>
              <a:sym typeface="Roboto"/>
            </a:endParaRPr>
          </a:p>
          <a:p>
            <a:pPr indent="0" lvl="0" marL="0" rtl="0" algn="l">
              <a:spcBef>
                <a:spcPts val="0"/>
              </a:spcBef>
              <a:spcAft>
                <a:spcPts val="0"/>
              </a:spcAft>
              <a:buNone/>
            </a:pPr>
            <a:r>
              <a:rPr lang="en" sz="1600">
                <a:solidFill>
                  <a:schemeClr val="lt1"/>
                </a:solidFill>
                <a:latin typeface="Roboto"/>
                <a:ea typeface="Roboto"/>
                <a:cs typeface="Roboto"/>
                <a:sym typeface="Roboto"/>
              </a:rPr>
              <a:t>Shiyu Wang</a:t>
            </a:r>
            <a:endParaRPr sz="1600">
              <a:solidFill>
                <a:schemeClr val="lt1"/>
              </a:solidFill>
              <a:latin typeface="Roboto"/>
              <a:ea typeface="Roboto"/>
              <a:cs typeface="Roboto"/>
              <a:sym typeface="Roboto"/>
            </a:endParaRPr>
          </a:p>
          <a:p>
            <a:pPr indent="0" lvl="0" marL="0" rtl="0" algn="l">
              <a:spcBef>
                <a:spcPts val="0"/>
              </a:spcBef>
              <a:spcAft>
                <a:spcPts val="0"/>
              </a:spcAft>
              <a:buNone/>
            </a:pPr>
            <a:r>
              <a:rPr lang="en" sz="1600">
                <a:solidFill>
                  <a:schemeClr val="lt1"/>
                </a:solidFill>
                <a:latin typeface="Roboto"/>
                <a:ea typeface="Roboto"/>
                <a:cs typeface="Roboto"/>
                <a:sym typeface="Roboto"/>
              </a:rPr>
              <a:t>Yichen Guo</a:t>
            </a:r>
            <a:endParaRPr sz="1600">
              <a:solidFill>
                <a:schemeClr val="lt1"/>
              </a:solidFill>
              <a:latin typeface="Roboto"/>
              <a:ea typeface="Roboto"/>
              <a:cs typeface="Roboto"/>
              <a:sym typeface="Roboto"/>
            </a:endParaRPr>
          </a:p>
          <a:p>
            <a:pPr indent="0" lvl="0" marL="0" rtl="0" algn="l">
              <a:spcBef>
                <a:spcPts val="0"/>
              </a:spcBef>
              <a:spcAft>
                <a:spcPts val="0"/>
              </a:spcAft>
              <a:buNone/>
            </a:pPr>
            <a:r>
              <a:rPr lang="en" sz="1600">
                <a:solidFill>
                  <a:schemeClr val="lt1"/>
                </a:solidFill>
                <a:latin typeface="Roboto"/>
                <a:ea typeface="Roboto"/>
                <a:cs typeface="Roboto"/>
                <a:sym typeface="Roboto"/>
              </a:rPr>
              <a:t>Yilin Yang</a:t>
            </a:r>
            <a:endParaRPr sz="1600">
              <a:solidFill>
                <a:schemeClr val="lt1"/>
              </a:solidFill>
              <a:latin typeface="Roboto"/>
              <a:ea typeface="Roboto"/>
              <a:cs typeface="Roboto"/>
              <a:sym typeface="Roboto"/>
            </a:endParaRPr>
          </a:p>
          <a:p>
            <a:pPr indent="0" lvl="0" marL="0" rtl="0" algn="l">
              <a:spcBef>
                <a:spcPts val="0"/>
              </a:spcBef>
              <a:spcAft>
                <a:spcPts val="0"/>
              </a:spcAft>
              <a:buNone/>
            </a:pPr>
            <a:r>
              <a:rPr lang="en" sz="1600">
                <a:solidFill>
                  <a:schemeClr val="lt1"/>
                </a:solidFill>
                <a:latin typeface="Roboto"/>
                <a:ea typeface="Roboto"/>
                <a:cs typeface="Roboto"/>
                <a:sym typeface="Roboto"/>
              </a:rPr>
              <a:t>Zonghong Yu</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66" name="Google Shape;66;p13"/>
          <p:cNvSpPr txBox="1"/>
          <p:nvPr/>
        </p:nvSpPr>
        <p:spPr>
          <a:xfrm>
            <a:off x="6949875" y="2571750"/>
            <a:ext cx="232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Date: 12/08/2022</a:t>
            </a:r>
            <a:endParaRPr>
              <a:solidFill>
                <a:schemeClr val="lt1"/>
              </a:solidFill>
              <a:latin typeface="Roboto"/>
              <a:ea typeface="Roboto"/>
              <a:cs typeface="Roboto"/>
              <a:sym typeface="Roboto"/>
            </a:endParaRPr>
          </a:p>
        </p:txBody>
      </p:sp>
      <p:pic>
        <p:nvPicPr>
          <p:cNvPr id="67" name="Google Shape;67;p13"/>
          <p:cNvPicPr preferRelativeResize="0"/>
          <p:nvPr/>
        </p:nvPicPr>
        <p:blipFill>
          <a:blip r:embed="rId3">
            <a:alphaModFix/>
          </a:blip>
          <a:stretch>
            <a:fillRect/>
          </a:stretch>
        </p:blipFill>
        <p:spPr>
          <a:xfrm>
            <a:off x="519800" y="1704100"/>
            <a:ext cx="2828925" cy="1619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97525" y="2571750"/>
            <a:ext cx="8198700" cy="1244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Hypothesis Testings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3"/>
          <p:cNvPicPr preferRelativeResize="0"/>
          <p:nvPr/>
        </p:nvPicPr>
        <p:blipFill>
          <a:blip r:embed="rId3">
            <a:alphaModFix/>
          </a:blip>
          <a:stretch>
            <a:fillRect/>
          </a:stretch>
        </p:blipFill>
        <p:spPr>
          <a:xfrm>
            <a:off x="242000" y="2469600"/>
            <a:ext cx="4861550" cy="1664100"/>
          </a:xfrm>
          <a:prstGeom prst="rect">
            <a:avLst/>
          </a:prstGeom>
          <a:noFill/>
          <a:ln>
            <a:noFill/>
          </a:ln>
        </p:spPr>
      </p:pic>
      <p:sp>
        <p:nvSpPr>
          <p:cNvPr id="146" name="Google Shape;146;p23"/>
          <p:cNvSpPr txBox="1"/>
          <p:nvPr>
            <p:ph type="title"/>
          </p:nvPr>
        </p:nvSpPr>
        <p:spPr>
          <a:xfrm>
            <a:off x="161125" y="121550"/>
            <a:ext cx="8982900" cy="105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44"/>
              <a:t>Hypothesis test 1:</a:t>
            </a:r>
            <a:endParaRPr sz="2244"/>
          </a:p>
          <a:p>
            <a:pPr indent="0" lvl="0" marL="0" rtl="0" algn="l">
              <a:spcBef>
                <a:spcPts val="0"/>
              </a:spcBef>
              <a:spcAft>
                <a:spcPts val="0"/>
              </a:spcAft>
              <a:buNone/>
            </a:pPr>
            <a:r>
              <a:rPr lang="en" sz="2244">
                <a:latin typeface="Caveat Medium"/>
                <a:ea typeface="Caveat Medium"/>
                <a:cs typeface="Caveat Medium"/>
                <a:sym typeface="Caveat Medium"/>
              </a:rPr>
              <a:t>Is the population mean of popularity of </a:t>
            </a:r>
            <a:r>
              <a:rPr lang="en" sz="2244">
                <a:latin typeface="Caveat Medium"/>
                <a:ea typeface="Caveat Medium"/>
                <a:cs typeface="Caveat Medium"/>
                <a:sym typeface="Caveat Medium"/>
              </a:rPr>
              <a:t>rap </a:t>
            </a:r>
            <a:r>
              <a:rPr lang="en" sz="2244">
                <a:latin typeface="Caveat Medium"/>
                <a:ea typeface="Caveat Medium"/>
                <a:cs typeface="Caveat Medium"/>
                <a:sym typeface="Caveat Medium"/>
              </a:rPr>
              <a:t>music greater than that of  rock</a:t>
            </a:r>
            <a:r>
              <a:rPr lang="en" sz="2244">
                <a:latin typeface="Caveat Medium"/>
                <a:ea typeface="Caveat Medium"/>
                <a:cs typeface="Caveat Medium"/>
                <a:sym typeface="Caveat Medium"/>
              </a:rPr>
              <a:t> </a:t>
            </a:r>
            <a:r>
              <a:rPr lang="en" sz="2244">
                <a:latin typeface="Caveat Medium"/>
                <a:ea typeface="Caveat Medium"/>
                <a:cs typeface="Caveat Medium"/>
                <a:sym typeface="Caveat Medium"/>
              </a:rPr>
              <a:t>music?</a:t>
            </a:r>
            <a:endParaRPr/>
          </a:p>
        </p:txBody>
      </p:sp>
      <p:cxnSp>
        <p:nvCxnSpPr>
          <p:cNvPr id="147" name="Google Shape;147;p23"/>
          <p:cNvCxnSpPr>
            <a:stCxn id="148" idx="3"/>
          </p:cNvCxnSpPr>
          <p:nvPr/>
        </p:nvCxnSpPr>
        <p:spPr>
          <a:xfrm>
            <a:off x="6628825" y="3466450"/>
            <a:ext cx="0" cy="0"/>
          </a:xfrm>
          <a:prstGeom prst="straightConnector1">
            <a:avLst/>
          </a:prstGeom>
          <a:noFill/>
          <a:ln cap="flat" cmpd="sng" w="9525">
            <a:solidFill>
              <a:schemeClr val="dk2"/>
            </a:solidFill>
            <a:prstDash val="solid"/>
            <a:round/>
            <a:headEnd len="med" w="med" type="none"/>
            <a:tailEnd len="med" w="med" type="none"/>
          </a:ln>
        </p:spPr>
      </p:cxnSp>
      <p:sp>
        <p:nvSpPr>
          <p:cNvPr id="149" name="Google Shape;149;p23"/>
          <p:cNvSpPr txBox="1"/>
          <p:nvPr/>
        </p:nvSpPr>
        <p:spPr>
          <a:xfrm>
            <a:off x="222125" y="1275088"/>
            <a:ext cx="8259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Roboto"/>
                <a:ea typeface="Roboto"/>
                <a:cs typeface="Roboto"/>
                <a:sym typeface="Roboto"/>
              </a:rPr>
              <a:t>Hypothesis:</a:t>
            </a:r>
            <a:endParaRPr i="1">
              <a:latin typeface="Roboto"/>
              <a:ea typeface="Roboto"/>
              <a:cs typeface="Roboto"/>
              <a:sym typeface="Roboto"/>
            </a:endParaRPr>
          </a:p>
          <a:p>
            <a:pPr indent="0" lvl="0" marL="0" rtl="0" algn="l">
              <a:spcBef>
                <a:spcPts val="0"/>
              </a:spcBef>
              <a:spcAft>
                <a:spcPts val="0"/>
              </a:spcAft>
              <a:buNone/>
            </a:pPr>
            <a:r>
              <a:rPr lang="en" sz="1700">
                <a:latin typeface="Caveat"/>
                <a:ea typeface="Caveat"/>
                <a:cs typeface="Caveat"/>
                <a:sym typeface="Caveat"/>
              </a:rPr>
              <a:t>H0: The mean popularity of </a:t>
            </a:r>
            <a:r>
              <a:rPr lang="en" sz="1700">
                <a:latin typeface="Caveat"/>
                <a:ea typeface="Caveat"/>
                <a:cs typeface="Caveat"/>
                <a:sym typeface="Caveat"/>
              </a:rPr>
              <a:t>rap </a:t>
            </a:r>
            <a:r>
              <a:rPr lang="en" sz="1700">
                <a:latin typeface="Caveat"/>
                <a:ea typeface="Caveat"/>
                <a:cs typeface="Caveat"/>
                <a:sym typeface="Caveat"/>
              </a:rPr>
              <a:t>music is the same as the mean popularity of </a:t>
            </a:r>
            <a:r>
              <a:rPr lang="en" sz="1700">
                <a:latin typeface="Caveat"/>
                <a:ea typeface="Caveat"/>
                <a:cs typeface="Caveat"/>
                <a:sym typeface="Caveat"/>
              </a:rPr>
              <a:t>rock </a:t>
            </a:r>
            <a:r>
              <a:rPr lang="en" sz="1700">
                <a:latin typeface="Caveat"/>
                <a:ea typeface="Caveat"/>
                <a:cs typeface="Caveat"/>
                <a:sym typeface="Caveat"/>
              </a:rPr>
              <a:t>music</a:t>
            </a:r>
            <a:endParaRPr sz="1700">
              <a:latin typeface="Caveat"/>
              <a:ea typeface="Caveat"/>
              <a:cs typeface="Caveat"/>
              <a:sym typeface="Caveat"/>
            </a:endParaRPr>
          </a:p>
          <a:p>
            <a:pPr indent="0" lvl="0" marL="0" rtl="0" algn="l">
              <a:spcBef>
                <a:spcPts val="0"/>
              </a:spcBef>
              <a:spcAft>
                <a:spcPts val="0"/>
              </a:spcAft>
              <a:buNone/>
            </a:pPr>
            <a:r>
              <a:rPr lang="en" sz="1700">
                <a:latin typeface="Caveat"/>
                <a:ea typeface="Caveat"/>
                <a:cs typeface="Caveat"/>
                <a:sym typeface="Caveat"/>
              </a:rPr>
              <a:t>Ha: The mean popularity </a:t>
            </a:r>
            <a:r>
              <a:rPr lang="en" sz="1700">
                <a:latin typeface="Caveat"/>
                <a:ea typeface="Caveat"/>
                <a:cs typeface="Caveat"/>
                <a:sym typeface="Caveat"/>
              </a:rPr>
              <a:t>of rap</a:t>
            </a:r>
            <a:r>
              <a:rPr lang="en" sz="1700">
                <a:latin typeface="Caveat"/>
                <a:ea typeface="Caveat"/>
                <a:cs typeface="Caveat"/>
                <a:sym typeface="Caveat"/>
              </a:rPr>
              <a:t> music is higher than the mean </a:t>
            </a:r>
            <a:r>
              <a:rPr lang="en" sz="1700">
                <a:latin typeface="Caveat"/>
                <a:ea typeface="Caveat"/>
                <a:cs typeface="Caveat"/>
                <a:sym typeface="Caveat"/>
              </a:rPr>
              <a:t>popularity of rock </a:t>
            </a:r>
            <a:r>
              <a:rPr lang="en" sz="1700">
                <a:latin typeface="Caveat"/>
                <a:ea typeface="Caveat"/>
                <a:cs typeface="Caveat"/>
                <a:sym typeface="Caveat"/>
              </a:rPr>
              <a:t> music</a:t>
            </a:r>
            <a:endParaRPr sz="1700">
              <a:latin typeface="Caveat"/>
              <a:ea typeface="Caveat"/>
              <a:cs typeface="Caveat"/>
              <a:sym typeface="Caveat"/>
            </a:endParaRPr>
          </a:p>
        </p:txBody>
      </p:sp>
      <p:sp>
        <p:nvSpPr>
          <p:cNvPr id="150" name="Google Shape;150;p23"/>
          <p:cNvSpPr txBox="1"/>
          <p:nvPr/>
        </p:nvSpPr>
        <p:spPr>
          <a:xfrm>
            <a:off x="3409575" y="2882875"/>
            <a:ext cx="2014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980000"/>
                </a:solidFill>
                <a:latin typeface="Roboto"/>
                <a:ea typeface="Roboto"/>
                <a:cs typeface="Roboto"/>
                <a:sym typeface="Roboto"/>
              </a:rPr>
              <a:t>&lt;</a:t>
            </a:r>
            <a:r>
              <a:rPr b="1" lang="en" sz="1300">
                <a:solidFill>
                  <a:srgbClr val="980000"/>
                </a:solidFill>
                <a:latin typeface="Roboto"/>
                <a:ea typeface="Roboto"/>
                <a:cs typeface="Roboto"/>
                <a:sym typeface="Roboto"/>
              </a:rPr>
              <a:t>  5% significant level</a:t>
            </a:r>
            <a:r>
              <a:rPr lang="en">
                <a:latin typeface="Roboto"/>
                <a:ea typeface="Roboto"/>
                <a:cs typeface="Roboto"/>
                <a:sym typeface="Roboto"/>
              </a:rPr>
              <a:t> </a:t>
            </a:r>
            <a:endParaRPr>
              <a:latin typeface="Roboto"/>
              <a:ea typeface="Roboto"/>
              <a:cs typeface="Roboto"/>
              <a:sym typeface="Roboto"/>
            </a:endParaRPr>
          </a:p>
        </p:txBody>
      </p:sp>
      <p:sp>
        <p:nvSpPr>
          <p:cNvPr id="151" name="Google Shape;151;p23"/>
          <p:cNvSpPr/>
          <p:nvPr/>
        </p:nvSpPr>
        <p:spPr>
          <a:xfrm>
            <a:off x="1935975" y="2975275"/>
            <a:ext cx="1473600" cy="230700"/>
          </a:xfrm>
          <a:prstGeom prst="rect">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txBox="1"/>
          <p:nvPr/>
        </p:nvSpPr>
        <p:spPr>
          <a:xfrm>
            <a:off x="222125" y="4194600"/>
            <a:ext cx="639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53" name="Google Shape;153;p23"/>
          <p:cNvPicPr preferRelativeResize="0"/>
          <p:nvPr/>
        </p:nvPicPr>
        <p:blipFill>
          <a:blip r:embed="rId4">
            <a:alphaModFix/>
          </a:blip>
          <a:stretch>
            <a:fillRect/>
          </a:stretch>
        </p:blipFill>
        <p:spPr>
          <a:xfrm>
            <a:off x="6333277" y="4450401"/>
            <a:ext cx="1883550" cy="562150"/>
          </a:xfrm>
          <a:prstGeom prst="rect">
            <a:avLst/>
          </a:prstGeom>
          <a:noFill/>
          <a:ln>
            <a:noFill/>
          </a:ln>
        </p:spPr>
      </p:pic>
      <p:sp>
        <p:nvSpPr>
          <p:cNvPr id="154" name="Google Shape;154;p23"/>
          <p:cNvSpPr txBox="1"/>
          <p:nvPr/>
        </p:nvSpPr>
        <p:spPr>
          <a:xfrm>
            <a:off x="4572000" y="4612350"/>
            <a:ext cx="316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980000"/>
                </a:solidFill>
                <a:latin typeface="Roboto"/>
                <a:ea typeface="Roboto"/>
                <a:cs typeface="Roboto"/>
                <a:sym typeface="Roboto"/>
              </a:rPr>
              <a:t>Bootstrap Test: </a:t>
            </a:r>
            <a:r>
              <a:rPr b="1" lang="en" sz="1200">
                <a:solidFill>
                  <a:srgbClr val="980000"/>
                </a:solidFill>
                <a:latin typeface="Roboto"/>
                <a:ea typeface="Roboto"/>
                <a:cs typeface="Roboto"/>
                <a:sym typeface="Roboto"/>
              </a:rPr>
              <a:t>95% CI</a:t>
            </a:r>
            <a:r>
              <a:rPr lang="en">
                <a:latin typeface="Roboto"/>
                <a:ea typeface="Roboto"/>
                <a:cs typeface="Roboto"/>
                <a:sym typeface="Roboto"/>
              </a:rPr>
              <a:t> </a:t>
            </a:r>
            <a:endParaRPr>
              <a:latin typeface="Roboto"/>
              <a:ea typeface="Roboto"/>
              <a:cs typeface="Roboto"/>
              <a:sym typeface="Roboto"/>
            </a:endParaRPr>
          </a:p>
        </p:txBody>
      </p:sp>
      <p:pic>
        <p:nvPicPr>
          <p:cNvPr id="155" name="Google Shape;155;p23"/>
          <p:cNvPicPr preferRelativeResize="0"/>
          <p:nvPr/>
        </p:nvPicPr>
        <p:blipFill>
          <a:blip r:embed="rId5">
            <a:alphaModFix/>
          </a:blip>
          <a:stretch>
            <a:fillRect/>
          </a:stretch>
        </p:blipFill>
        <p:spPr>
          <a:xfrm>
            <a:off x="5117130" y="2172025"/>
            <a:ext cx="3982319" cy="22592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152425" y="43225"/>
            <a:ext cx="8520600" cy="105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44"/>
              <a:t>Hypothesis test 1:</a:t>
            </a:r>
            <a:endParaRPr sz="2244"/>
          </a:p>
          <a:p>
            <a:pPr indent="0" lvl="0" marL="0" rtl="0" algn="l">
              <a:spcBef>
                <a:spcPts val="0"/>
              </a:spcBef>
              <a:spcAft>
                <a:spcPts val="0"/>
              </a:spcAft>
              <a:buNone/>
            </a:pPr>
            <a:r>
              <a:t/>
            </a:r>
            <a:endParaRPr sz="2244"/>
          </a:p>
          <a:p>
            <a:pPr indent="0" lvl="0" marL="0" rtl="0" algn="l">
              <a:spcBef>
                <a:spcPts val="0"/>
              </a:spcBef>
              <a:spcAft>
                <a:spcPts val="0"/>
              </a:spcAft>
              <a:buNone/>
            </a:pPr>
            <a:r>
              <a:rPr lang="en" sz="2355">
                <a:latin typeface="Caveat Medium"/>
                <a:ea typeface="Caveat Medium"/>
                <a:cs typeface="Caveat Medium"/>
                <a:sym typeface="Caveat Medium"/>
              </a:rPr>
              <a:t>Is there a difference between pop music and rap music in terms of the average popularity?</a:t>
            </a:r>
            <a:endParaRPr sz="2911"/>
          </a:p>
        </p:txBody>
      </p:sp>
      <p:pic>
        <p:nvPicPr>
          <p:cNvPr id="161" name="Google Shape;161;p24"/>
          <p:cNvPicPr preferRelativeResize="0"/>
          <p:nvPr/>
        </p:nvPicPr>
        <p:blipFill>
          <a:blip r:embed="rId3">
            <a:alphaModFix/>
          </a:blip>
          <a:stretch>
            <a:fillRect/>
          </a:stretch>
        </p:blipFill>
        <p:spPr>
          <a:xfrm>
            <a:off x="398750" y="1408650"/>
            <a:ext cx="2675525" cy="688900"/>
          </a:xfrm>
          <a:prstGeom prst="rect">
            <a:avLst/>
          </a:prstGeom>
          <a:noFill/>
          <a:ln>
            <a:noFill/>
          </a:ln>
        </p:spPr>
      </p:pic>
      <p:pic>
        <p:nvPicPr>
          <p:cNvPr id="162" name="Google Shape;162;p24"/>
          <p:cNvPicPr preferRelativeResize="0"/>
          <p:nvPr/>
        </p:nvPicPr>
        <p:blipFill>
          <a:blip r:embed="rId4">
            <a:alphaModFix/>
          </a:blip>
          <a:stretch>
            <a:fillRect/>
          </a:stretch>
        </p:blipFill>
        <p:spPr>
          <a:xfrm>
            <a:off x="343050" y="2043025"/>
            <a:ext cx="2786914" cy="688900"/>
          </a:xfrm>
          <a:prstGeom prst="rect">
            <a:avLst/>
          </a:prstGeom>
          <a:noFill/>
          <a:ln>
            <a:noFill/>
          </a:ln>
        </p:spPr>
      </p:pic>
      <p:sp>
        <p:nvSpPr>
          <p:cNvPr id="163" name="Google Shape;163;p24"/>
          <p:cNvSpPr txBox="1"/>
          <p:nvPr/>
        </p:nvSpPr>
        <p:spPr>
          <a:xfrm>
            <a:off x="822425" y="330550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980000"/>
                </a:solidFill>
              </a:rPr>
              <a:t>Welch Two Sample t-test</a:t>
            </a:r>
            <a:endParaRPr b="1" sz="1500">
              <a:solidFill>
                <a:srgbClr val="980000"/>
              </a:solidFill>
            </a:endParaRPr>
          </a:p>
        </p:txBody>
      </p:sp>
      <p:pic>
        <p:nvPicPr>
          <p:cNvPr id="164" name="Google Shape;164;p24"/>
          <p:cNvPicPr preferRelativeResize="0"/>
          <p:nvPr/>
        </p:nvPicPr>
        <p:blipFill>
          <a:blip r:embed="rId5">
            <a:alphaModFix/>
          </a:blip>
          <a:stretch>
            <a:fillRect/>
          </a:stretch>
        </p:blipFill>
        <p:spPr>
          <a:xfrm>
            <a:off x="3475952" y="2097550"/>
            <a:ext cx="5441350" cy="2168125"/>
          </a:xfrm>
          <a:prstGeom prst="rect">
            <a:avLst/>
          </a:prstGeom>
          <a:noFill/>
          <a:ln>
            <a:noFill/>
          </a:ln>
        </p:spPr>
      </p:pic>
      <p:sp>
        <p:nvSpPr>
          <p:cNvPr id="165" name="Google Shape;165;p24"/>
          <p:cNvSpPr/>
          <p:nvPr/>
        </p:nvSpPr>
        <p:spPr>
          <a:xfrm>
            <a:off x="5350600" y="2778675"/>
            <a:ext cx="1487700" cy="275700"/>
          </a:xfrm>
          <a:prstGeom prst="rect">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txBox="1"/>
          <p:nvPr/>
        </p:nvSpPr>
        <p:spPr>
          <a:xfrm>
            <a:off x="6838300" y="2716425"/>
            <a:ext cx="18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980000"/>
                </a:solidFill>
                <a:latin typeface="Roboto"/>
                <a:ea typeface="Roboto"/>
                <a:cs typeface="Roboto"/>
                <a:sym typeface="Roboto"/>
              </a:rPr>
              <a:t>&lt; 5% significant level</a:t>
            </a:r>
            <a:endParaRPr b="1">
              <a:solidFill>
                <a:srgbClr val="980000"/>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311700" y="15607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44"/>
              <a:t>Hypothesis test 2:</a:t>
            </a:r>
            <a:endParaRPr sz="2244"/>
          </a:p>
          <a:p>
            <a:pPr indent="0" lvl="0" marL="0" rtl="0" algn="l">
              <a:spcBef>
                <a:spcPts val="0"/>
              </a:spcBef>
              <a:spcAft>
                <a:spcPts val="0"/>
              </a:spcAft>
              <a:buNone/>
            </a:pPr>
            <a:r>
              <a:rPr lang="en" sz="2244">
                <a:latin typeface="Caveat Medium"/>
                <a:ea typeface="Caveat Medium"/>
                <a:cs typeface="Caveat Medium"/>
                <a:sym typeface="Caveat Medium"/>
              </a:rPr>
              <a:t>Did music style change significantly from 1999-2010 compared to 2011-2022?</a:t>
            </a:r>
            <a:endParaRPr sz="2244"/>
          </a:p>
        </p:txBody>
      </p:sp>
      <p:sp>
        <p:nvSpPr>
          <p:cNvPr id="172" name="Google Shape;172;p25"/>
          <p:cNvSpPr txBox="1"/>
          <p:nvPr/>
        </p:nvSpPr>
        <p:spPr>
          <a:xfrm>
            <a:off x="311700" y="1369600"/>
            <a:ext cx="6631500" cy="116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solidFill>
                  <a:srgbClr val="333333"/>
                </a:solidFill>
                <a:highlight>
                  <a:srgbClr val="FFFFFF"/>
                </a:highlight>
                <a:latin typeface="Merriweather"/>
                <a:ea typeface="Merriweather"/>
                <a:cs typeface="Merriweather"/>
                <a:sym typeface="Merriweather"/>
              </a:rPr>
              <a:t>Null Hypothesis: The average Valence of songs in 1999-2010 is higher than songs in 2011-2022.</a:t>
            </a:r>
            <a:endParaRPr sz="1050">
              <a:solidFill>
                <a:srgbClr val="333333"/>
              </a:solidFill>
              <a:highlight>
                <a:srgbClr val="FFFFFF"/>
              </a:highlight>
              <a:latin typeface="Merriweather"/>
              <a:ea typeface="Merriweather"/>
              <a:cs typeface="Merriweather"/>
              <a:sym typeface="Merriweather"/>
            </a:endParaRPr>
          </a:p>
          <a:p>
            <a:pPr indent="0" lvl="0" marL="0" rtl="0" algn="l">
              <a:lnSpc>
                <a:spcPct val="115000"/>
              </a:lnSpc>
              <a:spcBef>
                <a:spcPts val="800"/>
              </a:spcBef>
              <a:spcAft>
                <a:spcPts val="0"/>
              </a:spcAft>
              <a:buNone/>
            </a:pPr>
            <a:r>
              <a:rPr lang="en" sz="1050">
                <a:solidFill>
                  <a:srgbClr val="333333"/>
                </a:solidFill>
                <a:highlight>
                  <a:srgbClr val="FFFFFF"/>
                </a:highlight>
                <a:latin typeface="Merriweather"/>
                <a:ea typeface="Merriweather"/>
                <a:cs typeface="Merriweather"/>
                <a:sym typeface="Merriweather"/>
              </a:rPr>
              <a:t>Alternative Hypothesis: The average Valence of songs in 1999-2010 is lower than songs in 2011-2022.</a:t>
            </a:r>
            <a:endParaRPr sz="1050">
              <a:solidFill>
                <a:srgbClr val="333333"/>
              </a:solidFill>
              <a:highlight>
                <a:srgbClr val="FFFFFF"/>
              </a:highlight>
              <a:latin typeface="Merriweather"/>
              <a:ea typeface="Merriweather"/>
              <a:cs typeface="Merriweather"/>
              <a:sym typeface="Merriweather"/>
            </a:endParaRPr>
          </a:p>
          <a:p>
            <a:pPr indent="0" lvl="0" marL="0" rtl="0" algn="l">
              <a:spcBef>
                <a:spcPts val="800"/>
              </a:spcBef>
              <a:spcAft>
                <a:spcPts val="0"/>
              </a:spcAft>
              <a:buNone/>
            </a:pPr>
            <a:r>
              <a:t/>
            </a:r>
            <a:endParaRPr>
              <a:latin typeface="Roboto"/>
              <a:ea typeface="Roboto"/>
              <a:cs typeface="Roboto"/>
              <a:sym typeface="Roboto"/>
            </a:endParaRPr>
          </a:p>
        </p:txBody>
      </p:sp>
      <p:sp>
        <p:nvSpPr>
          <p:cNvPr id="173" name="Google Shape;173;p25"/>
          <p:cNvSpPr/>
          <p:nvPr/>
        </p:nvSpPr>
        <p:spPr>
          <a:xfrm>
            <a:off x="4887300" y="3172800"/>
            <a:ext cx="1645500" cy="197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txBox="1"/>
          <p:nvPr/>
        </p:nvSpPr>
        <p:spPr>
          <a:xfrm>
            <a:off x="6714775" y="3068925"/>
            <a:ext cx="127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&lt;0.05</a:t>
            </a:r>
            <a:endParaRPr>
              <a:solidFill>
                <a:srgbClr val="FF00FF"/>
              </a:solidFill>
              <a:latin typeface="Roboto"/>
              <a:ea typeface="Roboto"/>
              <a:cs typeface="Roboto"/>
              <a:sym typeface="Roboto"/>
            </a:endParaRPr>
          </a:p>
        </p:txBody>
      </p:sp>
      <p:sp>
        <p:nvSpPr>
          <p:cNvPr id="175" name="Google Shape;175;p25"/>
          <p:cNvSpPr txBox="1"/>
          <p:nvPr/>
        </p:nvSpPr>
        <p:spPr>
          <a:xfrm>
            <a:off x="-122750" y="2356200"/>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980000"/>
                </a:solidFill>
                <a:latin typeface="Roboto"/>
                <a:ea typeface="Roboto"/>
                <a:cs typeface="Roboto"/>
                <a:sym typeface="Roboto"/>
              </a:rPr>
              <a:t>Welch Two Sample t-</a:t>
            </a:r>
            <a:r>
              <a:rPr b="1" lang="en" sz="1600">
                <a:solidFill>
                  <a:srgbClr val="980000"/>
                </a:solidFill>
                <a:latin typeface="Roboto"/>
                <a:ea typeface="Roboto"/>
                <a:cs typeface="Roboto"/>
                <a:sym typeface="Roboto"/>
              </a:rPr>
              <a:t>Test</a:t>
            </a:r>
            <a:r>
              <a:rPr lang="en" sz="1600">
                <a:latin typeface="Roboto"/>
                <a:ea typeface="Roboto"/>
                <a:cs typeface="Roboto"/>
                <a:sym typeface="Roboto"/>
              </a:rPr>
              <a:t> </a:t>
            </a:r>
            <a:endParaRPr sz="1600">
              <a:latin typeface="Roboto"/>
              <a:ea typeface="Roboto"/>
              <a:cs typeface="Roboto"/>
              <a:sym typeface="Roboto"/>
            </a:endParaRPr>
          </a:p>
        </p:txBody>
      </p:sp>
      <p:pic>
        <p:nvPicPr>
          <p:cNvPr id="176" name="Google Shape;176;p25"/>
          <p:cNvPicPr preferRelativeResize="0"/>
          <p:nvPr/>
        </p:nvPicPr>
        <p:blipFill>
          <a:blip r:embed="rId3">
            <a:alphaModFix/>
          </a:blip>
          <a:stretch>
            <a:fillRect/>
          </a:stretch>
        </p:blipFill>
        <p:spPr>
          <a:xfrm>
            <a:off x="2802700" y="2278600"/>
            <a:ext cx="5962126" cy="2231350"/>
          </a:xfrm>
          <a:prstGeom prst="rect">
            <a:avLst/>
          </a:prstGeom>
          <a:noFill/>
          <a:ln>
            <a:noFill/>
          </a:ln>
        </p:spPr>
      </p:pic>
      <p:sp>
        <p:nvSpPr>
          <p:cNvPr id="177" name="Google Shape;177;p25"/>
          <p:cNvSpPr/>
          <p:nvPr/>
        </p:nvSpPr>
        <p:spPr>
          <a:xfrm>
            <a:off x="4959375" y="2975700"/>
            <a:ext cx="1080300" cy="197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311700" y="3728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44"/>
              <a:t>Hypothesis test 2:</a:t>
            </a:r>
            <a:endParaRPr sz="2244"/>
          </a:p>
          <a:p>
            <a:pPr indent="0" lvl="0" marL="0" rtl="0" algn="l">
              <a:spcBef>
                <a:spcPts val="0"/>
              </a:spcBef>
              <a:spcAft>
                <a:spcPts val="0"/>
              </a:spcAft>
              <a:buNone/>
            </a:pPr>
            <a:r>
              <a:rPr lang="en" sz="2244">
                <a:latin typeface="Caveat Medium"/>
                <a:ea typeface="Caveat Medium"/>
                <a:cs typeface="Caveat Medium"/>
                <a:sym typeface="Caveat Medium"/>
              </a:rPr>
              <a:t>Did music style change significantly from 1999-2010 compared to 2011-2022?</a:t>
            </a:r>
            <a:endParaRPr sz="2244"/>
          </a:p>
          <a:p>
            <a:pPr indent="0" lvl="0" marL="0" rtl="0" algn="l">
              <a:spcBef>
                <a:spcPts val="0"/>
              </a:spcBef>
              <a:spcAft>
                <a:spcPts val="0"/>
              </a:spcAft>
              <a:buNone/>
            </a:pPr>
            <a:r>
              <a:t/>
            </a:r>
            <a:endParaRPr/>
          </a:p>
        </p:txBody>
      </p:sp>
      <p:pic>
        <p:nvPicPr>
          <p:cNvPr id="183" name="Google Shape;183;p26"/>
          <p:cNvPicPr preferRelativeResize="0"/>
          <p:nvPr/>
        </p:nvPicPr>
        <p:blipFill>
          <a:blip r:embed="rId3">
            <a:alphaModFix/>
          </a:blip>
          <a:stretch>
            <a:fillRect/>
          </a:stretch>
        </p:blipFill>
        <p:spPr>
          <a:xfrm>
            <a:off x="3860900" y="1520350"/>
            <a:ext cx="4971399" cy="3007649"/>
          </a:xfrm>
          <a:prstGeom prst="rect">
            <a:avLst/>
          </a:prstGeom>
          <a:noFill/>
          <a:ln>
            <a:noFill/>
          </a:ln>
        </p:spPr>
      </p:pic>
      <p:pic>
        <p:nvPicPr>
          <p:cNvPr id="184" name="Google Shape;184;p26"/>
          <p:cNvPicPr preferRelativeResize="0"/>
          <p:nvPr/>
        </p:nvPicPr>
        <p:blipFill>
          <a:blip r:embed="rId4">
            <a:alphaModFix/>
          </a:blip>
          <a:stretch>
            <a:fillRect/>
          </a:stretch>
        </p:blipFill>
        <p:spPr>
          <a:xfrm>
            <a:off x="861825" y="3248650"/>
            <a:ext cx="2498674" cy="904925"/>
          </a:xfrm>
          <a:prstGeom prst="rect">
            <a:avLst/>
          </a:prstGeom>
          <a:noFill/>
          <a:ln>
            <a:noFill/>
          </a:ln>
        </p:spPr>
      </p:pic>
      <p:sp>
        <p:nvSpPr>
          <p:cNvPr id="185" name="Google Shape;185;p26"/>
          <p:cNvSpPr txBox="1"/>
          <p:nvPr/>
        </p:nvSpPr>
        <p:spPr>
          <a:xfrm>
            <a:off x="360500" y="1753900"/>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980000"/>
                </a:solidFill>
                <a:latin typeface="Roboto"/>
                <a:ea typeface="Roboto"/>
                <a:cs typeface="Roboto"/>
                <a:sym typeface="Roboto"/>
              </a:rPr>
              <a:t>Bootstrapping Test</a:t>
            </a:r>
            <a:r>
              <a:rPr lang="en" sz="1600">
                <a:latin typeface="Roboto"/>
                <a:ea typeface="Roboto"/>
                <a:cs typeface="Roboto"/>
                <a:sym typeface="Roboto"/>
              </a:rPr>
              <a:t> </a:t>
            </a:r>
            <a:endParaRPr sz="16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1194825" y="1737350"/>
            <a:ext cx="7088100" cy="1244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Regressions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nvSpPr>
        <p:spPr>
          <a:xfrm>
            <a:off x="247675" y="181625"/>
            <a:ext cx="873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Merriweather"/>
                <a:ea typeface="Merriweather"/>
                <a:cs typeface="Merriweather"/>
                <a:sym typeface="Merriweather"/>
              </a:rPr>
              <a:t>Data Science Question:</a:t>
            </a:r>
            <a:endParaRPr b="1"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600">
                <a:solidFill>
                  <a:schemeClr val="lt1"/>
                </a:solidFill>
                <a:latin typeface="Merriweather"/>
                <a:ea typeface="Merriweather"/>
                <a:cs typeface="Merriweather"/>
                <a:sym typeface="Merriweather"/>
              </a:rPr>
              <a:t>Are the variables contributing to predicting “Popularity” of the songs the same with </a:t>
            </a:r>
            <a:r>
              <a:rPr lang="en" sz="1600">
                <a:solidFill>
                  <a:schemeClr val="lt1"/>
                </a:solidFill>
                <a:latin typeface="Merriweather"/>
                <a:ea typeface="Merriweather"/>
                <a:cs typeface="Merriweather"/>
                <a:sym typeface="Merriweather"/>
              </a:rPr>
              <a:t>different</a:t>
            </a:r>
            <a:r>
              <a:rPr lang="en" sz="1600">
                <a:solidFill>
                  <a:schemeClr val="lt1"/>
                </a:solidFill>
                <a:latin typeface="Merriweather"/>
                <a:ea typeface="Merriweather"/>
                <a:cs typeface="Merriweather"/>
                <a:sym typeface="Merriweather"/>
              </a:rPr>
              <a:t> genres?</a:t>
            </a:r>
            <a:endParaRPr sz="1600">
              <a:solidFill>
                <a:schemeClr val="lt1"/>
              </a:solidFill>
              <a:latin typeface="Merriweather"/>
              <a:ea typeface="Merriweather"/>
              <a:cs typeface="Merriweather"/>
              <a:sym typeface="Merriweather"/>
            </a:endParaRPr>
          </a:p>
        </p:txBody>
      </p:sp>
      <p:sp>
        <p:nvSpPr>
          <p:cNvPr id="196" name="Google Shape;196;p28"/>
          <p:cNvSpPr txBox="1"/>
          <p:nvPr/>
        </p:nvSpPr>
        <p:spPr>
          <a:xfrm>
            <a:off x="247675" y="1320975"/>
            <a:ext cx="1106400" cy="4002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Genre: Pop</a:t>
            </a:r>
            <a:endParaRPr>
              <a:latin typeface="Roboto"/>
              <a:ea typeface="Roboto"/>
              <a:cs typeface="Roboto"/>
              <a:sym typeface="Roboto"/>
            </a:endParaRPr>
          </a:p>
        </p:txBody>
      </p:sp>
      <p:sp>
        <p:nvSpPr>
          <p:cNvPr id="197" name="Google Shape;197;p28"/>
          <p:cNvSpPr txBox="1"/>
          <p:nvPr/>
        </p:nvSpPr>
        <p:spPr>
          <a:xfrm>
            <a:off x="247675" y="1956150"/>
            <a:ext cx="31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Model1: full linear regression</a:t>
            </a:r>
            <a:endParaRPr>
              <a:latin typeface="Roboto"/>
              <a:ea typeface="Roboto"/>
              <a:cs typeface="Roboto"/>
              <a:sym typeface="Roboto"/>
            </a:endParaRPr>
          </a:p>
        </p:txBody>
      </p:sp>
      <p:pic>
        <p:nvPicPr>
          <p:cNvPr id="198" name="Google Shape;198;p28"/>
          <p:cNvPicPr preferRelativeResize="0"/>
          <p:nvPr/>
        </p:nvPicPr>
        <p:blipFill>
          <a:blip r:embed="rId3">
            <a:alphaModFix/>
          </a:blip>
          <a:stretch>
            <a:fillRect/>
          </a:stretch>
        </p:blipFill>
        <p:spPr>
          <a:xfrm>
            <a:off x="4965775" y="1287950"/>
            <a:ext cx="3704160" cy="3733675"/>
          </a:xfrm>
          <a:prstGeom prst="rect">
            <a:avLst/>
          </a:prstGeom>
          <a:noFill/>
          <a:ln>
            <a:noFill/>
          </a:ln>
        </p:spPr>
      </p:pic>
      <p:sp>
        <p:nvSpPr>
          <p:cNvPr id="199" name="Google Shape;199;p28"/>
          <p:cNvSpPr/>
          <p:nvPr/>
        </p:nvSpPr>
        <p:spPr>
          <a:xfrm>
            <a:off x="5019650" y="1428300"/>
            <a:ext cx="3335400" cy="400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nvSpPr>
        <p:spPr>
          <a:xfrm>
            <a:off x="247675" y="181625"/>
            <a:ext cx="873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Merriweather"/>
                <a:ea typeface="Merriweather"/>
                <a:cs typeface="Merriweather"/>
                <a:sym typeface="Merriweather"/>
              </a:rPr>
              <a:t>Data Science Question:</a:t>
            </a:r>
            <a:endParaRPr b="1"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600">
                <a:solidFill>
                  <a:schemeClr val="lt1"/>
                </a:solidFill>
                <a:latin typeface="Merriweather"/>
                <a:ea typeface="Merriweather"/>
                <a:cs typeface="Merriweather"/>
                <a:sym typeface="Merriweather"/>
              </a:rPr>
              <a:t>Are the variables contributing to predicting “Popularity” of the songs the same with different genres?</a:t>
            </a:r>
            <a:endParaRPr sz="1600">
              <a:solidFill>
                <a:schemeClr val="lt1"/>
              </a:solidFill>
              <a:latin typeface="Merriweather"/>
              <a:ea typeface="Merriweather"/>
              <a:cs typeface="Merriweather"/>
              <a:sym typeface="Merriweather"/>
            </a:endParaRPr>
          </a:p>
        </p:txBody>
      </p:sp>
      <p:sp>
        <p:nvSpPr>
          <p:cNvPr id="205" name="Google Shape;205;p29"/>
          <p:cNvSpPr txBox="1"/>
          <p:nvPr/>
        </p:nvSpPr>
        <p:spPr>
          <a:xfrm>
            <a:off x="247675" y="1320975"/>
            <a:ext cx="1106400" cy="4002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Genre: Pop</a:t>
            </a:r>
            <a:endParaRPr>
              <a:latin typeface="Roboto"/>
              <a:ea typeface="Roboto"/>
              <a:cs typeface="Roboto"/>
              <a:sym typeface="Roboto"/>
            </a:endParaRPr>
          </a:p>
        </p:txBody>
      </p:sp>
      <p:sp>
        <p:nvSpPr>
          <p:cNvPr id="206" name="Google Shape;206;p29"/>
          <p:cNvSpPr txBox="1"/>
          <p:nvPr/>
        </p:nvSpPr>
        <p:spPr>
          <a:xfrm>
            <a:off x="247675" y="1956150"/>
            <a:ext cx="31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Model1: full linear regression</a:t>
            </a:r>
            <a:endParaRPr>
              <a:latin typeface="Roboto"/>
              <a:ea typeface="Roboto"/>
              <a:cs typeface="Roboto"/>
              <a:sym typeface="Roboto"/>
            </a:endParaRPr>
          </a:p>
        </p:txBody>
      </p:sp>
      <p:pic>
        <p:nvPicPr>
          <p:cNvPr id="207" name="Google Shape;207;p29"/>
          <p:cNvPicPr preferRelativeResize="0"/>
          <p:nvPr/>
        </p:nvPicPr>
        <p:blipFill>
          <a:blip r:embed="rId3">
            <a:alphaModFix/>
          </a:blip>
          <a:stretch>
            <a:fillRect/>
          </a:stretch>
        </p:blipFill>
        <p:spPr>
          <a:xfrm>
            <a:off x="4970100" y="1373875"/>
            <a:ext cx="3622571" cy="3010202"/>
          </a:xfrm>
          <a:prstGeom prst="rect">
            <a:avLst/>
          </a:prstGeom>
          <a:noFill/>
          <a:ln>
            <a:noFill/>
          </a:ln>
        </p:spPr>
      </p:pic>
      <p:sp>
        <p:nvSpPr>
          <p:cNvPr id="208" name="Google Shape;208;p29"/>
          <p:cNvSpPr txBox="1"/>
          <p:nvPr/>
        </p:nvSpPr>
        <p:spPr>
          <a:xfrm>
            <a:off x="247675" y="2460300"/>
            <a:ext cx="336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Model2: Remove insignificant variables</a:t>
            </a:r>
            <a:endParaRPr>
              <a:latin typeface="Roboto"/>
              <a:ea typeface="Roboto"/>
              <a:cs typeface="Roboto"/>
              <a:sym typeface="Roboto"/>
            </a:endParaRPr>
          </a:p>
        </p:txBody>
      </p:sp>
      <p:sp>
        <p:nvSpPr>
          <p:cNvPr id="209" name="Google Shape;209;p29"/>
          <p:cNvSpPr/>
          <p:nvPr/>
        </p:nvSpPr>
        <p:spPr>
          <a:xfrm>
            <a:off x="5031138" y="1498275"/>
            <a:ext cx="3335400" cy="400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0"/>
          <p:cNvPicPr preferRelativeResize="0"/>
          <p:nvPr/>
        </p:nvPicPr>
        <p:blipFill>
          <a:blip r:embed="rId3">
            <a:alphaModFix/>
          </a:blip>
          <a:stretch>
            <a:fillRect/>
          </a:stretch>
        </p:blipFill>
        <p:spPr>
          <a:xfrm>
            <a:off x="5031150" y="1498275"/>
            <a:ext cx="3532501" cy="2940225"/>
          </a:xfrm>
          <a:prstGeom prst="rect">
            <a:avLst/>
          </a:prstGeom>
          <a:noFill/>
          <a:ln>
            <a:noFill/>
          </a:ln>
        </p:spPr>
      </p:pic>
      <p:sp>
        <p:nvSpPr>
          <p:cNvPr id="215" name="Google Shape;215;p30"/>
          <p:cNvSpPr txBox="1"/>
          <p:nvPr/>
        </p:nvSpPr>
        <p:spPr>
          <a:xfrm>
            <a:off x="247675" y="181625"/>
            <a:ext cx="873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Merriweather"/>
                <a:ea typeface="Merriweather"/>
                <a:cs typeface="Merriweather"/>
                <a:sym typeface="Merriweather"/>
              </a:rPr>
              <a:t>Data Science Question:</a:t>
            </a:r>
            <a:endParaRPr b="1"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600">
                <a:solidFill>
                  <a:schemeClr val="lt1"/>
                </a:solidFill>
                <a:latin typeface="Merriweather"/>
                <a:ea typeface="Merriweather"/>
                <a:cs typeface="Merriweather"/>
                <a:sym typeface="Merriweather"/>
              </a:rPr>
              <a:t>Are the variables contributing to predicting “Popularity” of the songs the same with different genres?</a:t>
            </a:r>
            <a:endParaRPr sz="1600">
              <a:solidFill>
                <a:schemeClr val="lt1"/>
              </a:solidFill>
              <a:latin typeface="Merriweather"/>
              <a:ea typeface="Merriweather"/>
              <a:cs typeface="Merriweather"/>
              <a:sym typeface="Merriweather"/>
            </a:endParaRPr>
          </a:p>
        </p:txBody>
      </p:sp>
      <p:sp>
        <p:nvSpPr>
          <p:cNvPr id="216" name="Google Shape;216;p30"/>
          <p:cNvSpPr txBox="1"/>
          <p:nvPr/>
        </p:nvSpPr>
        <p:spPr>
          <a:xfrm>
            <a:off x="247675" y="1320975"/>
            <a:ext cx="1106400" cy="4002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Genre: Pop</a:t>
            </a:r>
            <a:endParaRPr>
              <a:latin typeface="Roboto"/>
              <a:ea typeface="Roboto"/>
              <a:cs typeface="Roboto"/>
              <a:sym typeface="Roboto"/>
            </a:endParaRPr>
          </a:p>
        </p:txBody>
      </p:sp>
      <p:sp>
        <p:nvSpPr>
          <p:cNvPr id="217" name="Google Shape;217;p30"/>
          <p:cNvSpPr txBox="1"/>
          <p:nvPr/>
        </p:nvSpPr>
        <p:spPr>
          <a:xfrm>
            <a:off x="247675" y="1937125"/>
            <a:ext cx="31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Model1: full linear regression</a:t>
            </a:r>
            <a:endParaRPr>
              <a:latin typeface="Roboto"/>
              <a:ea typeface="Roboto"/>
              <a:cs typeface="Roboto"/>
              <a:sym typeface="Roboto"/>
            </a:endParaRPr>
          </a:p>
        </p:txBody>
      </p:sp>
      <p:sp>
        <p:nvSpPr>
          <p:cNvPr id="218" name="Google Shape;218;p30"/>
          <p:cNvSpPr txBox="1"/>
          <p:nvPr/>
        </p:nvSpPr>
        <p:spPr>
          <a:xfrm>
            <a:off x="247675" y="2460300"/>
            <a:ext cx="336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Model2: Remove insignificant variables</a:t>
            </a:r>
            <a:endParaRPr>
              <a:latin typeface="Roboto"/>
              <a:ea typeface="Roboto"/>
              <a:cs typeface="Roboto"/>
              <a:sym typeface="Roboto"/>
            </a:endParaRPr>
          </a:p>
        </p:txBody>
      </p:sp>
      <p:sp>
        <p:nvSpPr>
          <p:cNvPr id="219" name="Google Shape;219;p30"/>
          <p:cNvSpPr/>
          <p:nvPr/>
        </p:nvSpPr>
        <p:spPr>
          <a:xfrm>
            <a:off x="5031150" y="1440475"/>
            <a:ext cx="3532500" cy="441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txBox="1"/>
          <p:nvPr/>
        </p:nvSpPr>
        <p:spPr>
          <a:xfrm>
            <a:off x="247675" y="2964450"/>
            <a:ext cx="319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Model3: Check interactions</a:t>
            </a:r>
            <a:endParaRPr>
              <a:latin typeface="Roboto"/>
              <a:ea typeface="Roboto"/>
              <a:cs typeface="Roboto"/>
              <a:sym typeface="Roboto"/>
            </a:endParaRPr>
          </a:p>
        </p:txBody>
      </p:sp>
      <p:sp>
        <p:nvSpPr>
          <p:cNvPr id="221" name="Google Shape;221;p30"/>
          <p:cNvSpPr txBox="1"/>
          <p:nvPr/>
        </p:nvSpPr>
        <p:spPr>
          <a:xfrm>
            <a:off x="2318825" y="3344100"/>
            <a:ext cx="2418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Danceability</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Energy</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Loudness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Speechiness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Instrumentalness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energy*loudness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loudness*instrumentalness</a:t>
            </a:r>
            <a:endParaRPr>
              <a:latin typeface="Roboto"/>
              <a:ea typeface="Roboto"/>
              <a:cs typeface="Roboto"/>
              <a:sym typeface="Roboto"/>
            </a:endParaRPr>
          </a:p>
        </p:txBody>
      </p:sp>
      <p:sp>
        <p:nvSpPr>
          <p:cNvPr id="222" name="Google Shape;222;p30"/>
          <p:cNvSpPr/>
          <p:nvPr/>
        </p:nvSpPr>
        <p:spPr>
          <a:xfrm>
            <a:off x="2013425" y="3468600"/>
            <a:ext cx="305400" cy="1444200"/>
          </a:xfrm>
          <a:prstGeom prst="leftBrace">
            <a:avLst>
              <a:gd fmla="val 50000" name="adj1"/>
              <a:gd fmla="val 49417"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0"/>
          <p:cNvSpPr txBox="1"/>
          <p:nvPr/>
        </p:nvSpPr>
        <p:spPr>
          <a:xfrm>
            <a:off x="403100" y="3882900"/>
            <a:ext cx="1458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Contributing factors</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graphicFrame>
        <p:nvGraphicFramePr>
          <p:cNvPr id="228" name="Google Shape;228;p31"/>
          <p:cNvGraphicFramePr/>
          <p:nvPr/>
        </p:nvGraphicFramePr>
        <p:xfrm>
          <a:off x="688325" y="2224800"/>
          <a:ext cx="3000000" cy="3000000"/>
        </p:xfrm>
        <a:graphic>
          <a:graphicData uri="http://schemas.openxmlformats.org/drawingml/2006/table">
            <a:tbl>
              <a:tblPr>
                <a:noFill/>
                <a:tableStyleId>{AA342512-C194-4AF3-B59B-14C955C87440}</a:tableStyleId>
              </a:tblPr>
              <a:tblGrid>
                <a:gridCol w="1206500"/>
                <a:gridCol w="1206500"/>
                <a:gridCol w="1206500"/>
                <a:gridCol w="1206500"/>
                <a:gridCol w="1206500"/>
                <a:gridCol w="1206500"/>
              </a:tblGrid>
              <a:tr h="381000">
                <a:tc>
                  <a:txBody>
                    <a:bodyPr/>
                    <a:lstStyle/>
                    <a:p>
                      <a:pPr indent="0" lvl="0" marL="0" rtl="0" algn="ctr">
                        <a:spcBef>
                          <a:spcPts val="0"/>
                        </a:spcBef>
                        <a:spcAft>
                          <a:spcPts val="0"/>
                        </a:spcAft>
                        <a:buNone/>
                      </a:pPr>
                      <a:r>
                        <a:rPr lang="en">
                          <a:latin typeface="Merriweather"/>
                          <a:ea typeface="Merriweather"/>
                          <a:cs typeface="Merriweather"/>
                          <a:sym typeface="Merriweather"/>
                        </a:rPr>
                        <a:t>Model</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RMSE</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R^2</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F stat</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Adj R^2</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RSE</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r>
              <a:tr h="381000">
                <a:tc>
                  <a:txBody>
                    <a:bodyPr/>
                    <a:lstStyle/>
                    <a:p>
                      <a:pPr indent="0" lvl="0" marL="0" rtl="0" algn="ctr">
                        <a:spcBef>
                          <a:spcPts val="0"/>
                        </a:spcBef>
                        <a:spcAft>
                          <a:spcPts val="0"/>
                        </a:spcAft>
                        <a:buNone/>
                      </a:pPr>
                      <a:r>
                        <a:rPr lang="en">
                          <a:latin typeface="Merriweather"/>
                          <a:ea typeface="Merriweather"/>
                          <a:cs typeface="Merriweather"/>
                          <a:sym typeface="Merriweather"/>
                        </a:rPr>
                        <a:t>fit1</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24.44</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0.078</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30.28</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0.068</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24.21</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r>
              <a:tr h="381000">
                <a:tc>
                  <a:txBody>
                    <a:bodyPr/>
                    <a:lstStyle/>
                    <a:p>
                      <a:pPr indent="0" lvl="0" marL="0" rtl="0" algn="ctr">
                        <a:spcBef>
                          <a:spcPts val="0"/>
                        </a:spcBef>
                        <a:spcAft>
                          <a:spcPts val="0"/>
                        </a:spcAft>
                        <a:buNone/>
                      </a:pPr>
                      <a:r>
                        <a:rPr lang="en">
                          <a:latin typeface="Merriweather"/>
                          <a:ea typeface="Merriweather"/>
                          <a:cs typeface="Merriweather"/>
                          <a:sym typeface="Merriweather"/>
                        </a:rPr>
                        <a:t>fit2</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24.43</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0.079</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47.11</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0.068</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24.21</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r>
              <a:tr h="381000">
                <a:tc>
                  <a:txBody>
                    <a:bodyPr/>
                    <a:lstStyle/>
                    <a:p>
                      <a:pPr indent="0" lvl="0" marL="0" rtl="0" algn="ctr">
                        <a:spcBef>
                          <a:spcPts val="0"/>
                        </a:spcBef>
                        <a:spcAft>
                          <a:spcPts val="0"/>
                        </a:spcAft>
                        <a:buNone/>
                      </a:pPr>
                      <a:r>
                        <a:rPr lang="en">
                          <a:latin typeface="Merriweather"/>
                          <a:ea typeface="Merriweather"/>
                          <a:cs typeface="Merriweather"/>
                          <a:sym typeface="Merriweather"/>
                        </a:rPr>
                        <a:t>fit3</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21.35</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0.102</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55.95</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0.080</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24.01</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r>
            </a:tbl>
          </a:graphicData>
        </a:graphic>
      </p:graphicFrame>
      <p:sp>
        <p:nvSpPr>
          <p:cNvPr id="229" name="Google Shape;229;p31"/>
          <p:cNvSpPr txBox="1"/>
          <p:nvPr/>
        </p:nvSpPr>
        <p:spPr>
          <a:xfrm>
            <a:off x="3027900" y="1709000"/>
            <a:ext cx="308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Compare 3 models for POP music</a:t>
            </a:r>
            <a:endParaRPr>
              <a:latin typeface="Roboto"/>
              <a:ea typeface="Roboto"/>
              <a:cs typeface="Roboto"/>
              <a:sym typeface="Roboto"/>
            </a:endParaRPr>
          </a:p>
        </p:txBody>
      </p:sp>
      <p:sp>
        <p:nvSpPr>
          <p:cNvPr id="230" name="Google Shape;230;p31"/>
          <p:cNvSpPr txBox="1"/>
          <p:nvPr/>
        </p:nvSpPr>
        <p:spPr>
          <a:xfrm>
            <a:off x="247675" y="181625"/>
            <a:ext cx="873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Merriweather"/>
                <a:ea typeface="Merriweather"/>
                <a:cs typeface="Merriweather"/>
                <a:sym typeface="Merriweather"/>
              </a:rPr>
              <a:t>Data Science Question:</a:t>
            </a:r>
            <a:endParaRPr b="1"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600">
                <a:solidFill>
                  <a:schemeClr val="lt1"/>
                </a:solidFill>
                <a:latin typeface="Merriweather"/>
                <a:ea typeface="Merriweather"/>
                <a:cs typeface="Merriweather"/>
                <a:sym typeface="Merriweather"/>
              </a:rPr>
              <a:t>Are the variables contributing to predicting “Popularity” of the songs the same with different genres?</a:t>
            </a:r>
            <a:endParaRPr sz="1600">
              <a:solidFill>
                <a:schemeClr val="lt1"/>
              </a:solidFill>
              <a:latin typeface="Merriweather"/>
              <a:ea typeface="Merriweather"/>
              <a:cs typeface="Merriweather"/>
              <a:sym typeface="Merriweather"/>
            </a:endParaRPr>
          </a:p>
        </p:txBody>
      </p:sp>
      <p:sp>
        <p:nvSpPr>
          <p:cNvPr id="231" name="Google Shape;231;p31"/>
          <p:cNvSpPr/>
          <p:nvPr/>
        </p:nvSpPr>
        <p:spPr>
          <a:xfrm>
            <a:off x="536650" y="3360200"/>
            <a:ext cx="7446900" cy="511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1"/>
          <p:cNvSpPr txBox="1"/>
          <p:nvPr/>
        </p:nvSpPr>
        <p:spPr>
          <a:xfrm>
            <a:off x="7554250" y="4350925"/>
            <a:ext cx="129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Best model</a:t>
            </a:r>
            <a:endParaRPr>
              <a:latin typeface="Roboto"/>
              <a:ea typeface="Roboto"/>
              <a:cs typeface="Roboto"/>
              <a:sym typeface="Roboto"/>
            </a:endParaRPr>
          </a:p>
        </p:txBody>
      </p:sp>
      <p:sp>
        <p:nvSpPr>
          <p:cNvPr id="233" name="Google Shape;233;p31"/>
          <p:cNvSpPr/>
          <p:nvPr/>
        </p:nvSpPr>
        <p:spPr>
          <a:xfrm rot="2700000">
            <a:off x="7512967" y="4070307"/>
            <a:ext cx="414506" cy="280439"/>
          </a:xfrm>
          <a:prstGeom prst="rightArrow">
            <a:avLst>
              <a:gd fmla="val 50000" name="adj1"/>
              <a:gd fmla="val 5000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Outline</a:t>
            </a:r>
            <a:endParaRPr/>
          </a:p>
        </p:txBody>
      </p:sp>
      <p:sp>
        <p:nvSpPr>
          <p:cNvPr id="73" name="Google Shape;73;p14"/>
          <p:cNvSpPr txBox="1"/>
          <p:nvPr/>
        </p:nvSpPr>
        <p:spPr>
          <a:xfrm>
            <a:off x="4909700" y="1001950"/>
            <a:ext cx="3181200" cy="44253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Background</a:t>
            </a:r>
            <a:endParaRPr sz="1300">
              <a:solidFill>
                <a:schemeClr val="dk2"/>
              </a:solidFill>
              <a:latin typeface="Roboto"/>
              <a:ea typeface="Roboto"/>
              <a:cs typeface="Roboto"/>
              <a:sym typeface="Roboto"/>
            </a:endParaRPr>
          </a:p>
          <a:p>
            <a:pPr indent="-298450" lvl="1" marL="914400" rtl="0" algn="l">
              <a:lnSpc>
                <a:spcPct val="115000"/>
              </a:lnSpc>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Motivation</a:t>
            </a:r>
            <a:endParaRPr sz="1100">
              <a:solidFill>
                <a:schemeClr val="dk2"/>
              </a:solidFill>
              <a:latin typeface="Roboto"/>
              <a:ea typeface="Roboto"/>
              <a:cs typeface="Roboto"/>
              <a:sym typeface="Roboto"/>
            </a:endParaRPr>
          </a:p>
          <a:p>
            <a:pPr indent="-298450" lvl="1" marL="914400" rtl="0" algn="l">
              <a:lnSpc>
                <a:spcPct val="115000"/>
              </a:lnSpc>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Introduction</a:t>
            </a:r>
            <a:endParaRPr sz="1100">
              <a:solidFill>
                <a:schemeClr val="dk2"/>
              </a:solidFill>
              <a:latin typeface="Roboto"/>
              <a:ea typeface="Roboto"/>
              <a:cs typeface="Roboto"/>
              <a:sym typeface="Roboto"/>
            </a:endParaRPr>
          </a:p>
          <a:p>
            <a:pPr indent="0" lvl="0" marL="914400" rtl="0" algn="l">
              <a:lnSpc>
                <a:spcPct val="115000"/>
              </a:lnSpc>
              <a:spcBef>
                <a:spcPts val="0"/>
              </a:spcBef>
              <a:spcAft>
                <a:spcPts val="0"/>
              </a:spcAft>
              <a:buNone/>
            </a:pPr>
            <a:r>
              <a:t/>
            </a:r>
            <a:endParaRPr sz="11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Project Description</a:t>
            </a:r>
            <a:endParaRPr sz="1300">
              <a:solidFill>
                <a:schemeClr val="dk2"/>
              </a:solidFill>
              <a:latin typeface="Roboto"/>
              <a:ea typeface="Roboto"/>
              <a:cs typeface="Roboto"/>
              <a:sym typeface="Roboto"/>
            </a:endParaRPr>
          </a:p>
          <a:p>
            <a:pPr indent="-298450" lvl="1" marL="914400" rtl="0" algn="l">
              <a:lnSpc>
                <a:spcPct val="115000"/>
              </a:lnSpc>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Objective</a:t>
            </a:r>
            <a:endParaRPr sz="1100">
              <a:solidFill>
                <a:schemeClr val="dk2"/>
              </a:solidFill>
              <a:latin typeface="Roboto"/>
              <a:ea typeface="Roboto"/>
              <a:cs typeface="Roboto"/>
              <a:sym typeface="Roboto"/>
            </a:endParaRPr>
          </a:p>
          <a:p>
            <a:pPr indent="-298450" lvl="1" marL="914400" rtl="0" algn="l">
              <a:lnSpc>
                <a:spcPct val="115000"/>
              </a:lnSpc>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Data </a:t>
            </a:r>
            <a:endParaRPr sz="1100">
              <a:solidFill>
                <a:schemeClr val="dk2"/>
              </a:solidFill>
              <a:latin typeface="Roboto"/>
              <a:ea typeface="Roboto"/>
              <a:cs typeface="Roboto"/>
              <a:sym typeface="Roboto"/>
            </a:endParaRPr>
          </a:p>
          <a:p>
            <a:pPr indent="-298450" lvl="1" marL="914400" rtl="0" algn="l">
              <a:lnSpc>
                <a:spcPct val="115000"/>
              </a:lnSpc>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Methods </a:t>
            </a:r>
            <a:endParaRPr sz="1100">
              <a:solidFill>
                <a:schemeClr val="dk2"/>
              </a:solidFill>
              <a:latin typeface="Roboto"/>
              <a:ea typeface="Roboto"/>
              <a:cs typeface="Roboto"/>
              <a:sym typeface="Roboto"/>
            </a:endParaRPr>
          </a:p>
          <a:p>
            <a:pPr indent="0" lvl="0" marL="914400" rtl="0" algn="l">
              <a:lnSpc>
                <a:spcPct val="115000"/>
              </a:lnSpc>
              <a:spcBef>
                <a:spcPts val="0"/>
              </a:spcBef>
              <a:spcAft>
                <a:spcPts val="0"/>
              </a:spcAft>
              <a:buNone/>
            </a:pPr>
            <a:r>
              <a:t/>
            </a:r>
            <a:endParaRPr sz="1100">
              <a:solidFill>
                <a:schemeClr val="dk2"/>
              </a:solidFill>
              <a:latin typeface="Roboto"/>
              <a:ea typeface="Roboto"/>
              <a:cs typeface="Roboto"/>
              <a:sym typeface="Roboto"/>
            </a:endParaRPr>
          </a:p>
          <a:p>
            <a:pPr indent="0" lvl="0" marL="914400" rtl="0" algn="l">
              <a:lnSpc>
                <a:spcPct val="115000"/>
              </a:lnSpc>
              <a:spcBef>
                <a:spcPts val="0"/>
              </a:spcBef>
              <a:spcAft>
                <a:spcPts val="0"/>
              </a:spcAft>
              <a:buNone/>
            </a:pPr>
            <a:r>
              <a:t/>
            </a:r>
            <a:endParaRPr sz="11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Analysis &amp; Results</a:t>
            </a:r>
            <a:endParaRPr sz="1300">
              <a:solidFill>
                <a:schemeClr val="dk2"/>
              </a:solidFill>
              <a:latin typeface="Roboto"/>
              <a:ea typeface="Roboto"/>
              <a:cs typeface="Roboto"/>
              <a:sym typeface="Roboto"/>
            </a:endParaRPr>
          </a:p>
          <a:p>
            <a:pPr indent="-298450" lvl="1" marL="914400" rtl="0" algn="l">
              <a:lnSpc>
                <a:spcPct val="115000"/>
              </a:lnSpc>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EDA</a:t>
            </a:r>
            <a:endParaRPr sz="1100">
              <a:solidFill>
                <a:schemeClr val="dk2"/>
              </a:solidFill>
              <a:latin typeface="Roboto"/>
              <a:ea typeface="Roboto"/>
              <a:cs typeface="Roboto"/>
              <a:sym typeface="Roboto"/>
            </a:endParaRPr>
          </a:p>
          <a:p>
            <a:pPr indent="-298450" lvl="1" marL="914400" rtl="0" algn="l">
              <a:lnSpc>
                <a:spcPct val="115000"/>
              </a:lnSpc>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Hypothesis testings</a:t>
            </a:r>
            <a:endParaRPr sz="1100">
              <a:solidFill>
                <a:schemeClr val="dk2"/>
              </a:solidFill>
              <a:latin typeface="Roboto"/>
              <a:ea typeface="Roboto"/>
              <a:cs typeface="Roboto"/>
              <a:sym typeface="Roboto"/>
            </a:endParaRPr>
          </a:p>
          <a:p>
            <a:pPr indent="-298450" lvl="1" marL="914400" rtl="0" algn="l">
              <a:lnSpc>
                <a:spcPct val="115000"/>
              </a:lnSpc>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Regressions</a:t>
            </a:r>
            <a:endParaRPr sz="1100">
              <a:solidFill>
                <a:schemeClr val="dk2"/>
              </a:solidFill>
              <a:latin typeface="Roboto"/>
              <a:ea typeface="Roboto"/>
              <a:cs typeface="Roboto"/>
              <a:sym typeface="Roboto"/>
            </a:endParaRPr>
          </a:p>
          <a:p>
            <a:pPr indent="0" lvl="0" marL="914400" rtl="0" algn="l">
              <a:lnSpc>
                <a:spcPct val="115000"/>
              </a:lnSpc>
              <a:spcBef>
                <a:spcPts val="0"/>
              </a:spcBef>
              <a:spcAft>
                <a:spcPts val="0"/>
              </a:spcAft>
              <a:buNone/>
            </a:pPr>
            <a:r>
              <a:t/>
            </a:r>
            <a:endParaRPr sz="11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Conclusions</a:t>
            </a:r>
            <a:endParaRPr sz="1300">
              <a:solidFill>
                <a:schemeClr val="dk2"/>
              </a:solidFill>
              <a:latin typeface="Roboto"/>
              <a:ea typeface="Roboto"/>
              <a:cs typeface="Roboto"/>
              <a:sym typeface="Roboto"/>
            </a:endParaRPr>
          </a:p>
          <a:p>
            <a:pPr indent="0" lvl="0" marL="914400" rtl="0" algn="l">
              <a:lnSpc>
                <a:spcPct val="115000"/>
              </a:lnSpc>
              <a:spcBef>
                <a:spcPts val="0"/>
              </a:spcBef>
              <a:spcAft>
                <a:spcPts val="0"/>
              </a:spcAft>
              <a:buNone/>
            </a:pPr>
            <a:r>
              <a:t/>
            </a:r>
            <a:endParaRPr sz="13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t/>
            </a:r>
            <a:endParaRPr sz="1300">
              <a:solidFill>
                <a:schemeClr val="dk2"/>
              </a:solidFill>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p:txBody>
      </p:sp>
      <p:pic>
        <p:nvPicPr>
          <p:cNvPr id="74" name="Google Shape;74;p14"/>
          <p:cNvPicPr preferRelativeResize="0"/>
          <p:nvPr/>
        </p:nvPicPr>
        <p:blipFill>
          <a:blip r:embed="rId3">
            <a:alphaModFix/>
          </a:blip>
          <a:stretch>
            <a:fillRect/>
          </a:stretch>
        </p:blipFill>
        <p:spPr>
          <a:xfrm>
            <a:off x="7275475" y="1001950"/>
            <a:ext cx="1703400" cy="1703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32"/>
          <p:cNvPicPr preferRelativeResize="0"/>
          <p:nvPr/>
        </p:nvPicPr>
        <p:blipFill>
          <a:blip r:embed="rId3">
            <a:alphaModFix/>
          </a:blip>
          <a:stretch>
            <a:fillRect/>
          </a:stretch>
        </p:blipFill>
        <p:spPr>
          <a:xfrm>
            <a:off x="4949100" y="1313038"/>
            <a:ext cx="3850577" cy="3703026"/>
          </a:xfrm>
          <a:prstGeom prst="rect">
            <a:avLst/>
          </a:prstGeom>
          <a:noFill/>
          <a:ln>
            <a:noFill/>
          </a:ln>
        </p:spPr>
      </p:pic>
      <p:sp>
        <p:nvSpPr>
          <p:cNvPr id="239" name="Google Shape;239;p32"/>
          <p:cNvSpPr txBox="1"/>
          <p:nvPr/>
        </p:nvSpPr>
        <p:spPr>
          <a:xfrm>
            <a:off x="247675" y="181625"/>
            <a:ext cx="873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Merriweather"/>
                <a:ea typeface="Merriweather"/>
                <a:cs typeface="Merriweather"/>
                <a:sym typeface="Merriweather"/>
              </a:rPr>
              <a:t>Data Science Question:</a:t>
            </a:r>
            <a:endParaRPr b="1"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600">
                <a:solidFill>
                  <a:schemeClr val="lt1"/>
                </a:solidFill>
                <a:latin typeface="Merriweather"/>
                <a:ea typeface="Merriweather"/>
                <a:cs typeface="Merriweather"/>
                <a:sym typeface="Merriweather"/>
              </a:rPr>
              <a:t>Are the variables contributing to predicting “Popularity” of the songs the same with different genres?</a:t>
            </a:r>
            <a:endParaRPr sz="1600">
              <a:solidFill>
                <a:schemeClr val="lt1"/>
              </a:solidFill>
              <a:latin typeface="Merriweather"/>
              <a:ea typeface="Merriweather"/>
              <a:cs typeface="Merriweather"/>
              <a:sym typeface="Merriweather"/>
            </a:endParaRPr>
          </a:p>
        </p:txBody>
      </p:sp>
      <p:sp>
        <p:nvSpPr>
          <p:cNvPr id="240" name="Google Shape;240;p32"/>
          <p:cNvSpPr txBox="1"/>
          <p:nvPr/>
        </p:nvSpPr>
        <p:spPr>
          <a:xfrm>
            <a:off x="247675" y="1320975"/>
            <a:ext cx="1271400" cy="4002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Genre: EDM</a:t>
            </a:r>
            <a:endParaRPr>
              <a:latin typeface="Roboto"/>
              <a:ea typeface="Roboto"/>
              <a:cs typeface="Roboto"/>
              <a:sym typeface="Roboto"/>
            </a:endParaRPr>
          </a:p>
        </p:txBody>
      </p:sp>
      <p:sp>
        <p:nvSpPr>
          <p:cNvPr id="241" name="Google Shape;241;p32"/>
          <p:cNvSpPr txBox="1"/>
          <p:nvPr/>
        </p:nvSpPr>
        <p:spPr>
          <a:xfrm>
            <a:off x="247675" y="1937125"/>
            <a:ext cx="31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Model1: full linear regression</a:t>
            </a:r>
            <a:endParaRPr>
              <a:latin typeface="Roboto"/>
              <a:ea typeface="Roboto"/>
              <a:cs typeface="Roboto"/>
              <a:sym typeface="Roboto"/>
            </a:endParaRPr>
          </a:p>
        </p:txBody>
      </p:sp>
      <p:sp>
        <p:nvSpPr>
          <p:cNvPr id="242" name="Google Shape;242;p32"/>
          <p:cNvSpPr txBox="1"/>
          <p:nvPr/>
        </p:nvSpPr>
        <p:spPr>
          <a:xfrm>
            <a:off x="247675" y="2460300"/>
            <a:ext cx="336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Model2: Remove insignificant variables</a:t>
            </a:r>
            <a:endParaRPr>
              <a:latin typeface="Roboto"/>
              <a:ea typeface="Roboto"/>
              <a:cs typeface="Roboto"/>
              <a:sym typeface="Roboto"/>
            </a:endParaRPr>
          </a:p>
        </p:txBody>
      </p:sp>
      <p:sp>
        <p:nvSpPr>
          <p:cNvPr id="243" name="Google Shape;243;p32"/>
          <p:cNvSpPr/>
          <p:nvPr/>
        </p:nvSpPr>
        <p:spPr>
          <a:xfrm>
            <a:off x="4949100" y="1456975"/>
            <a:ext cx="3579300" cy="480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2"/>
          <p:cNvSpPr txBox="1"/>
          <p:nvPr/>
        </p:nvSpPr>
        <p:spPr>
          <a:xfrm>
            <a:off x="247675" y="2964450"/>
            <a:ext cx="319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Model3: Check interactions</a:t>
            </a:r>
            <a:endParaRPr>
              <a:latin typeface="Roboto"/>
              <a:ea typeface="Roboto"/>
              <a:cs typeface="Roboto"/>
              <a:sym typeface="Roboto"/>
            </a:endParaRPr>
          </a:p>
        </p:txBody>
      </p:sp>
      <p:sp>
        <p:nvSpPr>
          <p:cNvPr id="245" name="Google Shape;245;p32"/>
          <p:cNvSpPr txBox="1"/>
          <p:nvPr/>
        </p:nvSpPr>
        <p:spPr>
          <a:xfrm>
            <a:off x="2067750" y="3262750"/>
            <a:ext cx="24189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Energy</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Loudness</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Instrumentalness</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Tempo</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energy*instrumentalness</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energy*tempo</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loudness*acousticness</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loudness*tempo</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acousticness*tempo</a:t>
            </a:r>
            <a:endParaRPr sz="1200">
              <a:latin typeface="Roboto"/>
              <a:ea typeface="Roboto"/>
              <a:cs typeface="Roboto"/>
              <a:sym typeface="Roboto"/>
            </a:endParaRPr>
          </a:p>
        </p:txBody>
      </p:sp>
      <p:sp>
        <p:nvSpPr>
          <p:cNvPr id="246" name="Google Shape;246;p32"/>
          <p:cNvSpPr/>
          <p:nvPr/>
        </p:nvSpPr>
        <p:spPr>
          <a:xfrm>
            <a:off x="1692475" y="3402550"/>
            <a:ext cx="305400" cy="1567500"/>
          </a:xfrm>
          <a:prstGeom prst="leftBrace">
            <a:avLst>
              <a:gd fmla="val 50000" name="adj1"/>
              <a:gd fmla="val 49417"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2"/>
          <p:cNvSpPr txBox="1"/>
          <p:nvPr/>
        </p:nvSpPr>
        <p:spPr>
          <a:xfrm>
            <a:off x="164300" y="3820050"/>
            <a:ext cx="1458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Contributing factors</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graphicFrame>
        <p:nvGraphicFramePr>
          <p:cNvPr id="252" name="Google Shape;252;p33"/>
          <p:cNvGraphicFramePr/>
          <p:nvPr/>
        </p:nvGraphicFramePr>
        <p:xfrm>
          <a:off x="688325" y="2224800"/>
          <a:ext cx="3000000" cy="3000000"/>
        </p:xfrm>
        <a:graphic>
          <a:graphicData uri="http://schemas.openxmlformats.org/drawingml/2006/table">
            <a:tbl>
              <a:tblPr>
                <a:noFill/>
                <a:tableStyleId>{AA342512-C194-4AF3-B59B-14C955C87440}</a:tableStyleId>
              </a:tblPr>
              <a:tblGrid>
                <a:gridCol w="1206500"/>
                <a:gridCol w="1206500"/>
                <a:gridCol w="1206500"/>
                <a:gridCol w="1206500"/>
                <a:gridCol w="1206500"/>
                <a:gridCol w="1206500"/>
              </a:tblGrid>
              <a:tr h="381000">
                <a:tc>
                  <a:txBody>
                    <a:bodyPr/>
                    <a:lstStyle/>
                    <a:p>
                      <a:pPr indent="0" lvl="0" marL="0" rtl="0" algn="ctr">
                        <a:spcBef>
                          <a:spcPts val="0"/>
                        </a:spcBef>
                        <a:spcAft>
                          <a:spcPts val="0"/>
                        </a:spcAft>
                        <a:buNone/>
                      </a:pPr>
                      <a:r>
                        <a:rPr lang="en">
                          <a:latin typeface="Merriweather"/>
                          <a:ea typeface="Merriweather"/>
                          <a:cs typeface="Merriweather"/>
                          <a:sym typeface="Merriweather"/>
                        </a:rPr>
                        <a:t>Model</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RMSE</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R^2</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F stat</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Adj R^2</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RSE</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r>
              <a:tr h="381000">
                <a:tc>
                  <a:txBody>
                    <a:bodyPr/>
                    <a:lstStyle/>
                    <a:p>
                      <a:pPr indent="0" lvl="0" marL="0" rtl="0" algn="ctr">
                        <a:spcBef>
                          <a:spcPts val="0"/>
                        </a:spcBef>
                        <a:spcAft>
                          <a:spcPts val="0"/>
                        </a:spcAft>
                        <a:buNone/>
                      </a:pPr>
                      <a:r>
                        <a:rPr lang="en">
                          <a:latin typeface="Merriweather"/>
                          <a:ea typeface="Merriweather"/>
                          <a:cs typeface="Merriweather"/>
                          <a:sym typeface="Merriweather"/>
                        </a:rPr>
                        <a:t>fit1</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22.03</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0.113</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42.69</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0.087</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22.08</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r>
              <a:tr h="381000">
                <a:tc>
                  <a:txBody>
                    <a:bodyPr/>
                    <a:lstStyle/>
                    <a:p>
                      <a:pPr indent="0" lvl="0" marL="0" rtl="0" algn="ctr">
                        <a:spcBef>
                          <a:spcPts val="0"/>
                        </a:spcBef>
                        <a:spcAft>
                          <a:spcPts val="0"/>
                        </a:spcAft>
                        <a:buNone/>
                      </a:pPr>
                      <a:r>
                        <a:rPr lang="en">
                          <a:latin typeface="Merriweather"/>
                          <a:ea typeface="Merriweather"/>
                          <a:cs typeface="Merriweather"/>
                          <a:sym typeface="Merriweather"/>
                        </a:rPr>
                        <a:t>fit2</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22.04</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0.112</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66.94</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0.087</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22.07</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r>
              <a:tr h="381000">
                <a:tc>
                  <a:txBody>
                    <a:bodyPr/>
                    <a:lstStyle/>
                    <a:p>
                      <a:pPr indent="0" lvl="0" marL="0" rtl="0" algn="ctr">
                        <a:spcBef>
                          <a:spcPts val="0"/>
                        </a:spcBef>
                        <a:spcAft>
                          <a:spcPts val="0"/>
                        </a:spcAft>
                        <a:buNone/>
                      </a:pPr>
                      <a:r>
                        <a:rPr lang="en">
                          <a:latin typeface="Merriweather"/>
                          <a:ea typeface="Merriweather"/>
                          <a:cs typeface="Merriweather"/>
                          <a:sym typeface="Merriweather"/>
                        </a:rPr>
                        <a:t>fit3</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22.07</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0.109</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43.54</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0.088</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Merriweather"/>
                          <a:ea typeface="Merriweather"/>
                          <a:cs typeface="Merriweather"/>
                          <a:sym typeface="Merriweather"/>
                        </a:rPr>
                        <a:t>22.05</a:t>
                      </a:r>
                      <a:endParaRPr>
                        <a:latin typeface="Merriweather"/>
                        <a:ea typeface="Merriweather"/>
                        <a:cs typeface="Merriweather"/>
                        <a:sym typeface="Merriweather"/>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F2CC"/>
                    </a:solidFill>
                  </a:tcPr>
                </a:tc>
              </a:tr>
            </a:tbl>
          </a:graphicData>
        </a:graphic>
      </p:graphicFrame>
      <p:sp>
        <p:nvSpPr>
          <p:cNvPr id="253" name="Google Shape;253;p33"/>
          <p:cNvSpPr txBox="1"/>
          <p:nvPr/>
        </p:nvSpPr>
        <p:spPr>
          <a:xfrm>
            <a:off x="3093900" y="1700750"/>
            <a:ext cx="295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Compare 3 models for EDM music</a:t>
            </a:r>
            <a:endParaRPr>
              <a:latin typeface="Roboto"/>
              <a:ea typeface="Roboto"/>
              <a:cs typeface="Roboto"/>
              <a:sym typeface="Roboto"/>
            </a:endParaRPr>
          </a:p>
        </p:txBody>
      </p:sp>
      <p:sp>
        <p:nvSpPr>
          <p:cNvPr id="254" name="Google Shape;254;p33"/>
          <p:cNvSpPr txBox="1"/>
          <p:nvPr/>
        </p:nvSpPr>
        <p:spPr>
          <a:xfrm>
            <a:off x="247675" y="181625"/>
            <a:ext cx="873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Merriweather"/>
                <a:ea typeface="Merriweather"/>
                <a:cs typeface="Merriweather"/>
                <a:sym typeface="Merriweather"/>
              </a:rPr>
              <a:t>Data Science Question:</a:t>
            </a:r>
            <a:endParaRPr b="1"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600">
                <a:solidFill>
                  <a:schemeClr val="lt1"/>
                </a:solidFill>
                <a:latin typeface="Merriweather"/>
                <a:ea typeface="Merriweather"/>
                <a:cs typeface="Merriweather"/>
                <a:sym typeface="Merriweather"/>
              </a:rPr>
              <a:t>Are the variables contributing to predicting “Popularity” of the songs the same with different genres?</a:t>
            </a:r>
            <a:endParaRPr sz="1600">
              <a:solidFill>
                <a:schemeClr val="lt1"/>
              </a:solidFill>
              <a:latin typeface="Merriweather"/>
              <a:ea typeface="Merriweather"/>
              <a:cs typeface="Merriweather"/>
              <a:sym typeface="Merriweather"/>
            </a:endParaRPr>
          </a:p>
        </p:txBody>
      </p:sp>
      <p:sp>
        <p:nvSpPr>
          <p:cNvPr id="255" name="Google Shape;255;p33"/>
          <p:cNvSpPr/>
          <p:nvPr/>
        </p:nvSpPr>
        <p:spPr>
          <a:xfrm>
            <a:off x="536650" y="3360200"/>
            <a:ext cx="7446900" cy="511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3"/>
          <p:cNvSpPr txBox="1"/>
          <p:nvPr/>
        </p:nvSpPr>
        <p:spPr>
          <a:xfrm>
            <a:off x="7554250" y="4350925"/>
            <a:ext cx="129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Best model</a:t>
            </a:r>
            <a:endParaRPr>
              <a:latin typeface="Roboto"/>
              <a:ea typeface="Roboto"/>
              <a:cs typeface="Roboto"/>
              <a:sym typeface="Roboto"/>
            </a:endParaRPr>
          </a:p>
        </p:txBody>
      </p:sp>
      <p:sp>
        <p:nvSpPr>
          <p:cNvPr id="257" name="Google Shape;257;p33"/>
          <p:cNvSpPr/>
          <p:nvPr/>
        </p:nvSpPr>
        <p:spPr>
          <a:xfrm rot="2700000">
            <a:off x="7512967" y="4070307"/>
            <a:ext cx="414506" cy="280439"/>
          </a:xfrm>
          <a:prstGeom prst="rightArrow">
            <a:avLst>
              <a:gd fmla="val 50000" name="adj1"/>
              <a:gd fmla="val 5000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263" name="Google Shape;263;p34"/>
          <p:cNvSpPr txBox="1"/>
          <p:nvPr/>
        </p:nvSpPr>
        <p:spPr>
          <a:xfrm>
            <a:off x="4142350" y="801575"/>
            <a:ext cx="4959900" cy="34788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Many different factors that can affect the popularity</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sz="1200">
                <a:latin typeface="Roboto"/>
                <a:ea typeface="Roboto"/>
                <a:cs typeface="Roboto"/>
                <a:sym typeface="Roboto"/>
              </a:rPr>
              <a:t>Energy</a:t>
            </a:r>
            <a:endParaRPr sz="1200">
              <a:latin typeface="Roboto"/>
              <a:ea typeface="Roboto"/>
              <a:cs typeface="Roboto"/>
              <a:sym typeface="Roboto"/>
            </a:endParaRPr>
          </a:p>
          <a:p>
            <a:pPr indent="-317500" lvl="1" marL="914400" rtl="0" algn="l">
              <a:spcBef>
                <a:spcPts val="0"/>
              </a:spcBef>
              <a:spcAft>
                <a:spcPts val="0"/>
              </a:spcAft>
              <a:buSzPts val="1400"/>
              <a:buFont typeface="Roboto"/>
              <a:buChar char="○"/>
            </a:pPr>
            <a:r>
              <a:rPr lang="en" sz="1200">
                <a:latin typeface="Roboto"/>
                <a:ea typeface="Roboto"/>
                <a:cs typeface="Roboto"/>
                <a:sym typeface="Roboto"/>
              </a:rPr>
              <a:t>Loudness</a:t>
            </a:r>
            <a:endParaRPr sz="1200">
              <a:latin typeface="Roboto"/>
              <a:ea typeface="Roboto"/>
              <a:cs typeface="Roboto"/>
              <a:sym typeface="Roboto"/>
            </a:endParaRPr>
          </a:p>
          <a:p>
            <a:pPr indent="-317500" lvl="1" marL="914400" rtl="0" algn="l">
              <a:spcBef>
                <a:spcPts val="0"/>
              </a:spcBef>
              <a:spcAft>
                <a:spcPts val="0"/>
              </a:spcAft>
              <a:buSzPts val="1400"/>
              <a:buFont typeface="Roboto"/>
              <a:buChar char="○"/>
            </a:pPr>
            <a:r>
              <a:rPr lang="en" sz="1200">
                <a:latin typeface="Roboto"/>
                <a:ea typeface="Roboto"/>
                <a:cs typeface="Roboto"/>
                <a:sym typeface="Roboto"/>
              </a:rPr>
              <a:t>Instrumentalness</a:t>
            </a:r>
            <a:endParaRPr sz="1200">
              <a:latin typeface="Roboto"/>
              <a:ea typeface="Roboto"/>
              <a:cs typeface="Roboto"/>
              <a:sym typeface="Roboto"/>
            </a:endParaRPr>
          </a:p>
          <a:p>
            <a:pPr indent="-317500" lvl="1" marL="914400" rtl="0" algn="l">
              <a:spcBef>
                <a:spcPts val="0"/>
              </a:spcBef>
              <a:spcAft>
                <a:spcPts val="0"/>
              </a:spcAft>
              <a:buSzPts val="1400"/>
              <a:buFont typeface="Roboto"/>
              <a:buChar char="○"/>
            </a:pPr>
            <a:r>
              <a:rPr lang="en" sz="1200">
                <a:latin typeface="Roboto"/>
                <a:ea typeface="Roboto"/>
                <a:cs typeface="Roboto"/>
                <a:sym typeface="Roboto"/>
              </a:rPr>
              <a:t>Tempo</a:t>
            </a:r>
            <a:endParaRPr sz="1200">
              <a:latin typeface="Roboto"/>
              <a:ea typeface="Roboto"/>
              <a:cs typeface="Roboto"/>
              <a:sym typeface="Roboto"/>
            </a:endParaRPr>
          </a:p>
          <a:p>
            <a:pPr indent="0" lvl="0" marL="9144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Each artist and track is unique</a:t>
            </a:r>
            <a:endParaRPr sz="1200">
              <a:latin typeface="Roboto"/>
              <a:ea typeface="Roboto"/>
              <a:cs typeface="Roboto"/>
              <a:sym typeface="Roboto"/>
            </a:endParaRPr>
          </a:p>
          <a:p>
            <a:pPr indent="-304800" lvl="1" marL="914400" rtl="0" algn="l">
              <a:spcBef>
                <a:spcPts val="0"/>
              </a:spcBef>
              <a:spcAft>
                <a:spcPts val="0"/>
              </a:spcAft>
              <a:buSzPts val="1200"/>
              <a:buFont typeface="Roboto"/>
              <a:buChar char="○"/>
            </a:pPr>
            <a:r>
              <a:rPr lang="en" sz="1200">
                <a:latin typeface="Roboto"/>
                <a:ea typeface="Roboto"/>
                <a:cs typeface="Roboto"/>
                <a:sym typeface="Roboto"/>
              </a:rPr>
              <a:t>Multiple reasons can contribute to the popularity</a:t>
            </a:r>
            <a:endParaRPr sz="1200">
              <a:latin typeface="Roboto"/>
              <a:ea typeface="Roboto"/>
              <a:cs typeface="Roboto"/>
              <a:sym typeface="Roboto"/>
            </a:endParaRPr>
          </a:p>
          <a:p>
            <a:pPr indent="-304800" lvl="1" marL="914400" rtl="0" algn="l">
              <a:spcBef>
                <a:spcPts val="0"/>
              </a:spcBef>
              <a:spcAft>
                <a:spcPts val="0"/>
              </a:spcAft>
              <a:buSzPts val="1200"/>
              <a:buFont typeface="Roboto"/>
              <a:buChar char="○"/>
            </a:pPr>
            <a:r>
              <a:rPr lang="en" sz="1200">
                <a:latin typeface="Roboto"/>
                <a:ea typeface="Roboto"/>
                <a:cs typeface="Roboto"/>
                <a:sym typeface="Roboto"/>
              </a:rPr>
              <a:t>Different genres provide different popularity</a:t>
            </a:r>
            <a:endParaRPr sz="1200">
              <a:latin typeface="Roboto"/>
              <a:ea typeface="Roboto"/>
              <a:cs typeface="Roboto"/>
              <a:sym typeface="Roboto"/>
            </a:endParaRPr>
          </a:p>
          <a:p>
            <a:pPr indent="0" lvl="0" marL="9144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Future analysis</a:t>
            </a:r>
            <a:endParaRPr sz="1200">
              <a:latin typeface="Roboto"/>
              <a:ea typeface="Roboto"/>
              <a:cs typeface="Roboto"/>
              <a:sym typeface="Roboto"/>
            </a:endParaRPr>
          </a:p>
          <a:p>
            <a:pPr indent="-304800" lvl="1" marL="914400" rtl="0" algn="l">
              <a:spcBef>
                <a:spcPts val="0"/>
              </a:spcBef>
              <a:spcAft>
                <a:spcPts val="0"/>
              </a:spcAft>
              <a:buSzPts val="1200"/>
              <a:buFont typeface="Roboto"/>
              <a:buChar char="○"/>
            </a:pPr>
            <a:r>
              <a:rPr lang="en" sz="1200">
                <a:latin typeface="Roboto"/>
                <a:ea typeface="Roboto"/>
                <a:cs typeface="Roboto"/>
                <a:sym typeface="Roboto"/>
              </a:rPr>
              <a:t>Explore more factors </a:t>
            </a:r>
            <a:endParaRPr sz="1200">
              <a:latin typeface="Roboto"/>
              <a:ea typeface="Roboto"/>
              <a:cs typeface="Roboto"/>
              <a:sym typeface="Roboto"/>
            </a:endParaRPr>
          </a:p>
          <a:p>
            <a:pPr indent="-304800" lvl="2" marL="1371600" rtl="0" algn="l">
              <a:spcBef>
                <a:spcPts val="0"/>
              </a:spcBef>
              <a:spcAft>
                <a:spcPts val="0"/>
              </a:spcAft>
              <a:buSzPts val="1200"/>
              <a:buFont typeface="Roboto"/>
              <a:buChar char="■"/>
            </a:pPr>
            <a:r>
              <a:rPr lang="en" sz="1200">
                <a:latin typeface="Roboto"/>
                <a:ea typeface="Roboto"/>
                <a:cs typeface="Roboto"/>
                <a:sym typeface="Roboto"/>
              </a:rPr>
              <a:t>Audience opinions</a:t>
            </a:r>
            <a:endParaRPr sz="1200">
              <a:latin typeface="Roboto"/>
              <a:ea typeface="Roboto"/>
              <a:cs typeface="Roboto"/>
              <a:sym typeface="Roboto"/>
            </a:endParaRPr>
          </a:p>
          <a:p>
            <a:pPr indent="-304800" lvl="2" marL="1371600" rtl="0" algn="l">
              <a:spcBef>
                <a:spcPts val="0"/>
              </a:spcBef>
              <a:spcAft>
                <a:spcPts val="0"/>
              </a:spcAft>
              <a:buSzPts val="1200"/>
              <a:buFont typeface="Roboto"/>
              <a:buChar char="■"/>
            </a:pPr>
            <a:r>
              <a:rPr lang="en" sz="1200">
                <a:latin typeface="Roboto"/>
                <a:ea typeface="Roboto"/>
                <a:cs typeface="Roboto"/>
                <a:sym typeface="Roboto"/>
              </a:rPr>
              <a:t>Combined genres</a:t>
            </a:r>
            <a:endParaRPr sz="1200">
              <a:latin typeface="Roboto"/>
              <a:ea typeface="Roboto"/>
              <a:cs typeface="Roboto"/>
              <a:sym typeface="Roboto"/>
            </a:endParaRPr>
          </a:p>
          <a:p>
            <a:pPr indent="-304800" lvl="2" marL="1371600" rtl="0" algn="l">
              <a:spcBef>
                <a:spcPts val="0"/>
              </a:spcBef>
              <a:spcAft>
                <a:spcPts val="0"/>
              </a:spcAft>
              <a:buSzPts val="1200"/>
              <a:buFont typeface="Roboto"/>
              <a:buChar char="■"/>
            </a:pPr>
            <a:r>
              <a:rPr lang="en" sz="1200">
                <a:latin typeface="Roboto"/>
                <a:ea typeface="Roboto"/>
                <a:cs typeface="Roboto"/>
                <a:sym typeface="Roboto"/>
              </a:rPr>
              <a:t>Music histories</a:t>
            </a:r>
            <a:endParaRPr sz="1200">
              <a:latin typeface="Roboto"/>
              <a:ea typeface="Roboto"/>
              <a:cs typeface="Roboto"/>
              <a:sym typeface="Roboto"/>
            </a:endParaRPr>
          </a:p>
          <a:p>
            <a:pPr indent="-304800" lvl="2" marL="1371600" rtl="0" algn="l">
              <a:spcBef>
                <a:spcPts val="0"/>
              </a:spcBef>
              <a:spcAft>
                <a:spcPts val="0"/>
              </a:spcAft>
              <a:buSzPts val="1200"/>
              <a:buFont typeface="Roboto"/>
              <a:buChar char="■"/>
            </a:pPr>
            <a:r>
              <a:rPr lang="en" sz="1200">
                <a:latin typeface="Roboto"/>
                <a:ea typeface="Roboto"/>
                <a:cs typeface="Roboto"/>
                <a:sym typeface="Roboto"/>
              </a:rPr>
              <a:t>Regions</a:t>
            </a:r>
            <a:endParaRPr sz="1200">
              <a:latin typeface="Roboto"/>
              <a:ea typeface="Roboto"/>
              <a:cs typeface="Roboto"/>
              <a:sym typeface="Roboto"/>
            </a:endParaRPr>
          </a:p>
          <a:p>
            <a:pPr indent="0" lvl="0" marL="1371600" rtl="0" algn="l">
              <a:spcBef>
                <a:spcPts val="0"/>
              </a:spcBef>
              <a:spcAft>
                <a:spcPts val="0"/>
              </a:spcAft>
              <a:buNone/>
            </a:pPr>
            <a:r>
              <a:t/>
            </a:r>
            <a:endParaRPr sz="1200">
              <a:latin typeface="Roboto"/>
              <a:ea typeface="Roboto"/>
              <a:cs typeface="Roboto"/>
              <a:sym typeface="Roboto"/>
            </a:endParaRPr>
          </a:p>
        </p:txBody>
      </p:sp>
      <p:pic>
        <p:nvPicPr>
          <p:cNvPr id="264" name="Google Shape;264;p34"/>
          <p:cNvPicPr preferRelativeResize="0"/>
          <p:nvPr/>
        </p:nvPicPr>
        <p:blipFill>
          <a:blip r:embed="rId3">
            <a:alphaModFix/>
          </a:blip>
          <a:stretch>
            <a:fillRect/>
          </a:stretch>
        </p:blipFill>
        <p:spPr>
          <a:xfrm>
            <a:off x="6999275" y="3009825"/>
            <a:ext cx="1828875" cy="1828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a:t>
            </a:r>
            <a:endParaRPr/>
          </a:p>
        </p:txBody>
      </p:sp>
      <p:sp>
        <p:nvSpPr>
          <p:cNvPr id="270" name="Google Shape;270;p35"/>
          <p:cNvSpPr txBox="1"/>
          <p:nvPr>
            <p:ph idx="4294967295" type="body"/>
          </p:nvPr>
        </p:nvSpPr>
        <p:spPr>
          <a:xfrm>
            <a:off x="495425" y="986450"/>
            <a:ext cx="6992400" cy="4098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Times New Roman"/>
              <a:buChar char="●"/>
            </a:pPr>
            <a:r>
              <a:rPr i="1" lang="en" sz="1200">
                <a:solidFill>
                  <a:schemeClr val="dk1"/>
                </a:solidFill>
                <a:highlight>
                  <a:srgbClr val="FFFFFF"/>
                </a:highlight>
                <a:latin typeface="Times New Roman"/>
                <a:ea typeface="Times New Roman"/>
                <a:cs typeface="Times New Roman"/>
                <a:sym typeface="Times New Roman"/>
              </a:rPr>
              <a:t>Connecting-with-the-Spotify-API</a:t>
            </a:r>
            <a:r>
              <a:rPr lang="en" sz="1200">
                <a:solidFill>
                  <a:schemeClr val="dk1"/>
                </a:solidFill>
                <a:highlight>
                  <a:srgbClr val="FFFFFF"/>
                </a:highlight>
                <a:latin typeface="Times New Roman"/>
                <a:ea typeface="Times New Roman"/>
                <a:cs typeface="Times New Roman"/>
                <a:sym typeface="Times New Roman"/>
              </a:rPr>
              <a:t>. (n.d.). </a:t>
            </a:r>
            <a:r>
              <a:rPr lang="en" sz="1200" u="sng">
                <a:solidFill>
                  <a:schemeClr val="dk1"/>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https://cran.r-project.org/web/packages/spotidy/vignettes/Connecting-with-the-Spotify-API.html</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i="1" lang="en" sz="1200">
                <a:solidFill>
                  <a:schemeClr val="dk1"/>
                </a:solidFill>
                <a:highlight>
                  <a:srgbClr val="FFFFFF"/>
                </a:highlight>
                <a:latin typeface="Times New Roman"/>
                <a:ea typeface="Times New Roman"/>
                <a:cs typeface="Times New Roman"/>
                <a:sym typeface="Times New Roman"/>
              </a:rPr>
              <a:t>RPubs - Spotify Song Popularity</a:t>
            </a:r>
            <a:r>
              <a:rPr lang="en" sz="1200">
                <a:solidFill>
                  <a:schemeClr val="dk1"/>
                </a:solidFill>
                <a:highlight>
                  <a:srgbClr val="FFFFFF"/>
                </a:highlight>
                <a:latin typeface="Times New Roman"/>
                <a:ea typeface="Times New Roman"/>
                <a:cs typeface="Times New Roman"/>
                <a:sym typeface="Times New Roman"/>
              </a:rPr>
              <a:t>. (2020, November 25). </a:t>
            </a:r>
            <a:r>
              <a:rPr lang="en" sz="1200" u="sng">
                <a:solidFill>
                  <a:schemeClr val="dk1"/>
                </a:solidFill>
                <a:highlight>
                  <a:srgbClr val="FFFFFF"/>
                </a:highlight>
                <a:latin typeface="Times New Roman"/>
                <a:ea typeface="Times New Roman"/>
                <a:cs typeface="Times New Roman"/>
                <a:sym typeface="Times New Roman"/>
                <a:hlinkClick r:id="rId4">
                  <a:extLst>
                    <a:ext uri="{A12FA001-AC4F-418D-AE19-62706E023703}">
                      <ahyp:hlinkClr val="tx"/>
                    </a:ext>
                  </a:extLst>
                </a:hlinkClick>
              </a:rPr>
              <a:t>https://rpubs.com/colberam/spotify_popularity_final</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i="1" lang="en" sz="1200">
                <a:solidFill>
                  <a:schemeClr val="dk1"/>
                </a:solidFill>
                <a:highlight>
                  <a:srgbClr val="FFFFFF"/>
                </a:highlight>
                <a:latin typeface="Times New Roman"/>
                <a:ea typeface="Times New Roman"/>
                <a:cs typeface="Times New Roman"/>
                <a:sym typeface="Times New Roman"/>
              </a:rPr>
              <a:t>Dataset of songs in Spotify</a:t>
            </a:r>
            <a:r>
              <a:rPr lang="en" sz="1200">
                <a:solidFill>
                  <a:schemeClr val="dk1"/>
                </a:solidFill>
                <a:highlight>
                  <a:srgbClr val="FFFFFF"/>
                </a:highlight>
                <a:latin typeface="Times New Roman"/>
                <a:ea typeface="Times New Roman"/>
                <a:cs typeface="Times New Roman"/>
                <a:sym typeface="Times New Roman"/>
              </a:rPr>
              <a:t>. (2020, December 6). Kaggle. </a:t>
            </a:r>
            <a:r>
              <a:rPr lang="en" sz="1200" u="sng">
                <a:solidFill>
                  <a:schemeClr val="dk1"/>
                </a:solidFill>
                <a:highlight>
                  <a:srgbClr val="FFFFFF"/>
                </a:highlight>
                <a:latin typeface="Times New Roman"/>
                <a:ea typeface="Times New Roman"/>
                <a:cs typeface="Times New Roman"/>
                <a:sym typeface="Times New Roman"/>
                <a:hlinkClick r:id="rId5">
                  <a:extLst>
                    <a:ext uri="{A12FA001-AC4F-418D-AE19-62706E023703}">
                      <ahyp:hlinkClr val="tx"/>
                    </a:ext>
                  </a:extLst>
                </a:hlinkClick>
              </a:rPr>
              <a:t>https://www.kaggle.com/datasets/mrmorj/dataset-of-songs-in-spotify</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i="1" lang="en" sz="1200">
                <a:solidFill>
                  <a:schemeClr val="dk1"/>
                </a:solidFill>
                <a:highlight>
                  <a:srgbClr val="FFFFFF"/>
                </a:highlight>
                <a:latin typeface="Times New Roman"/>
                <a:ea typeface="Times New Roman"/>
                <a:cs typeface="Times New Roman"/>
                <a:sym typeface="Times New Roman"/>
              </a:rPr>
              <a:t>One-way MANOVA in SPSS Statistics - Step-by-step procedure with screenshots | Laerd Statistics</a:t>
            </a:r>
            <a:r>
              <a:rPr lang="en" sz="1200">
                <a:solidFill>
                  <a:schemeClr val="dk1"/>
                </a:solidFill>
                <a:highlight>
                  <a:srgbClr val="FFFFFF"/>
                </a:highlight>
                <a:latin typeface="Times New Roman"/>
                <a:ea typeface="Times New Roman"/>
                <a:cs typeface="Times New Roman"/>
                <a:sym typeface="Times New Roman"/>
              </a:rPr>
              <a:t>. (n.d.). </a:t>
            </a:r>
            <a:r>
              <a:rPr lang="en" sz="1200" u="sng">
                <a:solidFill>
                  <a:schemeClr val="dk1"/>
                </a:solidFill>
                <a:highlight>
                  <a:srgbClr val="FFFFFF"/>
                </a:highlight>
                <a:latin typeface="Times New Roman"/>
                <a:ea typeface="Times New Roman"/>
                <a:cs typeface="Times New Roman"/>
                <a:sym typeface="Times New Roman"/>
                <a:hlinkClick r:id="rId6">
                  <a:extLst>
                    <a:ext uri="{A12FA001-AC4F-418D-AE19-62706E023703}">
                      <ahyp:hlinkClr val="tx"/>
                    </a:ext>
                  </a:extLst>
                </a:hlinkClick>
              </a:rPr>
              <a:t>https://statistics.laerd.com/spss-tutorials/one-way-manova-using-spss-statistics.php</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Schedl, M., Pohle, T., Koenigstein, N., &amp; Knees, P. (2010, August). What's Hot? Estimating Country-specific Artist Popularity. In </a:t>
            </a:r>
            <a:r>
              <a:rPr i="1" lang="en" sz="1200">
                <a:solidFill>
                  <a:schemeClr val="dk1"/>
                </a:solidFill>
                <a:highlight>
                  <a:srgbClr val="FFFFFF"/>
                </a:highlight>
                <a:latin typeface="Times New Roman"/>
                <a:ea typeface="Times New Roman"/>
                <a:cs typeface="Times New Roman"/>
                <a:sym typeface="Times New Roman"/>
              </a:rPr>
              <a:t>ISMIR</a:t>
            </a:r>
            <a:r>
              <a:rPr lang="en" sz="1200">
                <a:solidFill>
                  <a:schemeClr val="dk1"/>
                </a:solidFill>
                <a:highlight>
                  <a:srgbClr val="FFFFFF"/>
                </a:highlight>
                <a:latin typeface="Times New Roman"/>
                <a:ea typeface="Times New Roman"/>
                <a:cs typeface="Times New Roman"/>
                <a:sym typeface="Times New Roman"/>
              </a:rPr>
              <a:t> (pp. 117-122)</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Ren, J., Shen, J., &amp; Kauffman, R. J. (2016, April). What makes a music track popular in online social networks?. In </a:t>
            </a:r>
            <a:r>
              <a:rPr i="1" lang="en" sz="1200">
                <a:solidFill>
                  <a:schemeClr val="dk1"/>
                </a:solidFill>
                <a:highlight>
                  <a:srgbClr val="FFFFFF"/>
                </a:highlight>
                <a:latin typeface="Times New Roman"/>
                <a:ea typeface="Times New Roman"/>
                <a:cs typeface="Times New Roman"/>
                <a:sym typeface="Times New Roman"/>
              </a:rPr>
              <a:t>Proceedings of the 25th International Conference Companion on World Wide Web</a:t>
            </a:r>
            <a:r>
              <a:rPr lang="en" sz="1200">
                <a:solidFill>
                  <a:schemeClr val="dk1"/>
                </a:solidFill>
                <a:highlight>
                  <a:srgbClr val="FFFFFF"/>
                </a:highlight>
                <a:latin typeface="Times New Roman"/>
                <a:ea typeface="Times New Roman"/>
                <a:cs typeface="Times New Roman"/>
                <a:sym typeface="Times New Roman"/>
              </a:rPr>
              <a:t> (pp. 95-96).</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000">
                <a:solidFill>
                  <a:srgbClr val="222222"/>
                </a:solidFill>
                <a:highlight>
                  <a:srgbClr val="FFFFFF"/>
                </a:highlight>
                <a:latin typeface="Arial"/>
                <a:ea typeface="Arial"/>
                <a:cs typeface="Arial"/>
                <a:sym typeface="Arial"/>
              </a:rPr>
              <a:t>Lee, J., &amp; Lee, J. S. (2018). Music popularity: Metrics, characteristics, and audio-based prediction. </a:t>
            </a:r>
            <a:r>
              <a:rPr i="1" lang="en" sz="1000">
                <a:solidFill>
                  <a:srgbClr val="222222"/>
                </a:solidFill>
                <a:highlight>
                  <a:srgbClr val="FFFFFF"/>
                </a:highlight>
                <a:latin typeface="Arial"/>
                <a:ea typeface="Arial"/>
                <a:cs typeface="Arial"/>
                <a:sym typeface="Arial"/>
              </a:rPr>
              <a:t>IEEE Transactions on Multimedia</a:t>
            </a:r>
            <a:r>
              <a:rPr lang="en" sz="1000">
                <a:solidFill>
                  <a:srgbClr val="222222"/>
                </a:solidFill>
                <a:highlight>
                  <a:srgbClr val="FFFFFF"/>
                </a:highlight>
                <a:latin typeface="Arial"/>
                <a:ea typeface="Arial"/>
                <a:cs typeface="Arial"/>
                <a:sym typeface="Arial"/>
              </a:rPr>
              <a:t>, </a:t>
            </a:r>
            <a:r>
              <a:rPr i="1" lang="en" sz="1000">
                <a:solidFill>
                  <a:srgbClr val="222222"/>
                </a:solidFill>
                <a:highlight>
                  <a:srgbClr val="FFFFFF"/>
                </a:highlight>
                <a:latin typeface="Arial"/>
                <a:ea typeface="Arial"/>
                <a:cs typeface="Arial"/>
                <a:sym typeface="Arial"/>
              </a:rPr>
              <a:t>20</a:t>
            </a:r>
            <a:r>
              <a:rPr lang="en" sz="1000">
                <a:solidFill>
                  <a:srgbClr val="222222"/>
                </a:solidFill>
                <a:highlight>
                  <a:srgbClr val="FFFFFF"/>
                </a:highlight>
                <a:latin typeface="Arial"/>
                <a:ea typeface="Arial"/>
                <a:cs typeface="Arial"/>
                <a:sym typeface="Arial"/>
              </a:rPr>
              <a:t>(11), 3173-3182.</a:t>
            </a:r>
            <a:endParaRPr sz="1000">
              <a:solidFill>
                <a:srgbClr val="222222"/>
              </a:solidFill>
              <a:highlight>
                <a:srgbClr val="FFFFFF"/>
              </a:highlight>
              <a:latin typeface="Arial"/>
              <a:ea typeface="Arial"/>
              <a:cs typeface="Arial"/>
              <a:sym typeface="Arial"/>
            </a:endParaRPr>
          </a:p>
          <a:p>
            <a:pPr indent="-292100" lvl="0" marL="457200" rtl="0" algn="l">
              <a:spcBef>
                <a:spcPts val="0"/>
              </a:spcBef>
              <a:spcAft>
                <a:spcPts val="0"/>
              </a:spcAft>
              <a:buClr>
                <a:srgbClr val="222222"/>
              </a:buClr>
              <a:buSzPts val="1000"/>
              <a:buFont typeface="Arial"/>
              <a:buChar char="●"/>
            </a:pPr>
            <a:r>
              <a:rPr lang="en" sz="1000">
                <a:solidFill>
                  <a:srgbClr val="222222"/>
                </a:solidFill>
                <a:highlight>
                  <a:srgbClr val="FFFFFF"/>
                </a:highlight>
                <a:latin typeface="Arial"/>
                <a:ea typeface="Arial"/>
                <a:cs typeface="Arial"/>
                <a:sym typeface="Arial"/>
              </a:rPr>
              <a:t>Asai, S. (2008). Factors affecting hits in Japanese popular music. </a:t>
            </a:r>
            <a:r>
              <a:rPr i="1" lang="en" sz="1000">
                <a:solidFill>
                  <a:srgbClr val="222222"/>
                </a:solidFill>
                <a:highlight>
                  <a:srgbClr val="FFFFFF"/>
                </a:highlight>
                <a:latin typeface="Arial"/>
                <a:ea typeface="Arial"/>
                <a:cs typeface="Arial"/>
                <a:sym typeface="Arial"/>
              </a:rPr>
              <a:t>Journal of Media Economics</a:t>
            </a:r>
            <a:r>
              <a:rPr lang="en" sz="1000">
                <a:solidFill>
                  <a:srgbClr val="222222"/>
                </a:solidFill>
                <a:highlight>
                  <a:srgbClr val="FFFFFF"/>
                </a:highlight>
                <a:latin typeface="Arial"/>
                <a:ea typeface="Arial"/>
                <a:cs typeface="Arial"/>
                <a:sym typeface="Arial"/>
              </a:rPr>
              <a:t>, </a:t>
            </a:r>
            <a:r>
              <a:rPr i="1" lang="en" sz="1000">
                <a:solidFill>
                  <a:srgbClr val="222222"/>
                </a:solidFill>
                <a:highlight>
                  <a:srgbClr val="FFFFFF"/>
                </a:highlight>
                <a:latin typeface="Arial"/>
                <a:ea typeface="Arial"/>
                <a:cs typeface="Arial"/>
                <a:sym typeface="Arial"/>
              </a:rPr>
              <a:t>21</a:t>
            </a:r>
            <a:r>
              <a:rPr lang="en" sz="1000">
                <a:solidFill>
                  <a:srgbClr val="222222"/>
                </a:solidFill>
                <a:highlight>
                  <a:srgbClr val="FFFFFF"/>
                </a:highlight>
                <a:latin typeface="Arial"/>
                <a:ea typeface="Arial"/>
                <a:cs typeface="Arial"/>
                <a:sym typeface="Arial"/>
              </a:rPr>
              <a:t>(2), 97-113.</a:t>
            </a:r>
            <a:endParaRPr sz="1000">
              <a:solidFill>
                <a:srgbClr val="222222"/>
              </a:solidFill>
              <a:highlight>
                <a:srgbClr val="FFFFFF"/>
              </a:highlight>
              <a:latin typeface="Arial"/>
              <a:ea typeface="Arial"/>
              <a:cs typeface="Arial"/>
              <a:sym typeface="Arial"/>
            </a:endParaRPr>
          </a:p>
          <a:p>
            <a:pPr indent="-292100" lvl="0" marL="457200" rtl="0" algn="l">
              <a:spcBef>
                <a:spcPts val="0"/>
              </a:spcBef>
              <a:spcAft>
                <a:spcPts val="0"/>
              </a:spcAft>
              <a:buClr>
                <a:srgbClr val="222222"/>
              </a:buClr>
              <a:buSzPts val="1000"/>
              <a:buFont typeface="Arial"/>
              <a:buChar char="●"/>
            </a:pPr>
            <a:r>
              <a:rPr lang="en" sz="1000">
                <a:solidFill>
                  <a:srgbClr val="222222"/>
                </a:solidFill>
                <a:highlight>
                  <a:srgbClr val="FFFFFF"/>
                </a:highlight>
                <a:latin typeface="Arial"/>
                <a:ea typeface="Arial"/>
                <a:cs typeface="Arial"/>
                <a:sym typeface="Arial"/>
              </a:rPr>
              <a:t>Knobloch-Westerwick, S., Musto, P., &amp; Shaw, K. (2008). Rebellion in the top music charts: Defiant messages in rap/hip-hop and rock music 1993 and 2003. </a:t>
            </a:r>
            <a:r>
              <a:rPr i="1" lang="en" sz="1000">
                <a:solidFill>
                  <a:srgbClr val="222222"/>
                </a:solidFill>
                <a:highlight>
                  <a:srgbClr val="FFFFFF"/>
                </a:highlight>
                <a:latin typeface="Arial"/>
                <a:ea typeface="Arial"/>
                <a:cs typeface="Arial"/>
                <a:sym typeface="Arial"/>
              </a:rPr>
              <a:t>Journal of Media Psychology: Theories, Methods, and Applications</a:t>
            </a:r>
            <a:r>
              <a:rPr lang="en" sz="1000">
                <a:solidFill>
                  <a:srgbClr val="222222"/>
                </a:solidFill>
                <a:highlight>
                  <a:srgbClr val="FFFFFF"/>
                </a:highlight>
                <a:latin typeface="Arial"/>
                <a:ea typeface="Arial"/>
                <a:cs typeface="Arial"/>
                <a:sym typeface="Arial"/>
              </a:rPr>
              <a:t>, </a:t>
            </a:r>
            <a:r>
              <a:rPr i="1" lang="en" sz="1000">
                <a:solidFill>
                  <a:srgbClr val="222222"/>
                </a:solidFill>
                <a:highlight>
                  <a:srgbClr val="FFFFFF"/>
                </a:highlight>
                <a:latin typeface="Arial"/>
                <a:ea typeface="Arial"/>
                <a:cs typeface="Arial"/>
                <a:sym typeface="Arial"/>
              </a:rPr>
              <a:t>20</a:t>
            </a:r>
            <a:r>
              <a:rPr lang="en" sz="1000">
                <a:solidFill>
                  <a:srgbClr val="222222"/>
                </a:solidFill>
                <a:highlight>
                  <a:srgbClr val="FFFFFF"/>
                </a:highlight>
                <a:latin typeface="Arial"/>
                <a:ea typeface="Arial"/>
                <a:cs typeface="Arial"/>
                <a:sym typeface="Arial"/>
              </a:rPr>
              <a:t>(1), 15.</a:t>
            </a:r>
            <a:endParaRPr sz="1000">
              <a:solidFill>
                <a:srgbClr val="222222"/>
              </a:solidFill>
              <a:highlight>
                <a:srgbClr val="FFFFFF"/>
              </a:highlight>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6"/>
          <p:cNvSpPr txBox="1"/>
          <p:nvPr>
            <p:ph type="title"/>
          </p:nvPr>
        </p:nvSpPr>
        <p:spPr>
          <a:xfrm>
            <a:off x="1228225" y="1820850"/>
            <a:ext cx="7088100" cy="1244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pic>
        <p:nvPicPr>
          <p:cNvPr id="80" name="Google Shape;80;p15"/>
          <p:cNvPicPr preferRelativeResize="0"/>
          <p:nvPr/>
        </p:nvPicPr>
        <p:blipFill>
          <a:blip r:embed="rId3">
            <a:alphaModFix/>
          </a:blip>
          <a:stretch>
            <a:fillRect/>
          </a:stretch>
        </p:blipFill>
        <p:spPr>
          <a:xfrm>
            <a:off x="5173675" y="1854275"/>
            <a:ext cx="3494275" cy="2367900"/>
          </a:xfrm>
          <a:prstGeom prst="rect">
            <a:avLst/>
          </a:prstGeom>
          <a:noFill/>
          <a:ln>
            <a:noFill/>
          </a:ln>
        </p:spPr>
      </p:pic>
      <p:pic>
        <p:nvPicPr>
          <p:cNvPr id="81" name="Google Shape;81;p15"/>
          <p:cNvPicPr preferRelativeResize="0"/>
          <p:nvPr/>
        </p:nvPicPr>
        <p:blipFill>
          <a:blip r:embed="rId4">
            <a:alphaModFix/>
          </a:blip>
          <a:stretch>
            <a:fillRect/>
          </a:stretch>
        </p:blipFill>
        <p:spPr>
          <a:xfrm>
            <a:off x="400050" y="1751225"/>
            <a:ext cx="4773625" cy="2574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Description</a:t>
            </a:r>
            <a:endParaRPr/>
          </a:p>
        </p:txBody>
      </p:sp>
      <p:sp>
        <p:nvSpPr>
          <p:cNvPr id="87" name="Google Shape;87;p16"/>
          <p:cNvSpPr txBox="1"/>
          <p:nvPr/>
        </p:nvSpPr>
        <p:spPr>
          <a:xfrm>
            <a:off x="178125" y="1447225"/>
            <a:ext cx="36936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Objective</a:t>
            </a:r>
            <a:endParaRPr>
              <a:solidFill>
                <a:schemeClr val="dk2"/>
              </a:solidFill>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What is the important factor(s) that contributes the popularity?</a:t>
            </a:r>
            <a:endParaRPr>
              <a:solidFill>
                <a:schemeClr val="dk2"/>
              </a:solidFill>
              <a:latin typeface="Roboto"/>
              <a:ea typeface="Roboto"/>
              <a:cs typeface="Roboto"/>
              <a:sym typeface="Roboto"/>
            </a:endParaRPr>
          </a:p>
        </p:txBody>
      </p:sp>
      <p:sp>
        <p:nvSpPr>
          <p:cNvPr id="88" name="Google Shape;88;p16"/>
          <p:cNvSpPr txBox="1"/>
          <p:nvPr/>
        </p:nvSpPr>
        <p:spPr>
          <a:xfrm>
            <a:off x="645500" y="2278525"/>
            <a:ext cx="58227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Analysis</a:t>
            </a:r>
            <a:endParaRPr>
              <a:solidFill>
                <a:schemeClr val="dk2"/>
              </a:solidFill>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EDA</a:t>
            </a:r>
            <a:endParaRPr>
              <a:solidFill>
                <a:schemeClr val="dk2"/>
              </a:solidFill>
              <a:latin typeface="Roboto"/>
              <a:ea typeface="Roboto"/>
              <a:cs typeface="Roboto"/>
              <a:sym typeface="Roboto"/>
            </a:endParaRPr>
          </a:p>
          <a:p>
            <a:pPr indent="-317500" lvl="2" marL="13716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Histograms &amp; Correlation Matrix     </a:t>
            </a:r>
            <a:endParaRPr>
              <a:solidFill>
                <a:schemeClr val="dk2"/>
              </a:solidFill>
              <a:latin typeface="Roboto"/>
              <a:ea typeface="Roboto"/>
              <a:cs typeface="Roboto"/>
              <a:sym typeface="Roboto"/>
            </a:endParaRPr>
          </a:p>
          <a:p>
            <a:pPr indent="0" lvl="0" marL="1371600" rtl="0" algn="l">
              <a:spcBef>
                <a:spcPts val="0"/>
              </a:spcBef>
              <a:spcAft>
                <a:spcPts val="0"/>
              </a:spcAft>
              <a:buNone/>
            </a:pPr>
            <a:r>
              <a:rPr lang="en">
                <a:solidFill>
                  <a:schemeClr val="dk2"/>
                </a:solidFill>
                <a:latin typeface="Roboto"/>
                <a:ea typeface="Roboto"/>
                <a:cs typeface="Roboto"/>
                <a:sym typeface="Roboto"/>
              </a:rPr>
              <a:t>                               </a:t>
            </a:r>
            <a:endParaRPr>
              <a:solidFill>
                <a:schemeClr val="dk2"/>
              </a:solidFill>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Hypothesis Testing 1</a:t>
            </a:r>
            <a:endParaRPr>
              <a:solidFill>
                <a:schemeClr val="dk2"/>
              </a:solidFill>
              <a:latin typeface="Roboto"/>
              <a:ea typeface="Roboto"/>
              <a:cs typeface="Roboto"/>
              <a:sym typeface="Roboto"/>
            </a:endParaRPr>
          </a:p>
          <a:p>
            <a:pPr indent="-317500" lvl="2" marL="13716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Difference between genres</a:t>
            </a:r>
            <a:endParaRPr>
              <a:solidFill>
                <a:schemeClr val="dk2"/>
              </a:solidFill>
              <a:latin typeface="Roboto"/>
              <a:ea typeface="Roboto"/>
              <a:cs typeface="Roboto"/>
              <a:sym typeface="Roboto"/>
            </a:endParaRPr>
          </a:p>
          <a:p>
            <a:pPr indent="0" lvl="0" marL="1371600" rtl="0" algn="l">
              <a:spcBef>
                <a:spcPts val="0"/>
              </a:spcBef>
              <a:spcAft>
                <a:spcPts val="0"/>
              </a:spcAft>
              <a:buNone/>
            </a:pPr>
            <a:r>
              <a:t/>
            </a:r>
            <a:endParaRPr>
              <a:solidFill>
                <a:schemeClr val="dk2"/>
              </a:solidFill>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Hypothesis Testing 2</a:t>
            </a:r>
            <a:endParaRPr>
              <a:solidFill>
                <a:schemeClr val="dk2"/>
              </a:solidFill>
              <a:latin typeface="Roboto"/>
              <a:ea typeface="Roboto"/>
              <a:cs typeface="Roboto"/>
              <a:sym typeface="Roboto"/>
            </a:endParaRPr>
          </a:p>
          <a:p>
            <a:pPr indent="-317500" lvl="2" marL="13716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Difference between popularities</a:t>
            </a:r>
            <a:endParaRPr>
              <a:solidFill>
                <a:schemeClr val="dk2"/>
              </a:solidFill>
              <a:latin typeface="Roboto"/>
              <a:ea typeface="Roboto"/>
              <a:cs typeface="Roboto"/>
              <a:sym typeface="Roboto"/>
            </a:endParaRPr>
          </a:p>
          <a:p>
            <a:pPr indent="0" lvl="0" marL="1371600" rtl="0" algn="l">
              <a:spcBef>
                <a:spcPts val="0"/>
              </a:spcBef>
              <a:spcAft>
                <a:spcPts val="0"/>
              </a:spcAft>
              <a:buNone/>
            </a:pPr>
            <a:r>
              <a:t/>
            </a:r>
            <a:endParaRPr>
              <a:solidFill>
                <a:schemeClr val="dk2"/>
              </a:solidFill>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Regression</a:t>
            </a:r>
            <a:endParaRPr>
              <a:solidFill>
                <a:schemeClr val="dk2"/>
              </a:solidFill>
              <a:latin typeface="Roboto"/>
              <a:ea typeface="Roboto"/>
              <a:cs typeface="Roboto"/>
              <a:sym typeface="Roboto"/>
            </a:endParaRPr>
          </a:p>
          <a:p>
            <a:pPr indent="-317500" lvl="2" marL="13716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Factors that affect popularity</a:t>
            </a:r>
            <a:endParaRPr>
              <a:solidFill>
                <a:schemeClr val="dk2"/>
              </a:solidFill>
              <a:latin typeface="Roboto"/>
              <a:ea typeface="Roboto"/>
              <a:cs typeface="Roboto"/>
              <a:sym typeface="Roboto"/>
            </a:endParaRPr>
          </a:p>
        </p:txBody>
      </p:sp>
      <p:sp>
        <p:nvSpPr>
          <p:cNvPr id="89" name="Google Shape;89;p16"/>
          <p:cNvSpPr txBox="1"/>
          <p:nvPr/>
        </p:nvSpPr>
        <p:spPr>
          <a:xfrm>
            <a:off x="5627100" y="1555463"/>
            <a:ext cx="35169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Conclusion</a:t>
            </a:r>
            <a:endParaRPr>
              <a:solidFill>
                <a:schemeClr val="dk2"/>
              </a:solidFill>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What did we learn?</a:t>
            </a:r>
            <a:endParaRPr>
              <a:solidFill>
                <a:schemeClr val="dk2"/>
              </a:solidFill>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Future works</a:t>
            </a:r>
            <a:endParaRPr>
              <a:solidFill>
                <a:schemeClr val="dk2"/>
              </a:solidFill>
              <a:latin typeface="Roboto"/>
              <a:ea typeface="Roboto"/>
              <a:cs typeface="Roboto"/>
              <a:sym typeface="Roboto"/>
            </a:endParaRPr>
          </a:p>
        </p:txBody>
      </p:sp>
      <p:pic>
        <p:nvPicPr>
          <p:cNvPr id="90" name="Google Shape;90;p16"/>
          <p:cNvPicPr preferRelativeResize="0"/>
          <p:nvPr/>
        </p:nvPicPr>
        <p:blipFill>
          <a:blip r:embed="rId3">
            <a:alphaModFix/>
          </a:blip>
          <a:stretch>
            <a:fillRect/>
          </a:stretch>
        </p:blipFill>
        <p:spPr>
          <a:xfrm>
            <a:off x="5790213" y="2817613"/>
            <a:ext cx="2750125" cy="1692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Gathering </a:t>
            </a:r>
            <a:endParaRPr/>
          </a:p>
        </p:txBody>
      </p:sp>
      <p:sp>
        <p:nvSpPr>
          <p:cNvPr id="96" name="Google Shape;96;p17"/>
          <p:cNvSpPr txBox="1"/>
          <p:nvPr/>
        </p:nvSpPr>
        <p:spPr>
          <a:xfrm>
            <a:off x="2646900" y="3223025"/>
            <a:ext cx="480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97" name="Google Shape;97;p17"/>
          <p:cNvSpPr txBox="1"/>
          <p:nvPr/>
        </p:nvSpPr>
        <p:spPr>
          <a:xfrm>
            <a:off x="7193800" y="1688863"/>
            <a:ext cx="2304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Spotify API</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Spotify</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Tracks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Artists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Genres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Kaggle Datasets</a:t>
            </a:r>
            <a:endParaRPr>
              <a:latin typeface="Roboto"/>
              <a:ea typeface="Roboto"/>
              <a:cs typeface="Roboto"/>
              <a:sym typeface="Roboto"/>
            </a:endParaRPr>
          </a:p>
        </p:txBody>
      </p:sp>
      <p:sp>
        <p:nvSpPr>
          <p:cNvPr id="98" name="Google Shape;98;p17"/>
          <p:cNvSpPr txBox="1"/>
          <p:nvPr/>
        </p:nvSpPr>
        <p:spPr>
          <a:xfrm>
            <a:off x="7315150" y="3623225"/>
            <a:ext cx="1636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Key Words: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Genre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Artist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Track</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Popularity</a:t>
            </a:r>
            <a:endParaRPr>
              <a:latin typeface="Roboto"/>
              <a:ea typeface="Roboto"/>
              <a:cs typeface="Roboto"/>
              <a:sym typeface="Roboto"/>
            </a:endParaRPr>
          </a:p>
        </p:txBody>
      </p:sp>
      <p:pic>
        <p:nvPicPr>
          <p:cNvPr id="99" name="Google Shape;99;p17"/>
          <p:cNvPicPr preferRelativeResize="0"/>
          <p:nvPr/>
        </p:nvPicPr>
        <p:blipFill>
          <a:blip r:embed="rId3">
            <a:alphaModFix/>
          </a:blip>
          <a:stretch>
            <a:fillRect/>
          </a:stretch>
        </p:blipFill>
        <p:spPr>
          <a:xfrm>
            <a:off x="3190201" y="2346400"/>
            <a:ext cx="4049800" cy="2656500"/>
          </a:xfrm>
          <a:prstGeom prst="rect">
            <a:avLst/>
          </a:prstGeom>
          <a:noFill/>
          <a:ln>
            <a:noFill/>
          </a:ln>
        </p:spPr>
      </p:pic>
      <p:pic>
        <p:nvPicPr>
          <p:cNvPr id="100" name="Google Shape;100;p17"/>
          <p:cNvPicPr preferRelativeResize="0"/>
          <p:nvPr/>
        </p:nvPicPr>
        <p:blipFill>
          <a:blip r:embed="rId4">
            <a:alphaModFix/>
          </a:blip>
          <a:stretch>
            <a:fillRect/>
          </a:stretch>
        </p:blipFill>
        <p:spPr>
          <a:xfrm>
            <a:off x="55600" y="1419198"/>
            <a:ext cx="6527376" cy="2190074"/>
          </a:xfrm>
          <a:prstGeom prst="rect">
            <a:avLst/>
          </a:prstGeom>
          <a:noFill/>
          <a:ln>
            <a:noFill/>
          </a:ln>
        </p:spPr>
      </p:pic>
      <p:sp>
        <p:nvSpPr>
          <p:cNvPr id="101" name="Google Shape;101;p17"/>
          <p:cNvSpPr txBox="1"/>
          <p:nvPr/>
        </p:nvSpPr>
        <p:spPr>
          <a:xfrm>
            <a:off x="-192500" y="3903825"/>
            <a:ext cx="3382800" cy="800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 popularity of the track</a:t>
            </a:r>
            <a:endParaRPr>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Between 0 and 100</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100 being the most popular</a:t>
            </a:r>
            <a:endParaRPr sz="13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pic>
        <p:nvPicPr>
          <p:cNvPr id="107" name="Google Shape;107;p18"/>
          <p:cNvPicPr preferRelativeResize="0"/>
          <p:nvPr/>
        </p:nvPicPr>
        <p:blipFill>
          <a:blip r:embed="rId3">
            <a:alphaModFix/>
          </a:blip>
          <a:stretch>
            <a:fillRect/>
          </a:stretch>
        </p:blipFill>
        <p:spPr>
          <a:xfrm>
            <a:off x="152425" y="3160925"/>
            <a:ext cx="8839198" cy="1715808"/>
          </a:xfrm>
          <a:prstGeom prst="rect">
            <a:avLst/>
          </a:prstGeom>
          <a:noFill/>
          <a:ln>
            <a:noFill/>
          </a:ln>
        </p:spPr>
      </p:pic>
      <p:sp>
        <p:nvSpPr>
          <p:cNvPr id="108" name="Google Shape;108;p18"/>
          <p:cNvSpPr txBox="1"/>
          <p:nvPr/>
        </p:nvSpPr>
        <p:spPr>
          <a:xfrm>
            <a:off x="403575" y="1444525"/>
            <a:ext cx="36126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Cleaning Process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Check NA values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Check duplicates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Remove </a:t>
            </a:r>
            <a:r>
              <a:rPr lang="en">
                <a:latin typeface="Roboto"/>
                <a:ea typeface="Roboto"/>
                <a:cs typeface="Roboto"/>
                <a:sym typeface="Roboto"/>
              </a:rPr>
              <a:t>unnecessary</a:t>
            </a:r>
            <a:r>
              <a:rPr lang="en">
                <a:latin typeface="Roboto"/>
                <a:ea typeface="Roboto"/>
                <a:cs typeface="Roboto"/>
                <a:sym typeface="Roboto"/>
              </a:rPr>
              <a:t> columns</a:t>
            </a:r>
            <a:endParaRPr>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p:txBody>
      </p:sp>
      <p:sp>
        <p:nvSpPr>
          <p:cNvPr id="109" name="Google Shape;109;p18"/>
          <p:cNvSpPr txBox="1"/>
          <p:nvPr/>
        </p:nvSpPr>
        <p:spPr>
          <a:xfrm>
            <a:off x="4984850" y="1510625"/>
            <a:ext cx="42249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Major Finding</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 song could have different genres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Remove the Duplicates</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1963000" y="1754050"/>
            <a:ext cx="5334900" cy="1244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EDA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idx="1" type="body"/>
          </p:nvPr>
        </p:nvSpPr>
        <p:spPr>
          <a:xfrm>
            <a:off x="4783875" y="146700"/>
            <a:ext cx="3586800" cy="72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rPr>
              <a:t>There are 6 major genre in Spotify tracks and </a:t>
            </a:r>
            <a:r>
              <a:rPr lang="en" sz="1400">
                <a:solidFill>
                  <a:srgbClr val="333333"/>
                </a:solidFill>
                <a:highlight>
                  <a:srgbClr val="FFFFFF"/>
                </a:highlight>
              </a:rPr>
              <a:t>Each of the 6 genres has 4 subgenres</a:t>
            </a:r>
            <a:endParaRPr sz="1400">
              <a:solidFill>
                <a:schemeClr val="dk1"/>
              </a:solidFill>
            </a:endParaRPr>
          </a:p>
        </p:txBody>
      </p:sp>
      <p:pic>
        <p:nvPicPr>
          <p:cNvPr id="120" name="Google Shape;120;p20"/>
          <p:cNvPicPr preferRelativeResize="0"/>
          <p:nvPr/>
        </p:nvPicPr>
        <p:blipFill>
          <a:blip r:embed="rId3">
            <a:alphaModFix/>
          </a:blip>
          <a:stretch>
            <a:fillRect/>
          </a:stretch>
        </p:blipFill>
        <p:spPr>
          <a:xfrm>
            <a:off x="486350" y="2849575"/>
            <a:ext cx="3455076" cy="2132295"/>
          </a:xfrm>
          <a:prstGeom prst="rect">
            <a:avLst/>
          </a:prstGeom>
          <a:noFill/>
          <a:ln>
            <a:noFill/>
          </a:ln>
        </p:spPr>
      </p:pic>
      <p:pic>
        <p:nvPicPr>
          <p:cNvPr id="121" name="Google Shape;121;p20"/>
          <p:cNvPicPr preferRelativeResize="0"/>
          <p:nvPr/>
        </p:nvPicPr>
        <p:blipFill>
          <a:blip r:embed="rId4">
            <a:alphaModFix/>
          </a:blip>
          <a:stretch>
            <a:fillRect/>
          </a:stretch>
        </p:blipFill>
        <p:spPr>
          <a:xfrm>
            <a:off x="486350" y="717275"/>
            <a:ext cx="3455081" cy="2132300"/>
          </a:xfrm>
          <a:prstGeom prst="rect">
            <a:avLst/>
          </a:prstGeom>
          <a:noFill/>
          <a:ln>
            <a:noFill/>
          </a:ln>
        </p:spPr>
      </p:pic>
      <p:sp>
        <p:nvSpPr>
          <p:cNvPr id="122" name="Google Shape;122;p20"/>
          <p:cNvSpPr txBox="1"/>
          <p:nvPr/>
        </p:nvSpPr>
        <p:spPr>
          <a:xfrm>
            <a:off x="345425" y="146700"/>
            <a:ext cx="234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Merriweather"/>
                <a:ea typeface="Merriweather"/>
                <a:cs typeface="Merriweather"/>
                <a:sym typeface="Merriweather"/>
              </a:rPr>
              <a:t>Genre exploration</a:t>
            </a:r>
            <a:endParaRPr>
              <a:solidFill>
                <a:schemeClr val="lt1"/>
              </a:solidFill>
              <a:latin typeface="Roboto"/>
              <a:ea typeface="Roboto"/>
              <a:cs typeface="Roboto"/>
              <a:sym typeface="Roboto"/>
            </a:endParaRPr>
          </a:p>
        </p:txBody>
      </p:sp>
      <p:pic>
        <p:nvPicPr>
          <p:cNvPr id="123" name="Google Shape;123;p20"/>
          <p:cNvPicPr preferRelativeResize="0"/>
          <p:nvPr/>
        </p:nvPicPr>
        <p:blipFill rotWithShape="1">
          <a:blip r:embed="rId5">
            <a:alphaModFix/>
          </a:blip>
          <a:srcRect b="3530" l="0" r="0" t="-3530"/>
          <a:stretch/>
        </p:blipFill>
        <p:spPr>
          <a:xfrm>
            <a:off x="4821749" y="717275"/>
            <a:ext cx="3642450" cy="1473150"/>
          </a:xfrm>
          <a:prstGeom prst="rect">
            <a:avLst/>
          </a:prstGeom>
          <a:noFill/>
          <a:ln>
            <a:noFill/>
          </a:ln>
        </p:spPr>
      </p:pic>
      <p:pic>
        <p:nvPicPr>
          <p:cNvPr id="124" name="Google Shape;124;p20"/>
          <p:cNvPicPr preferRelativeResize="0"/>
          <p:nvPr/>
        </p:nvPicPr>
        <p:blipFill>
          <a:blip r:embed="rId6">
            <a:alphaModFix/>
          </a:blip>
          <a:stretch>
            <a:fillRect/>
          </a:stretch>
        </p:blipFill>
        <p:spPr>
          <a:xfrm>
            <a:off x="5453613" y="2324275"/>
            <a:ext cx="2304122" cy="1847350"/>
          </a:xfrm>
          <a:prstGeom prst="rect">
            <a:avLst/>
          </a:prstGeom>
          <a:noFill/>
          <a:ln>
            <a:noFill/>
          </a:ln>
        </p:spPr>
      </p:pic>
      <p:sp>
        <p:nvSpPr>
          <p:cNvPr id="125" name="Google Shape;125;p20"/>
          <p:cNvSpPr txBox="1"/>
          <p:nvPr/>
        </p:nvSpPr>
        <p:spPr>
          <a:xfrm>
            <a:off x="4783875" y="4193950"/>
            <a:ext cx="3960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Thus, </a:t>
            </a:r>
            <a:r>
              <a:rPr lang="en" sz="1000">
                <a:latin typeface="Roboto"/>
                <a:ea typeface="Roboto"/>
                <a:cs typeface="Roboto"/>
                <a:sym typeface="Roboto"/>
              </a:rPr>
              <a:t>if an artist wants to increase their chances of producing a popular song or big hits, they should choose the pop genre specifically in the post-teen pop category.</a:t>
            </a:r>
            <a:endParaRPr sz="10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40125" y="212300"/>
            <a:ext cx="3706500" cy="37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t>Artists</a:t>
            </a:r>
            <a:r>
              <a:rPr lang="en" sz="1800"/>
              <a:t> and Audio Features</a:t>
            </a:r>
            <a:endParaRPr sz="1800"/>
          </a:p>
        </p:txBody>
      </p:sp>
      <p:sp>
        <p:nvSpPr>
          <p:cNvPr id="131" name="Google Shape;131;p21"/>
          <p:cNvSpPr txBox="1"/>
          <p:nvPr>
            <p:ph idx="1" type="body"/>
          </p:nvPr>
        </p:nvSpPr>
        <p:spPr>
          <a:xfrm>
            <a:off x="4572000" y="212300"/>
            <a:ext cx="4166400" cy="127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Popularity Levels:</a:t>
            </a:r>
            <a:endParaRPr/>
          </a:p>
          <a:p>
            <a:pPr indent="-311150" lvl="0" marL="457200" rtl="0" algn="l">
              <a:spcBef>
                <a:spcPts val="1200"/>
              </a:spcBef>
              <a:spcAft>
                <a:spcPts val="0"/>
              </a:spcAft>
              <a:buSzPts val="1300"/>
              <a:buChar char="●"/>
            </a:pPr>
            <a:r>
              <a:rPr lang="en"/>
              <a:t>Popular (Popularity score &gt;= 66)</a:t>
            </a:r>
            <a:endParaRPr/>
          </a:p>
          <a:p>
            <a:pPr indent="-311150" lvl="0" marL="457200" rtl="0" algn="l">
              <a:spcBef>
                <a:spcPts val="0"/>
              </a:spcBef>
              <a:spcAft>
                <a:spcPts val="0"/>
              </a:spcAft>
              <a:buSzPts val="1300"/>
              <a:buChar char="●"/>
            </a:pPr>
            <a:r>
              <a:rPr lang="en"/>
              <a:t>Moderate (In between)</a:t>
            </a:r>
            <a:endParaRPr/>
          </a:p>
          <a:p>
            <a:pPr indent="-311150" lvl="0" marL="457200" rtl="0" algn="l">
              <a:spcBef>
                <a:spcPts val="0"/>
              </a:spcBef>
              <a:spcAft>
                <a:spcPts val="0"/>
              </a:spcAft>
              <a:buSzPts val="1300"/>
              <a:buChar char="●"/>
            </a:pPr>
            <a:r>
              <a:rPr lang="en"/>
              <a:t>Not Popular </a:t>
            </a:r>
            <a:r>
              <a:rPr lang="en"/>
              <a:t>(Popularity score &lt;= 33)</a:t>
            </a:r>
            <a:endParaRPr/>
          </a:p>
        </p:txBody>
      </p:sp>
      <p:pic>
        <p:nvPicPr>
          <p:cNvPr id="132" name="Google Shape;132;p21"/>
          <p:cNvPicPr preferRelativeResize="0"/>
          <p:nvPr/>
        </p:nvPicPr>
        <p:blipFill>
          <a:blip r:embed="rId3">
            <a:alphaModFix/>
          </a:blip>
          <a:stretch>
            <a:fillRect/>
          </a:stretch>
        </p:blipFill>
        <p:spPr>
          <a:xfrm>
            <a:off x="0" y="2115675"/>
            <a:ext cx="4297550" cy="2625498"/>
          </a:xfrm>
          <a:prstGeom prst="rect">
            <a:avLst/>
          </a:prstGeom>
          <a:noFill/>
          <a:ln>
            <a:noFill/>
          </a:ln>
        </p:spPr>
      </p:pic>
      <p:pic>
        <p:nvPicPr>
          <p:cNvPr id="133" name="Google Shape;133;p21"/>
          <p:cNvPicPr preferRelativeResize="0"/>
          <p:nvPr/>
        </p:nvPicPr>
        <p:blipFill>
          <a:blip r:embed="rId4">
            <a:alphaModFix/>
          </a:blip>
          <a:stretch>
            <a:fillRect/>
          </a:stretch>
        </p:blipFill>
        <p:spPr>
          <a:xfrm>
            <a:off x="5174425" y="1337692"/>
            <a:ext cx="3042375" cy="1877583"/>
          </a:xfrm>
          <a:prstGeom prst="rect">
            <a:avLst/>
          </a:prstGeom>
          <a:noFill/>
          <a:ln>
            <a:noFill/>
          </a:ln>
        </p:spPr>
      </p:pic>
      <p:pic>
        <p:nvPicPr>
          <p:cNvPr id="134" name="Google Shape;134;p21"/>
          <p:cNvPicPr preferRelativeResize="0"/>
          <p:nvPr/>
        </p:nvPicPr>
        <p:blipFill>
          <a:blip r:embed="rId5">
            <a:alphaModFix/>
          </a:blip>
          <a:stretch>
            <a:fillRect/>
          </a:stretch>
        </p:blipFill>
        <p:spPr>
          <a:xfrm>
            <a:off x="5213875" y="3215284"/>
            <a:ext cx="2963450" cy="1828866"/>
          </a:xfrm>
          <a:prstGeom prst="rect">
            <a:avLst/>
          </a:prstGeom>
          <a:noFill/>
          <a:ln>
            <a:noFill/>
          </a:ln>
        </p:spPr>
      </p:pic>
      <p:sp>
        <p:nvSpPr>
          <p:cNvPr id="135" name="Google Shape;135;p21"/>
          <p:cNvSpPr txBox="1"/>
          <p:nvPr/>
        </p:nvSpPr>
        <p:spPr>
          <a:xfrm>
            <a:off x="434050" y="932988"/>
            <a:ext cx="3733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There are 12 different audio features included in this data set such as energy, duration, and tempo. </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there aren’t any strong relationships between popularity and the audio features.  </a:t>
            </a:r>
            <a:endParaRPr sz="120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