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9134475" cy="12179300" type="ledger"/>
  <p:notesSz cx="6858000" cy="9144000"/>
  <p:defaultTextStyle>
    <a:defPPr marL="0" marR="0" indent="0" algn="l" defTabSz="191535" rtl="0" fontAlgn="auto" latinLnBrk="1" hangingPunct="0">
      <a:lnSpc>
        <a:spcPct val="100000"/>
      </a:lnSpc>
      <a:spcBef>
        <a:spcPts val="0"/>
      </a:spcBef>
      <a:spcAft>
        <a:spcPts val="0"/>
      </a:spcAft>
      <a:buClrTx/>
      <a:buSzTx/>
      <a:buFontTx/>
      <a:buNone/>
      <a:tabLst/>
      <a:defRPr kumimoji="0" sz="377" b="0" i="0" u="none" strike="noStrike" cap="none" spc="0" normalizeH="0" baseline="0">
        <a:ln>
          <a:noFill/>
        </a:ln>
        <a:solidFill>
          <a:srgbClr val="000000"/>
        </a:solidFill>
        <a:effectLst/>
        <a:uFillTx/>
      </a:defRPr>
    </a:defPPr>
    <a:lvl1pPr marL="0" marR="0" indent="0"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1pPr>
    <a:lvl2pPr marL="0" marR="0" indent="187366"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2pPr>
    <a:lvl3pPr marL="0" marR="0" indent="374733"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3pPr>
    <a:lvl4pPr marL="0" marR="0" indent="562098"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4pPr>
    <a:lvl5pPr marL="0" marR="0" indent="749465"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5pPr>
    <a:lvl6pPr marL="0" marR="0" indent="936831"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6pPr>
    <a:lvl7pPr marL="0" marR="0" indent="1124197"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7pPr>
    <a:lvl8pPr marL="0" marR="0" indent="1311563"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8pPr>
    <a:lvl9pPr marL="0" marR="0" indent="1498929" algn="l" defTabSz="187366" rtl="0" fontAlgn="auto" latinLnBrk="0" hangingPunct="0">
      <a:lnSpc>
        <a:spcPct val="100000"/>
      </a:lnSpc>
      <a:spcBef>
        <a:spcPts val="0"/>
      </a:spcBef>
      <a:spcAft>
        <a:spcPts val="0"/>
      </a:spcAft>
      <a:buClrTx/>
      <a:buSzTx/>
      <a:buFontTx/>
      <a:buNone/>
      <a:tabLst/>
      <a:defRPr kumimoji="0" sz="754"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000000"/>
        </a:fontRef>
        <a:srgbClr val="000000"/>
      </a:tcTxStyle>
      <a:tcStyle>
        <a:tcBdr>
          <a:left>
            <a:ln w="3175" cap="flat">
              <a:noFill/>
              <a:miter lim="400000"/>
            </a:ln>
          </a:left>
          <a:right>
            <a:ln w="3175" cap="flat">
              <a:noFill/>
              <a:miter lim="400000"/>
            </a:ln>
          </a:right>
          <a:top>
            <a:ln w="38100" cap="flat">
              <a:solidFill>
                <a:srgbClr val="000000"/>
              </a:solidFill>
              <a:prstDash val="solid"/>
              <a:round/>
            </a:ln>
          </a:top>
          <a:bottom>
            <a:ln w="12700" cap="flat">
              <a:solidFill>
                <a:srgbClr val="000000"/>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12700" cap="flat">
              <a:solidFill>
                <a:srgbClr val="000000"/>
              </a:solidFill>
              <a:prstDash val="solid"/>
              <a:round/>
            </a:ln>
          </a:top>
          <a:bottom>
            <a:ln w="12700" cap="flat">
              <a:solidFill>
                <a:srgbClr val="000000"/>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8100"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lastRow>
    <a:fir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12700"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246" y="-2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2143125" y="685800"/>
            <a:ext cx="257175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5767" latinLnBrk="0">
      <a:defRPr sz="252">
        <a:latin typeface="+mn-lt"/>
        <a:ea typeface="+mn-ea"/>
        <a:cs typeface="+mn-cs"/>
        <a:sym typeface="Calibri"/>
      </a:defRPr>
    </a:lvl1pPr>
    <a:lvl2pPr indent="47884" defTabSz="95767" latinLnBrk="0">
      <a:defRPr sz="252">
        <a:latin typeface="+mn-lt"/>
        <a:ea typeface="+mn-ea"/>
        <a:cs typeface="+mn-cs"/>
        <a:sym typeface="Calibri"/>
      </a:defRPr>
    </a:lvl2pPr>
    <a:lvl3pPr indent="95767" defTabSz="95767" latinLnBrk="0">
      <a:defRPr sz="252">
        <a:latin typeface="+mn-lt"/>
        <a:ea typeface="+mn-ea"/>
        <a:cs typeface="+mn-cs"/>
        <a:sym typeface="Calibri"/>
      </a:defRPr>
    </a:lvl3pPr>
    <a:lvl4pPr indent="143651" defTabSz="95767" latinLnBrk="0">
      <a:defRPr sz="252">
        <a:latin typeface="+mn-lt"/>
        <a:ea typeface="+mn-ea"/>
        <a:cs typeface="+mn-cs"/>
        <a:sym typeface="Calibri"/>
      </a:defRPr>
    </a:lvl4pPr>
    <a:lvl5pPr indent="191535" defTabSz="95767" latinLnBrk="0">
      <a:defRPr sz="252">
        <a:latin typeface="+mn-lt"/>
        <a:ea typeface="+mn-ea"/>
        <a:cs typeface="+mn-cs"/>
        <a:sym typeface="Calibri"/>
      </a:defRPr>
    </a:lvl5pPr>
    <a:lvl6pPr indent="239418" defTabSz="95767" latinLnBrk="0">
      <a:defRPr sz="252">
        <a:latin typeface="+mn-lt"/>
        <a:ea typeface="+mn-ea"/>
        <a:cs typeface="+mn-cs"/>
        <a:sym typeface="Calibri"/>
      </a:defRPr>
    </a:lvl6pPr>
    <a:lvl7pPr indent="287303" defTabSz="95767" latinLnBrk="0">
      <a:defRPr sz="252">
        <a:latin typeface="+mn-lt"/>
        <a:ea typeface="+mn-ea"/>
        <a:cs typeface="+mn-cs"/>
        <a:sym typeface="Calibri"/>
      </a:defRPr>
    </a:lvl7pPr>
    <a:lvl8pPr indent="335187" defTabSz="95767" latinLnBrk="0">
      <a:defRPr sz="252">
        <a:latin typeface="+mn-lt"/>
        <a:ea typeface="+mn-ea"/>
        <a:cs typeface="+mn-cs"/>
        <a:sym typeface="Calibri"/>
      </a:defRPr>
    </a:lvl8pPr>
    <a:lvl9pPr indent="383070" defTabSz="95767" latinLnBrk="0">
      <a:defRPr sz="252">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43125" y="685800"/>
            <a:ext cx="25717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7979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087" y="4039726"/>
            <a:ext cx="7764306" cy="2320583"/>
          </a:xfrm>
          <a:prstGeom prst="rect">
            <a:avLst/>
          </a:prstGeom>
        </p:spPr>
        <p:txBody>
          <a:bodyPr/>
          <a:lstStyle/>
          <a:p>
            <a:r>
              <a:t>Title Text</a:t>
            </a:r>
          </a:p>
        </p:txBody>
      </p:sp>
      <p:sp>
        <p:nvSpPr>
          <p:cNvPr id="12" name="Body Level One…"/>
          <p:cNvSpPr txBox="1">
            <a:spLocks noGrp="1"/>
          </p:cNvSpPr>
          <p:nvPr>
            <p:ph type="body" sz="quarter" idx="1"/>
          </p:nvPr>
        </p:nvSpPr>
        <p:spPr>
          <a:xfrm>
            <a:off x="1370176" y="6811387"/>
            <a:ext cx="6394133" cy="2766656"/>
          </a:xfrm>
          <a:prstGeom prst="rect">
            <a:avLst/>
          </a:prstGeom>
        </p:spPr>
        <p:txBody>
          <a:bodyPr/>
          <a:lstStyle>
            <a:lvl1pPr marL="0" indent="0" algn="ctr">
              <a:buSzTx/>
              <a:buFontTx/>
              <a:buNone/>
              <a:defRPr>
                <a:solidFill>
                  <a:srgbClr val="888888"/>
                </a:solidFill>
              </a:defRPr>
            </a:lvl1pPr>
            <a:lvl2pPr marL="0" indent="503182" algn="ctr">
              <a:buSzTx/>
              <a:buFontTx/>
              <a:buNone/>
              <a:defRPr>
                <a:solidFill>
                  <a:srgbClr val="888888"/>
                </a:solidFill>
              </a:defRPr>
            </a:lvl2pPr>
            <a:lvl3pPr marL="0" indent="1006362" algn="ctr">
              <a:buSzTx/>
              <a:buFontTx/>
              <a:buNone/>
              <a:defRPr>
                <a:solidFill>
                  <a:srgbClr val="888888"/>
                </a:solidFill>
              </a:defRPr>
            </a:lvl3pPr>
            <a:lvl4pPr marL="0" indent="1509542" algn="ctr">
              <a:buSzTx/>
              <a:buFontTx/>
              <a:buNone/>
              <a:defRPr>
                <a:solidFill>
                  <a:srgbClr val="888888"/>
                </a:solidFill>
              </a:defRPr>
            </a:lvl4pPr>
            <a:lvl5pPr marL="0" indent="2012722"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xfrm>
            <a:off x="456724" y="3202712"/>
            <a:ext cx="8221028" cy="714468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6622498" y="1110173"/>
            <a:ext cx="2055257" cy="9237225"/>
          </a:xfrm>
          <a:prstGeom prst="rect">
            <a:avLst/>
          </a:prstGeom>
        </p:spPr>
        <p:txBody>
          <a:bodyPr/>
          <a:lstStyle/>
          <a:p>
            <a:r>
              <a:t>Title Text</a:t>
            </a:r>
          </a:p>
        </p:txBody>
      </p:sp>
      <p:sp>
        <p:nvSpPr>
          <p:cNvPr id="102" name="Body Level One…"/>
          <p:cNvSpPr txBox="1">
            <a:spLocks noGrp="1"/>
          </p:cNvSpPr>
          <p:nvPr>
            <p:ph type="body" idx="1"/>
          </p:nvPr>
        </p:nvSpPr>
        <p:spPr>
          <a:xfrm>
            <a:off x="456724" y="1110173"/>
            <a:ext cx="6013530" cy="923722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xfrm>
            <a:off x="456724" y="3202712"/>
            <a:ext cx="8221028" cy="714468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1563" y="7633363"/>
            <a:ext cx="7764306" cy="2150174"/>
          </a:xfrm>
          <a:prstGeom prst="rect">
            <a:avLst/>
          </a:prstGeom>
        </p:spPr>
        <p:txBody>
          <a:bodyPr anchor="t"/>
          <a:lstStyle>
            <a:lvl1pPr algn="l">
              <a:defRPr sz="4388" b="1" cap="all"/>
            </a:lvl1pPr>
          </a:lstStyle>
          <a:p>
            <a:r>
              <a:t>Title Text</a:t>
            </a:r>
          </a:p>
        </p:txBody>
      </p:sp>
      <p:sp>
        <p:nvSpPr>
          <p:cNvPr id="30" name="Body Level One…"/>
          <p:cNvSpPr txBox="1">
            <a:spLocks noGrp="1"/>
          </p:cNvSpPr>
          <p:nvPr>
            <p:ph type="body" sz="quarter" idx="1"/>
          </p:nvPr>
        </p:nvSpPr>
        <p:spPr>
          <a:xfrm>
            <a:off x="721563" y="5265168"/>
            <a:ext cx="7764306" cy="2368197"/>
          </a:xfrm>
          <a:prstGeom prst="rect">
            <a:avLst/>
          </a:prstGeom>
        </p:spPr>
        <p:txBody>
          <a:bodyPr anchor="b"/>
          <a:lstStyle>
            <a:lvl1pPr marL="0" indent="0">
              <a:spcBef>
                <a:spcPts val="506"/>
              </a:spcBef>
              <a:buSzTx/>
              <a:buFontTx/>
              <a:buNone/>
              <a:defRPr sz="2138">
                <a:solidFill>
                  <a:srgbClr val="888888"/>
                </a:solidFill>
              </a:defRPr>
            </a:lvl1pPr>
            <a:lvl2pPr marL="0" indent="503182">
              <a:spcBef>
                <a:spcPts val="506"/>
              </a:spcBef>
              <a:buSzTx/>
              <a:buFontTx/>
              <a:buNone/>
              <a:defRPr sz="2138">
                <a:solidFill>
                  <a:srgbClr val="888888"/>
                </a:solidFill>
              </a:defRPr>
            </a:lvl2pPr>
            <a:lvl3pPr marL="0" indent="1006362">
              <a:spcBef>
                <a:spcPts val="506"/>
              </a:spcBef>
              <a:buSzTx/>
              <a:buFontTx/>
              <a:buNone/>
              <a:defRPr sz="2138">
                <a:solidFill>
                  <a:srgbClr val="888888"/>
                </a:solidFill>
              </a:defRPr>
            </a:lvl3pPr>
            <a:lvl4pPr marL="0" indent="1509542">
              <a:spcBef>
                <a:spcPts val="506"/>
              </a:spcBef>
              <a:buSzTx/>
              <a:buFontTx/>
              <a:buNone/>
              <a:defRPr sz="2138">
                <a:solidFill>
                  <a:srgbClr val="888888"/>
                </a:solidFill>
              </a:defRPr>
            </a:lvl4pPr>
            <a:lvl5pPr marL="0" indent="2012722">
              <a:spcBef>
                <a:spcPts val="506"/>
              </a:spcBef>
              <a:buSzTx/>
              <a:buFontTx/>
              <a:buNone/>
              <a:defRPr sz="2138">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6727" y="3202712"/>
            <a:ext cx="4034393" cy="7144689"/>
          </a:xfrm>
          <a:prstGeom prst="rect">
            <a:avLst/>
          </a:prstGeom>
        </p:spPr>
        <p:txBody>
          <a:bodyPr/>
          <a:lstStyle>
            <a:lvl1pPr marL="377384" indent="-377384">
              <a:spcBef>
                <a:spcPts val="675"/>
              </a:spcBef>
              <a:defRPr sz="3039"/>
            </a:lvl1pPr>
            <a:lvl2pPr marL="864506" indent="-361326">
              <a:spcBef>
                <a:spcPts val="675"/>
              </a:spcBef>
              <a:defRPr sz="3039"/>
            </a:lvl2pPr>
            <a:lvl3pPr marL="1354719" indent="-348357">
              <a:spcBef>
                <a:spcPts val="675"/>
              </a:spcBef>
              <a:defRPr sz="3039"/>
            </a:lvl3pPr>
            <a:lvl4pPr marL="1886927" indent="-377384">
              <a:spcBef>
                <a:spcPts val="675"/>
              </a:spcBef>
              <a:defRPr sz="3039"/>
            </a:lvl4pPr>
            <a:lvl5pPr marL="2390109" indent="-377384">
              <a:spcBef>
                <a:spcPts val="675"/>
              </a:spcBef>
              <a:defRPr sz="3039"/>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6724" y="3099959"/>
            <a:ext cx="4035980" cy="1009930"/>
          </a:xfrm>
          <a:prstGeom prst="rect">
            <a:avLst/>
          </a:prstGeom>
        </p:spPr>
        <p:txBody>
          <a:bodyPr anchor="b"/>
          <a:lstStyle>
            <a:lvl1pPr marL="0" indent="0">
              <a:spcBef>
                <a:spcPts val="618"/>
              </a:spcBef>
              <a:buSzTx/>
              <a:buFontTx/>
              <a:buNone/>
              <a:defRPr sz="2587" b="1"/>
            </a:lvl1pPr>
            <a:lvl2pPr marL="0" indent="503182">
              <a:spcBef>
                <a:spcPts val="618"/>
              </a:spcBef>
              <a:buSzTx/>
              <a:buFontTx/>
              <a:buNone/>
              <a:defRPr sz="2587" b="1"/>
            </a:lvl2pPr>
            <a:lvl3pPr marL="0" indent="1006362">
              <a:spcBef>
                <a:spcPts val="618"/>
              </a:spcBef>
              <a:buSzTx/>
              <a:buFontTx/>
              <a:buNone/>
              <a:defRPr sz="2587" b="1"/>
            </a:lvl3pPr>
            <a:lvl4pPr marL="0" indent="1509542">
              <a:spcBef>
                <a:spcPts val="618"/>
              </a:spcBef>
              <a:buSzTx/>
              <a:buFontTx/>
              <a:buNone/>
              <a:defRPr sz="2587" b="1"/>
            </a:lvl4pPr>
            <a:lvl5pPr marL="0" indent="2012722">
              <a:spcBef>
                <a:spcPts val="618"/>
              </a:spcBef>
              <a:buSzTx/>
              <a:buFontTx/>
              <a:buNone/>
              <a:defRPr sz="2587"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4640187" y="3099959"/>
            <a:ext cx="4037566" cy="1009930"/>
          </a:xfrm>
          <a:prstGeom prst="rect">
            <a:avLst/>
          </a:prstGeom>
        </p:spPr>
        <p:txBody>
          <a:bodyPr anchor="b"/>
          <a:lstStyle>
            <a:lvl1pPr marL="0" indent="0">
              <a:spcBef>
                <a:spcPts val="1953"/>
              </a:spcBef>
              <a:buSzTx/>
              <a:buFontTx/>
              <a:buNone/>
              <a:defRPr sz="4600" b="1"/>
            </a:lvl1pPr>
          </a:lstStyle>
          <a:p>
            <a:pPr marL="0" indent="0">
              <a:spcBef>
                <a:spcPts val="1100"/>
              </a:spcBef>
              <a:buSzTx/>
              <a:buFontTx/>
              <a:buNone/>
              <a:defRPr sz="46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6724" y="1107667"/>
            <a:ext cx="3005180" cy="1834412"/>
          </a:xfrm>
          <a:prstGeom prst="rect">
            <a:avLst/>
          </a:prstGeom>
        </p:spPr>
        <p:txBody>
          <a:bodyPr anchor="b"/>
          <a:lstStyle>
            <a:lvl1pPr algn="l">
              <a:defRPr sz="2138" b="1"/>
            </a:lvl1pPr>
          </a:lstStyle>
          <a:p>
            <a:r>
              <a:t>Title Text</a:t>
            </a:r>
          </a:p>
        </p:txBody>
      </p:sp>
      <p:sp>
        <p:nvSpPr>
          <p:cNvPr id="73" name="Body Level One…"/>
          <p:cNvSpPr txBox="1">
            <a:spLocks noGrp="1"/>
          </p:cNvSpPr>
          <p:nvPr>
            <p:ph type="body" idx="1"/>
          </p:nvPr>
        </p:nvSpPr>
        <p:spPr>
          <a:xfrm>
            <a:off x="3571330" y="1107667"/>
            <a:ext cx="5106425" cy="923972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456724" y="2942081"/>
            <a:ext cx="3005180" cy="7405315"/>
          </a:xfrm>
          <a:prstGeom prst="rect">
            <a:avLst/>
          </a:prstGeom>
        </p:spPr>
        <p:txBody>
          <a:bodyPr/>
          <a:lstStyle>
            <a:lvl1pPr marL="0" indent="0">
              <a:spcBef>
                <a:spcPts val="1066"/>
              </a:spcBef>
              <a:buSzTx/>
              <a:buFontTx/>
              <a:buNone/>
              <a:defRPr sz="2600"/>
            </a:lvl1pPr>
          </a:lstStyle>
          <a:p>
            <a:pPr marL="0" indent="0">
              <a:spcBef>
                <a:spcPts val="600"/>
              </a:spcBef>
              <a:buSzTx/>
              <a:buFontTx/>
              <a:buNone/>
              <a:defRPr sz="2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0422" y="8254860"/>
            <a:ext cx="5480686" cy="894653"/>
          </a:xfrm>
          <a:prstGeom prst="rect">
            <a:avLst/>
          </a:prstGeom>
        </p:spPr>
        <p:txBody>
          <a:bodyPr anchor="b"/>
          <a:lstStyle>
            <a:lvl1pPr algn="l">
              <a:defRPr sz="2138" b="1"/>
            </a:lvl1pPr>
          </a:lstStyle>
          <a:p>
            <a:r>
              <a:t>Title Text</a:t>
            </a:r>
          </a:p>
        </p:txBody>
      </p:sp>
      <p:sp>
        <p:nvSpPr>
          <p:cNvPr id="83" name="Picture Placeholder 2"/>
          <p:cNvSpPr>
            <a:spLocks noGrp="1"/>
          </p:cNvSpPr>
          <p:nvPr>
            <p:ph type="pic" sz="half" idx="13"/>
          </p:nvPr>
        </p:nvSpPr>
        <p:spPr>
          <a:xfrm>
            <a:off x="1790422" y="1643956"/>
            <a:ext cx="5480686" cy="6495628"/>
          </a:xfrm>
          <a:prstGeom prst="rect">
            <a:avLst/>
          </a:prstGeom>
          <a:ln w="12700"/>
        </p:spPr>
        <p:txBody>
          <a:bodyPr lIns="91439" tIns="45719" rIns="91439" bIns="45719">
            <a:noAutofit/>
          </a:bodyPr>
          <a:lstStyle/>
          <a:p>
            <a:endParaRPr/>
          </a:p>
        </p:txBody>
      </p:sp>
      <p:sp>
        <p:nvSpPr>
          <p:cNvPr id="84" name="Body Level One…"/>
          <p:cNvSpPr txBox="1">
            <a:spLocks noGrp="1"/>
          </p:cNvSpPr>
          <p:nvPr>
            <p:ph type="body" sz="quarter" idx="1"/>
          </p:nvPr>
        </p:nvSpPr>
        <p:spPr>
          <a:xfrm>
            <a:off x="1790422" y="9149512"/>
            <a:ext cx="5480686" cy="1270558"/>
          </a:xfrm>
          <a:prstGeom prst="rect">
            <a:avLst/>
          </a:prstGeom>
        </p:spPr>
        <p:txBody>
          <a:bodyPr/>
          <a:lstStyle>
            <a:lvl1pPr marL="0" indent="0">
              <a:spcBef>
                <a:spcPts val="339"/>
              </a:spcBef>
              <a:buSzTx/>
              <a:buFontTx/>
              <a:buNone/>
              <a:defRPr sz="1463"/>
            </a:lvl1pPr>
            <a:lvl2pPr marL="0" indent="503182">
              <a:spcBef>
                <a:spcPts val="339"/>
              </a:spcBef>
              <a:buSzTx/>
              <a:buFontTx/>
              <a:buNone/>
              <a:defRPr sz="1463"/>
            </a:lvl2pPr>
            <a:lvl3pPr marL="0" indent="1006362">
              <a:spcBef>
                <a:spcPts val="339"/>
              </a:spcBef>
              <a:buSzTx/>
              <a:buFontTx/>
              <a:buNone/>
              <a:defRPr sz="1463"/>
            </a:lvl3pPr>
            <a:lvl4pPr marL="0" indent="1509542">
              <a:spcBef>
                <a:spcPts val="339"/>
              </a:spcBef>
              <a:buSzTx/>
              <a:buFontTx/>
              <a:buNone/>
              <a:defRPr sz="1463"/>
            </a:lvl4pPr>
            <a:lvl5pPr marL="0" indent="2012722">
              <a:spcBef>
                <a:spcPts val="339"/>
              </a:spcBef>
              <a:buSzTx/>
              <a:buFontTx/>
              <a:buNone/>
              <a:defRPr sz="1463"/>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6724" y="1110172"/>
            <a:ext cx="8221028" cy="180434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9511" tIns="79511" rIns="79511" bIns="79511" anchor="ctr">
            <a:normAutofit/>
          </a:bodyPr>
          <a:lstStyle/>
          <a:p>
            <a:r>
              <a:t>Title Text</a:t>
            </a:r>
          </a:p>
        </p:txBody>
      </p:sp>
      <p:sp>
        <p:nvSpPr>
          <p:cNvPr id="3" name="Body Level One…"/>
          <p:cNvSpPr txBox="1">
            <a:spLocks noGrp="1"/>
          </p:cNvSpPr>
          <p:nvPr>
            <p:ph type="body" idx="1"/>
          </p:nvPr>
        </p:nvSpPr>
        <p:spPr>
          <a:xfrm>
            <a:off x="456724" y="3202705"/>
            <a:ext cx="8221028" cy="829996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9511" tIns="79511" rIns="79511" bIns="79511">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29628" y="10823425"/>
            <a:ext cx="348127" cy="351076"/>
          </a:xfrm>
          <a:prstGeom prst="rect">
            <a:avLst/>
          </a:prstGeom>
          <a:ln w="3175">
            <a:miter lim="400000"/>
          </a:ln>
        </p:spPr>
        <p:txBody>
          <a:bodyPr wrap="none" lIns="79511" tIns="79511" rIns="79511" bIns="79511" anchor="ctr">
            <a:spAutoFit/>
          </a:bodyPr>
          <a:lstStyle>
            <a:lvl1pPr algn="r">
              <a:defRPr sz="1238">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1pPr>
      <a:lvl2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2pPr>
      <a:lvl3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3pPr>
      <a:lvl4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4pPr>
      <a:lvl5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5pPr>
      <a:lvl6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6pPr>
      <a:lvl7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7pPr>
      <a:lvl8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8pPr>
      <a:lvl9pPr marL="0" marR="0" indent="0" algn="ctr" defTabSz="503182" rtl="0" latinLnBrk="0">
        <a:lnSpc>
          <a:spcPct val="100000"/>
        </a:lnSpc>
        <a:spcBef>
          <a:spcPts val="0"/>
        </a:spcBef>
        <a:spcAft>
          <a:spcPts val="0"/>
        </a:spcAft>
        <a:buClrTx/>
        <a:buSzTx/>
        <a:buFontTx/>
        <a:buNone/>
        <a:tabLst/>
        <a:defRPr sz="4838" b="0" i="0" u="none" strike="noStrike" cap="none" spc="0" baseline="0">
          <a:ln>
            <a:noFill/>
          </a:ln>
          <a:solidFill>
            <a:srgbClr val="000000"/>
          </a:solidFill>
          <a:uFillTx/>
          <a:latin typeface="+mn-lt"/>
          <a:ea typeface="+mn-ea"/>
          <a:cs typeface="+mn-cs"/>
          <a:sym typeface="Calibri"/>
        </a:defRPr>
      </a:lvl9pPr>
    </p:titleStyle>
    <p:bodyStyle>
      <a:lvl1pPr marL="371396" marR="0" indent="-371396"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1pPr>
      <a:lvl2pPr marL="864259" marR="0" indent="-361078"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2pPr>
      <a:lvl3pPr marL="1338245" marR="0" indent="-331884"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3pPr>
      <a:lvl4pPr marL="1909505" marR="0" indent="-399963"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4pPr>
      <a:lvl5pPr marL="2412684" marR="0" indent="-399963"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5pPr>
      <a:lvl6pPr marL="2915866" marR="0" indent="-399963"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6pPr>
      <a:lvl7pPr marL="3419046" marR="0" indent="-399963"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7pPr>
      <a:lvl8pPr marL="3922228" marR="0" indent="-399963"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8pPr>
      <a:lvl9pPr marL="4425408" marR="0" indent="-399963" algn="l" defTabSz="503182" rtl="0" latinLnBrk="0">
        <a:lnSpc>
          <a:spcPct val="100000"/>
        </a:lnSpc>
        <a:spcBef>
          <a:spcPts val="844"/>
        </a:spcBef>
        <a:spcAft>
          <a:spcPts val="0"/>
        </a:spcAft>
        <a:buClrTx/>
        <a:buSzPct val="100000"/>
        <a:buFont typeface="Arial"/>
        <a:buChar char="•"/>
        <a:tabLst/>
        <a:defRPr sz="3488" b="0" i="0" u="none" strike="noStrike" cap="none" spc="0" baseline="0">
          <a:ln>
            <a:noFill/>
          </a:ln>
          <a:solidFill>
            <a:srgbClr val="000000"/>
          </a:solidFill>
          <a:uFillTx/>
          <a:latin typeface="+mn-lt"/>
          <a:ea typeface="+mn-ea"/>
          <a:cs typeface="+mn-cs"/>
          <a:sym typeface="Calibri"/>
        </a:defRPr>
      </a:lvl9pPr>
    </p:bodyStyle>
    <p:otherStyle>
      <a:lvl1pPr marL="0" marR="0" indent="0"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1pPr>
      <a:lvl2pPr marL="0" marR="0" indent="503182"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2pPr>
      <a:lvl3pPr marL="0" marR="0" indent="1006362"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3pPr>
      <a:lvl4pPr marL="0" marR="0" indent="1509542"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4pPr>
      <a:lvl5pPr marL="0" marR="0" indent="2012722"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5pPr>
      <a:lvl6pPr marL="0" marR="0" indent="2515903"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6pPr>
      <a:lvl7pPr marL="0" marR="0" indent="3019083"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7pPr>
      <a:lvl8pPr marL="0" marR="0" indent="3522263"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8pPr>
      <a:lvl9pPr marL="0" marR="0" indent="4025443" algn="r" defTabSz="503182" rtl="0" latinLnBrk="0">
        <a:lnSpc>
          <a:spcPct val="100000"/>
        </a:lnSpc>
        <a:spcBef>
          <a:spcPts val="0"/>
        </a:spcBef>
        <a:spcAft>
          <a:spcPts val="0"/>
        </a:spcAft>
        <a:buClrTx/>
        <a:buSzTx/>
        <a:buFontTx/>
        <a:buNone/>
        <a:tabLst/>
        <a:defRPr sz="1238"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5" name="Rectangle 212">
            <a:extLst>
              <a:ext uri="{FF2B5EF4-FFF2-40B4-BE49-F238E27FC236}">
                <a16:creationId xmlns:a16="http://schemas.microsoft.com/office/drawing/2014/main" id="{2D78F3A6-2CB3-BD65-F33D-96CD40B5AC09}"/>
              </a:ext>
            </a:extLst>
          </p:cNvPr>
          <p:cNvSpPr/>
          <p:nvPr/>
        </p:nvSpPr>
        <p:spPr>
          <a:xfrm>
            <a:off x="0" y="-4235"/>
            <a:ext cx="9134475" cy="1392579"/>
          </a:xfrm>
          <a:prstGeom prst="rect">
            <a:avLst/>
          </a:prstGeom>
          <a:solidFill>
            <a:schemeClr val="accent4">
              <a:lumMod val="50000"/>
            </a:schemeClr>
          </a:solidFill>
          <a:ln w="12700">
            <a:miter lim="400000"/>
          </a:ln>
          <a:effectLst>
            <a:outerShdw blurRad="25400" dist="12700" dir="5400000" rotWithShape="0">
              <a:srgbClr val="000000">
                <a:alpha val="35000"/>
              </a:srgbClr>
            </a:outerShdw>
          </a:effectLst>
        </p:spPr>
        <p:txBody>
          <a:bodyPr lIns="22858" tIns="22858" rIns="22858" bIns="22858" anchor="ctr"/>
          <a:lstStyle/>
          <a:p>
            <a:pPr algn="ctr">
              <a:defRPr>
                <a:solidFill>
                  <a:srgbClr val="FFFFFF"/>
                </a:solidFill>
              </a:defRPr>
            </a:pPr>
            <a:endParaRPr sz="2025"/>
          </a:p>
        </p:txBody>
      </p:sp>
      <p:sp>
        <p:nvSpPr>
          <p:cNvPr id="4" name="TextBox 3">
            <a:extLst>
              <a:ext uri="{FF2B5EF4-FFF2-40B4-BE49-F238E27FC236}">
                <a16:creationId xmlns:a16="http://schemas.microsoft.com/office/drawing/2014/main" id="{74CF22E2-1759-A751-EE85-594A3836D625}"/>
              </a:ext>
            </a:extLst>
          </p:cNvPr>
          <p:cNvSpPr txBox="1"/>
          <p:nvPr/>
        </p:nvSpPr>
        <p:spPr>
          <a:xfrm>
            <a:off x="-1230285" y="120926"/>
            <a:ext cx="11595039" cy="116955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000" dirty="0">
                <a:solidFill>
                  <a:schemeClr val="bg1"/>
                </a:solidFill>
                <a:latin typeface="Bernard MT Condensed" panose="02050806060905020404" pitchFamily="18" charset="0"/>
              </a:rPr>
              <a:t>“Solar Radiation on Agricultural Soil Conditions Using Data Science and AI Models”</a:t>
            </a:r>
          </a:p>
          <a:p>
            <a:pPr algn="ctr"/>
            <a:r>
              <a:rPr lang="en-US" sz="1600" dirty="0">
                <a:solidFill>
                  <a:schemeClr val="bg1"/>
                </a:solidFill>
                <a:latin typeface="Bernard MT Condensed" panose="02050806060905020404" pitchFamily="18" charset="0"/>
              </a:rPr>
              <a:t>Author: </a:t>
            </a:r>
            <a:r>
              <a:rPr lang="en-US" sz="1600" dirty="0" err="1">
                <a:solidFill>
                  <a:schemeClr val="bg1"/>
                </a:solidFill>
                <a:latin typeface="Bernard MT Condensed" panose="02050806060905020404" pitchFamily="18" charset="0"/>
              </a:rPr>
              <a:t>Zonghong</a:t>
            </a:r>
            <a:r>
              <a:rPr lang="en-US" sz="1600" dirty="0">
                <a:solidFill>
                  <a:schemeClr val="bg1"/>
                </a:solidFill>
                <a:latin typeface="Bernard MT Condensed" panose="02050806060905020404" pitchFamily="18" charset="0"/>
              </a:rPr>
              <a:t> Yu*</a:t>
            </a:r>
          </a:p>
          <a:p>
            <a:pPr algn="ctr"/>
            <a:r>
              <a:rPr lang="en-US" sz="1600" dirty="0">
                <a:solidFill>
                  <a:schemeClr val="bg1"/>
                </a:solidFill>
                <a:latin typeface="Bernard MT Condensed" panose="02050806060905020404" pitchFamily="18" charset="0"/>
              </a:rPr>
              <a:t>*DSAN5550    ** Georgetown University: Data Science &amp; Analytics  *04/25/2024</a:t>
            </a:r>
          </a:p>
          <a:p>
            <a:pPr algn="ctr"/>
            <a:endParaRPr lang="en-US" sz="1800" dirty="0">
              <a:solidFill>
                <a:schemeClr val="bg1"/>
              </a:solidFill>
              <a:latin typeface="Bernard MT Condensed" panose="02050806060905020404" pitchFamily="18" charset="0"/>
            </a:endParaRPr>
          </a:p>
        </p:txBody>
      </p:sp>
      <p:sp>
        <p:nvSpPr>
          <p:cNvPr id="8" name="TextBox 7">
            <a:extLst>
              <a:ext uri="{FF2B5EF4-FFF2-40B4-BE49-F238E27FC236}">
                <a16:creationId xmlns:a16="http://schemas.microsoft.com/office/drawing/2014/main" id="{3BE52A57-DF03-411D-201D-2679F3592AE9}"/>
              </a:ext>
            </a:extLst>
          </p:cNvPr>
          <p:cNvSpPr txBox="1"/>
          <p:nvPr/>
        </p:nvSpPr>
        <p:spPr>
          <a:xfrm>
            <a:off x="1073266" y="1365689"/>
            <a:ext cx="4062221" cy="2616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defTabSz="503182"/>
            <a:r>
              <a:rPr lang="en-US" sz="1400" b="1" dirty="0">
                <a:latin typeface="Amasis MT Pro Black" panose="020B0604020202020204" pitchFamily="18" charset="0"/>
              </a:rPr>
              <a:t>Problem Statement</a:t>
            </a:r>
          </a:p>
        </p:txBody>
      </p:sp>
      <p:sp>
        <p:nvSpPr>
          <p:cNvPr id="9" name="TextBox 8">
            <a:extLst>
              <a:ext uri="{FF2B5EF4-FFF2-40B4-BE49-F238E27FC236}">
                <a16:creationId xmlns:a16="http://schemas.microsoft.com/office/drawing/2014/main" id="{D95B0DA4-CDA9-781C-2922-F0867BD3CCE1}"/>
              </a:ext>
            </a:extLst>
          </p:cNvPr>
          <p:cNvSpPr txBox="1"/>
          <p:nvPr/>
        </p:nvSpPr>
        <p:spPr>
          <a:xfrm>
            <a:off x="67089" y="1522842"/>
            <a:ext cx="4135060" cy="230832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lvl="1" indent="0" algn="just" defTabSz="503182"/>
            <a:r>
              <a:rPr lang="en-US" sz="1050" dirty="0"/>
              <a:t>Agriculture plays a great part in our daily lives. It provides us with valuable food. However, the climate and many other factors affect the agricultural conditions. For instance, solar radiation plays a crucial role in determining soil temperature and moisture levels, which in turn significantly affects agricultural productivity. In West Palm Beach, the solar radiation is very high compared to other places, this also has huge impacts on the soil which in turns affects the crop yields. Therefore, in order to have a better idea about the relationship between solar power and soil condition in different places, this project utilize data science and machine learning techniques to investigate the impacts of varying levels of solar radiation on soil temperature and moisture as well as predictions for soil condition and crop production. By understanding these impacts, we can offer insights into optimizing agricultural practices for better crop yields and more sustainable farming methods in the context of changing climate conditions.</a:t>
            </a:r>
          </a:p>
        </p:txBody>
      </p:sp>
      <p:sp>
        <p:nvSpPr>
          <p:cNvPr id="10" name="TextBox 9">
            <a:extLst>
              <a:ext uri="{FF2B5EF4-FFF2-40B4-BE49-F238E27FC236}">
                <a16:creationId xmlns:a16="http://schemas.microsoft.com/office/drawing/2014/main" id="{366F6021-3FD0-5F05-DE9F-BE9BF4AD28B9}"/>
              </a:ext>
            </a:extLst>
          </p:cNvPr>
          <p:cNvSpPr txBox="1"/>
          <p:nvPr/>
        </p:nvSpPr>
        <p:spPr>
          <a:xfrm>
            <a:off x="1073266" y="3749568"/>
            <a:ext cx="7760589" cy="2616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defTabSz="503182"/>
            <a:r>
              <a:rPr lang="en-US" altLang="zh-CN" sz="1400" b="1" dirty="0">
                <a:latin typeface="Amasis MT Pro Black" panose="020B0604020202020204" pitchFamily="18" charset="0"/>
              </a:rPr>
              <a:t>Data</a:t>
            </a:r>
            <a:r>
              <a:rPr lang="en-US" sz="1400" b="1" dirty="0">
                <a:latin typeface="Amasis MT Pro Black" panose="020B0604020202020204" pitchFamily="18" charset="0"/>
              </a:rPr>
              <a:t> &amp; Methodology</a:t>
            </a:r>
          </a:p>
        </p:txBody>
      </p:sp>
      <p:sp>
        <p:nvSpPr>
          <p:cNvPr id="11" name="TextBox 10">
            <a:extLst>
              <a:ext uri="{FF2B5EF4-FFF2-40B4-BE49-F238E27FC236}">
                <a16:creationId xmlns:a16="http://schemas.microsoft.com/office/drawing/2014/main" id="{F5DB6C69-BA30-1BBD-AD14-6727862C134B}"/>
              </a:ext>
            </a:extLst>
          </p:cNvPr>
          <p:cNvSpPr txBox="1"/>
          <p:nvPr/>
        </p:nvSpPr>
        <p:spPr>
          <a:xfrm>
            <a:off x="67089" y="3907450"/>
            <a:ext cx="4135060" cy="47320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marL="171450" indent="-171450" algn="just" defTabSz="503182">
              <a:buFont typeface="Arial" panose="020B0604020202020204" pitchFamily="34" charset="0"/>
              <a:buChar char="•"/>
            </a:pPr>
            <a:r>
              <a:rPr lang="en-US" sz="1050" b="1" dirty="0"/>
              <a:t>Dataset Gathered:   </a:t>
            </a:r>
          </a:p>
          <a:p>
            <a:pPr algn="just"/>
            <a:r>
              <a:rPr lang="en-US" sz="1050" dirty="0"/>
              <a:t>Data is sourced from </a:t>
            </a:r>
            <a:r>
              <a:rPr lang="en-US" sz="1050" dirty="0" err="1"/>
              <a:t>VisualCrossing</a:t>
            </a:r>
            <a:r>
              <a:rPr lang="en-US" sz="1050" dirty="0"/>
              <a:t> with the weather query builder. Different dataset is obtained for 10 distinct locations: Boston, New York, Atlanta, West Palm Beach, Chicago, Los Angeles, Seattle, Roswell, and Lakewood. The key features are solar energy, solar radiation, soil moisture, and soil temperature. For solar radiation, we also detailed into Direct normal radiation, Diffuse normal radiation, Global horizontal radiation, and Global tilt radiation. In addition, another dataset called Export Price Index (NAICS): Crop Production is also obtained from FRED for making predictions.</a:t>
            </a:r>
          </a:p>
          <a:p>
            <a:pPr marL="171450" indent="-171450" algn="just">
              <a:buFont typeface="Arial" panose="020B0604020202020204" pitchFamily="34" charset="0"/>
              <a:buChar char="•"/>
            </a:pPr>
            <a:r>
              <a:rPr lang="en-US" sz="1050" b="1" dirty="0"/>
              <a:t>Dataset Cleaned:   </a:t>
            </a:r>
          </a:p>
          <a:p>
            <a:pPr algn="just"/>
            <a:r>
              <a:rPr lang="en-US" sz="1050" dirty="0"/>
              <a:t>Dataset columns are imbalance due to the different conditions in different places. Therefore, we remove columns that have substantial number of missing values. Then, we remove rows with missing values in the soil and solar-related columns to make the dataset clean, balance, and easy to understand the features. Missing values are dropped due to vast time range, it will not be feasible to replace them.</a:t>
            </a:r>
            <a:endParaRPr lang="en-US" sz="1050" b="1" dirty="0"/>
          </a:p>
          <a:p>
            <a:pPr marL="171450" indent="-171450" algn="just">
              <a:buFont typeface="Arial" panose="020B0604020202020204" pitchFamily="34" charset="0"/>
              <a:buChar char="•"/>
            </a:pPr>
            <a:r>
              <a:rPr lang="en-US" sz="1050" b="1" dirty="0"/>
              <a:t>Methods &amp; Models: </a:t>
            </a:r>
          </a:p>
          <a:p>
            <a:pPr algn="just"/>
            <a:r>
              <a:rPr lang="en-US" sz="1050" dirty="0"/>
              <a:t>By utilizing different models, we can uncover patterns and relationships within the data and make predictions about various outcomes, and ultimately gain a deeper understanding. The methods include </a:t>
            </a:r>
            <a:r>
              <a:rPr lang="en-US" altLang="zh-CN" sz="1050" dirty="0"/>
              <a:t>Logistic Regression, Random Forest, and Gradient Boosting for </a:t>
            </a:r>
            <a:r>
              <a:rPr lang="en-US" sz="1050" dirty="0"/>
              <a:t>Regression or Classification. In addition, we use deep learning methods: </a:t>
            </a:r>
            <a:r>
              <a:rPr lang="en-US" altLang="zh-CN" sz="1050" dirty="0"/>
              <a:t>LSTM, RNN, and GRU for prediction. The evaluation matrices contain, RMSE, MSE, Confusion Matrix, Feature Importance, and Carbon Cost. </a:t>
            </a:r>
          </a:p>
          <a:p>
            <a:pPr algn="just"/>
            <a:endParaRPr lang="en-US" altLang="zh-CN" sz="1050" b="1" dirty="0"/>
          </a:p>
          <a:p>
            <a:pPr algn="just"/>
            <a:endParaRPr lang="en-US" sz="1050" b="1" dirty="0"/>
          </a:p>
          <a:p>
            <a:pPr algn="just" defTabSz="503182"/>
            <a:endParaRPr lang="en-US" sz="1050" dirty="0"/>
          </a:p>
          <a:p>
            <a:pPr algn="just" defTabSz="503182"/>
            <a:endParaRPr lang="en-US" sz="1050" dirty="0"/>
          </a:p>
        </p:txBody>
      </p:sp>
      <p:sp>
        <p:nvSpPr>
          <p:cNvPr id="41" name="TextBox 40">
            <a:extLst>
              <a:ext uri="{FF2B5EF4-FFF2-40B4-BE49-F238E27FC236}">
                <a16:creationId xmlns:a16="http://schemas.microsoft.com/office/drawing/2014/main" id="{E49FE3E7-D333-6FB6-A457-E84D25265D5E}"/>
              </a:ext>
            </a:extLst>
          </p:cNvPr>
          <p:cNvSpPr txBox="1"/>
          <p:nvPr/>
        </p:nvSpPr>
        <p:spPr>
          <a:xfrm>
            <a:off x="890386" y="7898550"/>
            <a:ext cx="4923064" cy="2616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defTabSz="503182"/>
            <a:r>
              <a:rPr lang="en-US" sz="1400" b="1" dirty="0">
                <a:latin typeface="Amasis MT Pro Black" panose="020B0604020202020204" pitchFamily="18" charset="0"/>
              </a:rPr>
              <a:t>Exploratory Data Analysis</a:t>
            </a:r>
          </a:p>
        </p:txBody>
      </p:sp>
      <p:sp>
        <p:nvSpPr>
          <p:cNvPr id="44" name="TextBox 43">
            <a:extLst>
              <a:ext uri="{FF2B5EF4-FFF2-40B4-BE49-F238E27FC236}">
                <a16:creationId xmlns:a16="http://schemas.microsoft.com/office/drawing/2014/main" id="{89C02A37-479F-6A22-17A9-472EF68EEB14}"/>
              </a:ext>
            </a:extLst>
          </p:cNvPr>
          <p:cNvSpPr txBox="1"/>
          <p:nvPr/>
        </p:nvSpPr>
        <p:spPr>
          <a:xfrm>
            <a:off x="67787" y="8105641"/>
            <a:ext cx="4134362" cy="85407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algn="just"/>
            <a:r>
              <a:rPr lang="en-US" sz="1050" dirty="0"/>
              <a:t>Here, we have the solar radiation based on different locations as well as the trends of solar radiation and soil condition over time. Locations like Arlington, Seattle, Roswell and West Palm Beach have occasional days with extremely high solar radiation compared to others. And It is obvious that they have similar trend. </a:t>
            </a:r>
          </a:p>
        </p:txBody>
      </p:sp>
      <p:sp>
        <p:nvSpPr>
          <p:cNvPr id="45" name="TextBox 44">
            <a:extLst>
              <a:ext uri="{FF2B5EF4-FFF2-40B4-BE49-F238E27FC236}">
                <a16:creationId xmlns:a16="http://schemas.microsoft.com/office/drawing/2014/main" id="{E850F028-27C6-BF12-1C3F-A8CE1220245B}"/>
              </a:ext>
            </a:extLst>
          </p:cNvPr>
          <p:cNvSpPr txBox="1"/>
          <p:nvPr/>
        </p:nvSpPr>
        <p:spPr>
          <a:xfrm>
            <a:off x="4473165" y="1540425"/>
            <a:ext cx="4562782" cy="101565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algn="just" defTabSz="503182"/>
            <a:r>
              <a:rPr lang="en-US" sz="1050" dirty="0"/>
              <a:t>Based on the Random Forest and Gradient Boost, we have found that solar radiation and direct normal radiation are more important in predicting the soil conditions. In addition, we also found that the model performed the best for Los Angeles with the smallest MSE. On the contrary, model performance for Arlington and Roswell results in higher MSE.</a:t>
            </a:r>
          </a:p>
          <a:p>
            <a:pPr algn="just" defTabSz="503182"/>
            <a:endParaRPr lang="en-US" sz="1050" dirty="0"/>
          </a:p>
        </p:txBody>
      </p:sp>
      <p:sp>
        <p:nvSpPr>
          <p:cNvPr id="46" name="TextBox 45">
            <a:extLst>
              <a:ext uri="{FF2B5EF4-FFF2-40B4-BE49-F238E27FC236}">
                <a16:creationId xmlns:a16="http://schemas.microsoft.com/office/drawing/2014/main" id="{7EABFDAE-57DE-83A2-C2FC-8EE2AD35419F}"/>
              </a:ext>
            </a:extLst>
          </p:cNvPr>
          <p:cNvSpPr txBox="1"/>
          <p:nvPr/>
        </p:nvSpPr>
        <p:spPr>
          <a:xfrm>
            <a:off x="2656935" y="1372138"/>
            <a:ext cx="7779651" cy="2616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algn="ctr" defTabSz="503182"/>
            <a:r>
              <a:rPr lang="en-US" sz="1400" b="1" dirty="0">
                <a:latin typeface="Amasis MT Pro Black" panose="020B0604020202020204" pitchFamily="18" charset="0"/>
              </a:rPr>
              <a:t>Evaluation Metrics and Results</a:t>
            </a:r>
          </a:p>
        </p:txBody>
      </p:sp>
      <p:sp>
        <p:nvSpPr>
          <p:cNvPr id="47" name="TextBox 46">
            <a:extLst>
              <a:ext uri="{FF2B5EF4-FFF2-40B4-BE49-F238E27FC236}">
                <a16:creationId xmlns:a16="http://schemas.microsoft.com/office/drawing/2014/main" id="{8D9DAA74-6610-2221-64CE-1204CF417A9D}"/>
              </a:ext>
            </a:extLst>
          </p:cNvPr>
          <p:cNvSpPr txBox="1"/>
          <p:nvPr/>
        </p:nvSpPr>
        <p:spPr>
          <a:xfrm>
            <a:off x="4547263" y="6463209"/>
            <a:ext cx="4520123" cy="85407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algn="just" defTabSz="503182"/>
            <a:br>
              <a:rPr lang="en-US" sz="1050" dirty="0"/>
            </a:br>
            <a:r>
              <a:rPr lang="en-US" sz="1050" dirty="0"/>
              <a:t>The results show that GRU model performs the best in making predictions regarding the crop production. However, it also has the highest carbon cost. As for LSTM and RNN, RNN performs better with smaller RMSE and smaller Carbon cost.</a:t>
            </a:r>
          </a:p>
          <a:p>
            <a:pPr defTabSz="503182"/>
            <a:endParaRPr lang="en-US" sz="1050" dirty="0"/>
          </a:p>
        </p:txBody>
      </p:sp>
      <p:sp>
        <p:nvSpPr>
          <p:cNvPr id="56" name="TextBox 55">
            <a:extLst>
              <a:ext uri="{FF2B5EF4-FFF2-40B4-BE49-F238E27FC236}">
                <a16:creationId xmlns:a16="http://schemas.microsoft.com/office/drawing/2014/main" id="{F5C762CA-63D8-ED18-E54E-D1922DCF19FD}"/>
              </a:ext>
            </a:extLst>
          </p:cNvPr>
          <p:cNvSpPr txBox="1"/>
          <p:nvPr/>
        </p:nvSpPr>
        <p:spPr>
          <a:xfrm>
            <a:off x="4869635" y="8445557"/>
            <a:ext cx="4923064" cy="2616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defTabSz="503182"/>
            <a:r>
              <a:rPr lang="en-US" sz="1400" b="1" dirty="0">
                <a:latin typeface="Amasis MT Pro Black" panose="020B0604020202020204" pitchFamily="18" charset="0"/>
              </a:rPr>
              <a:t> Conclusions, Limitations, and Future work</a:t>
            </a:r>
          </a:p>
        </p:txBody>
      </p:sp>
      <p:sp>
        <p:nvSpPr>
          <p:cNvPr id="64" name="TextBox 63">
            <a:extLst>
              <a:ext uri="{FF2B5EF4-FFF2-40B4-BE49-F238E27FC236}">
                <a16:creationId xmlns:a16="http://schemas.microsoft.com/office/drawing/2014/main" id="{BCF5DB95-7E4A-233F-86EE-A3791F588F4B}"/>
              </a:ext>
            </a:extLst>
          </p:cNvPr>
          <p:cNvSpPr txBox="1"/>
          <p:nvPr/>
        </p:nvSpPr>
        <p:spPr>
          <a:xfrm>
            <a:off x="4428019" y="8641019"/>
            <a:ext cx="4606041" cy="311623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marL="321486" indent="-321486" algn="just" defTabSz="503182">
              <a:buFont typeface="Arial" panose="020B0604020202020204" pitchFamily="34" charset="0"/>
              <a:buChar char="•"/>
            </a:pPr>
            <a:r>
              <a:rPr lang="en-US" sz="1050" dirty="0"/>
              <a:t>We have found that the key features that affect soil conditions are solar radiation and direct normal radiation. And it is more effective for us to make prediction on soil condition in Los Angeles.</a:t>
            </a:r>
          </a:p>
          <a:p>
            <a:pPr marL="321486" indent="-321486" algn="just" defTabSz="503182">
              <a:buFont typeface="Arial" panose="020B0604020202020204" pitchFamily="34" charset="0"/>
              <a:buChar char="•"/>
            </a:pPr>
            <a:r>
              <a:rPr lang="en-US" sz="1050" dirty="0"/>
              <a:t>We find that both regression and  deep learning method are giving us a great result in term of predicting our target with relatively small carbon cost.</a:t>
            </a:r>
          </a:p>
          <a:p>
            <a:pPr marL="321486" indent="-321486" algn="just" defTabSz="503182">
              <a:buFont typeface="Arial" panose="020B0604020202020204" pitchFamily="34" charset="0"/>
              <a:buChar char="•"/>
            </a:pPr>
            <a:r>
              <a:rPr lang="en-US" sz="1050" dirty="0"/>
              <a:t>The predictive ability of the models indicates a strong relationship between the soil condition and solar radiation levels. This relationship can be utilized for predictive maintenance in agricultural activities, optimizing conditions for crop growth, and studying environmental impacts. </a:t>
            </a:r>
          </a:p>
          <a:p>
            <a:pPr marL="321486" indent="-321486" algn="just" defTabSz="503182">
              <a:buFont typeface="Arial" panose="020B0604020202020204" pitchFamily="34" charset="0"/>
              <a:buChar char="•"/>
            </a:pPr>
            <a:r>
              <a:rPr lang="en-US" sz="1050" dirty="0"/>
              <a:t>However, there are certainly other external factors such as wind energy, humidity, cloud cover, and so on that can have impact on the soil condition. And crop production is also related to other factors concerning the whole ecosystem. Therefore, more work can be done in the future.</a:t>
            </a:r>
          </a:p>
          <a:p>
            <a:pPr marL="321486" indent="-321486" algn="just" defTabSz="503182">
              <a:buFont typeface="Arial" panose="020B0604020202020204" pitchFamily="34" charset="0"/>
              <a:buChar char="•"/>
            </a:pPr>
            <a:r>
              <a:rPr lang="en-US" sz="1050" dirty="0"/>
              <a:t>For future work, we plan to add more features mentioned above to improve the analysis with more datasets consisting different locations or different countries that will make the model and result more effective. In addition, we plan to reach beyond the soil condition to include plant-specific data, which can help in creating a more integrated model of environmental monitoring. </a:t>
            </a:r>
          </a:p>
          <a:p>
            <a:pPr algn="just" defTabSz="503182"/>
            <a:endParaRPr lang="en-US" sz="1050" dirty="0"/>
          </a:p>
        </p:txBody>
      </p:sp>
      <p:sp>
        <p:nvSpPr>
          <p:cNvPr id="68" name="TextBox 67">
            <a:extLst>
              <a:ext uri="{FF2B5EF4-FFF2-40B4-BE49-F238E27FC236}">
                <a16:creationId xmlns:a16="http://schemas.microsoft.com/office/drawing/2014/main" id="{3CDD4287-685B-20C2-7261-A247F67206B8}"/>
              </a:ext>
            </a:extLst>
          </p:cNvPr>
          <p:cNvSpPr txBox="1"/>
          <p:nvPr/>
        </p:nvSpPr>
        <p:spPr>
          <a:xfrm>
            <a:off x="6238621" y="11495647"/>
            <a:ext cx="4923064" cy="2616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defTabSz="503182"/>
            <a:r>
              <a:rPr lang="en-US" altLang="zh-CN" sz="1400" b="1" dirty="0">
                <a:latin typeface="Amasis MT Pro Black" panose="020B0604020202020204" pitchFamily="18" charset="0"/>
              </a:rPr>
              <a:t>Reference</a:t>
            </a:r>
            <a:endParaRPr lang="en-US" sz="1400" b="1" dirty="0">
              <a:latin typeface="Amasis MT Pro Black" panose="020B0604020202020204" pitchFamily="18" charset="0"/>
            </a:endParaRPr>
          </a:p>
        </p:txBody>
      </p:sp>
      <p:sp>
        <p:nvSpPr>
          <p:cNvPr id="70" name="TextBox 69">
            <a:extLst>
              <a:ext uri="{FF2B5EF4-FFF2-40B4-BE49-F238E27FC236}">
                <a16:creationId xmlns:a16="http://schemas.microsoft.com/office/drawing/2014/main" id="{613ED11D-810F-9FD9-887B-D5889C5B318C}"/>
              </a:ext>
            </a:extLst>
          </p:cNvPr>
          <p:cNvSpPr txBox="1"/>
          <p:nvPr/>
        </p:nvSpPr>
        <p:spPr>
          <a:xfrm>
            <a:off x="4475124" y="11789747"/>
            <a:ext cx="4784806" cy="3231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58" tIns="22858" rIns="22858" bIns="22858" numCol="1" spcCol="38100" rtlCol="0" anchor="t">
            <a:spAutoFit/>
          </a:bodyPr>
          <a:lstStyle/>
          <a:p>
            <a:pPr defTabSz="503182"/>
            <a:r>
              <a:rPr lang="en-US" sz="600" dirty="0"/>
              <a:t>Visual Crossing. (n.d.). Weather Data Services. Retrieved February 21, 2024, from https://www.visualcrossing.com/weather/weather-data-services</a:t>
            </a:r>
          </a:p>
          <a:p>
            <a:pPr defTabSz="503182"/>
            <a:endParaRPr lang="en-US" sz="600" dirty="0"/>
          </a:p>
          <a:p>
            <a:pPr defTabSz="503182"/>
            <a:r>
              <a:rPr lang="en-US" sz="600" dirty="0"/>
              <a:t>Federal Reserve Bank of St. Louis. (n.d.). Export Price Index (NAICS): Crop production [IY111]. Retrieved from https://fred.stlouisfed.org/series/IY111</a:t>
            </a:r>
          </a:p>
        </p:txBody>
      </p:sp>
      <p:sp>
        <p:nvSpPr>
          <p:cNvPr id="13" name="文本框 12">
            <a:extLst>
              <a:ext uri="{FF2B5EF4-FFF2-40B4-BE49-F238E27FC236}">
                <a16:creationId xmlns:a16="http://schemas.microsoft.com/office/drawing/2014/main" id="{3D2971B6-5749-5DD8-9C7A-17D80E31732D}"/>
              </a:ext>
            </a:extLst>
          </p:cNvPr>
          <p:cNvSpPr txBox="1"/>
          <p:nvPr/>
        </p:nvSpPr>
        <p:spPr>
          <a:xfrm>
            <a:off x="4473165" y="3995456"/>
            <a:ext cx="4661310" cy="73866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1" indent="0" algn="just"/>
            <a:r>
              <a:rPr lang="en-US" altLang="zh-CN" sz="1050" dirty="0"/>
              <a:t>Then, we also have other results based on the Random Forest Classifier and Logistic Regression. The accuracy is higher for Random Forest method. However, the carbon cost for Random Forest method is higher than Logistic Regression. The Gradient Boosting method has the highest Carbon emissions.</a:t>
            </a:r>
            <a:endParaRPr lang="zh-CN" altLang="en-US" sz="1050" dirty="0"/>
          </a:p>
        </p:txBody>
      </p:sp>
      <p:sp>
        <p:nvSpPr>
          <p:cNvPr id="2" name="TextBox 1">
            <a:extLst>
              <a:ext uri="{FF2B5EF4-FFF2-40B4-BE49-F238E27FC236}">
                <a16:creationId xmlns:a16="http://schemas.microsoft.com/office/drawing/2014/main" id="{5B4F2346-9B8C-9A0C-37AF-2253243A6BBC}"/>
              </a:ext>
            </a:extLst>
          </p:cNvPr>
          <p:cNvSpPr txBox="1"/>
          <p:nvPr/>
        </p:nvSpPr>
        <p:spPr>
          <a:xfrm>
            <a:off x="549677" y="1149390"/>
            <a:ext cx="6625179" cy="23596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0639" tIns="40639" rIns="40639" bIns="40639" numCol="1" spcCol="38100" rtlCol="0" anchor="t">
            <a:spAutoFit/>
          </a:bodyPr>
          <a:lstStyle/>
          <a:p>
            <a:pPr defTabSz="894484"/>
            <a:r>
              <a:rPr lang="en-US" sz="1000" dirty="0">
                <a:solidFill>
                  <a:schemeClr val="bg1"/>
                </a:solidFill>
                <a:latin typeface="Bernard MT Condensed" panose="02050806060905020404" pitchFamily="18" charset="0"/>
              </a:rPr>
              <a:t>https://github.com/zy236yuz5/DSAN-5550-PROJECT-zy236</a:t>
            </a:r>
            <a:endParaRPr lang="en-US" sz="1000" dirty="0"/>
          </a:p>
        </p:txBody>
      </p:sp>
      <p:graphicFrame>
        <p:nvGraphicFramePr>
          <p:cNvPr id="29" name="Table 28">
            <a:extLst>
              <a:ext uri="{FF2B5EF4-FFF2-40B4-BE49-F238E27FC236}">
                <a16:creationId xmlns:a16="http://schemas.microsoft.com/office/drawing/2014/main" id="{C2292F3A-DAEB-36F5-AC3C-36235166692B}"/>
              </a:ext>
            </a:extLst>
          </p:cNvPr>
          <p:cNvGraphicFramePr>
            <a:graphicFrameLocks noGrp="1"/>
          </p:cNvGraphicFramePr>
          <p:nvPr>
            <p:extLst>
              <p:ext uri="{D42A27DB-BD31-4B8C-83A1-F6EECF244321}">
                <p14:modId xmlns:p14="http://schemas.microsoft.com/office/powerpoint/2010/main" val="848183664"/>
              </p:ext>
            </p:extLst>
          </p:nvPr>
        </p:nvGraphicFramePr>
        <p:xfrm>
          <a:off x="4620292" y="7118091"/>
          <a:ext cx="4268528" cy="1280152"/>
        </p:xfrm>
        <a:graphic>
          <a:graphicData uri="http://schemas.openxmlformats.org/drawingml/2006/table">
            <a:tbl>
              <a:tblPr firstRow="1" bandRow="1">
                <a:tableStyleId>{5940675A-B579-460E-94D1-54222C63F5DA}</a:tableStyleId>
              </a:tblPr>
              <a:tblGrid>
                <a:gridCol w="1067132">
                  <a:extLst>
                    <a:ext uri="{9D8B030D-6E8A-4147-A177-3AD203B41FA5}">
                      <a16:colId xmlns:a16="http://schemas.microsoft.com/office/drawing/2014/main" val="7860439"/>
                    </a:ext>
                  </a:extLst>
                </a:gridCol>
                <a:gridCol w="1067132">
                  <a:extLst>
                    <a:ext uri="{9D8B030D-6E8A-4147-A177-3AD203B41FA5}">
                      <a16:colId xmlns:a16="http://schemas.microsoft.com/office/drawing/2014/main" val="336484648"/>
                    </a:ext>
                  </a:extLst>
                </a:gridCol>
                <a:gridCol w="1067132">
                  <a:extLst>
                    <a:ext uri="{9D8B030D-6E8A-4147-A177-3AD203B41FA5}">
                      <a16:colId xmlns:a16="http://schemas.microsoft.com/office/drawing/2014/main" val="536904302"/>
                    </a:ext>
                  </a:extLst>
                </a:gridCol>
                <a:gridCol w="1067132">
                  <a:extLst>
                    <a:ext uri="{9D8B030D-6E8A-4147-A177-3AD203B41FA5}">
                      <a16:colId xmlns:a16="http://schemas.microsoft.com/office/drawing/2014/main" val="570225875"/>
                    </a:ext>
                  </a:extLst>
                </a:gridCol>
              </a:tblGrid>
              <a:tr h="454464">
                <a:tc>
                  <a:txBody>
                    <a:bodyPr/>
                    <a:lstStyle/>
                    <a:p>
                      <a:pPr algn="ctr"/>
                      <a:endParaRPr lang="en-US" sz="1200" dirty="0"/>
                    </a:p>
                  </a:txBody>
                  <a:tcPr marL="91441" marR="91441" marT="45719" marB="45719"/>
                </a:tc>
                <a:tc>
                  <a:txBody>
                    <a:bodyPr/>
                    <a:lstStyle/>
                    <a:p>
                      <a:pPr algn="ctr"/>
                      <a:r>
                        <a:rPr lang="en-US" sz="1200" dirty="0"/>
                        <a:t>RMSE</a:t>
                      </a:r>
                    </a:p>
                  </a:txBody>
                  <a:tcPr marL="91441" marR="91441" marT="45719" marB="45719"/>
                </a:tc>
                <a:tc>
                  <a:txBody>
                    <a:bodyPr/>
                    <a:lstStyle/>
                    <a:p>
                      <a:pPr algn="ctr"/>
                      <a:r>
                        <a:rPr lang="en-US" sz="1200" dirty="0"/>
                        <a:t>MSE</a:t>
                      </a:r>
                    </a:p>
                  </a:txBody>
                  <a:tcPr marL="91441" marR="91441" marT="45719" marB="45719"/>
                </a:tc>
                <a:tc>
                  <a:txBody>
                    <a:bodyPr/>
                    <a:lstStyle/>
                    <a:p>
                      <a:pPr algn="ctr"/>
                      <a:r>
                        <a:rPr lang="en-US" sz="1200" dirty="0"/>
                        <a:t>Carbon Cost(kg)</a:t>
                      </a:r>
                    </a:p>
                  </a:txBody>
                  <a:tcPr marL="91441" marR="91441" marT="45719" marB="45719"/>
                </a:tc>
                <a:extLst>
                  <a:ext uri="{0D108BD9-81ED-4DB2-BD59-A6C34878D82A}">
                    <a16:rowId xmlns:a16="http://schemas.microsoft.com/office/drawing/2014/main" val="864486811"/>
                  </a:ext>
                </a:extLst>
              </a:tr>
              <a:tr h="274006">
                <a:tc>
                  <a:txBody>
                    <a:bodyPr/>
                    <a:lstStyle/>
                    <a:p>
                      <a:pPr algn="ctr"/>
                      <a:r>
                        <a:rPr lang="en-US" sz="1200" dirty="0"/>
                        <a:t>LSTM</a:t>
                      </a:r>
                    </a:p>
                  </a:txBody>
                  <a:tcPr marL="91441" marR="91441" marT="45719" marB="45719"/>
                </a:tc>
                <a:tc>
                  <a:txBody>
                    <a:bodyPr/>
                    <a:lstStyle/>
                    <a:p>
                      <a:pPr algn="ctr"/>
                      <a:r>
                        <a:rPr lang="en-US" sz="1200" dirty="0"/>
                        <a:t>0.1087</a:t>
                      </a:r>
                    </a:p>
                  </a:txBody>
                  <a:tcPr marL="91441" marR="91441" marT="45719" marB="45719"/>
                </a:tc>
                <a:tc>
                  <a:txBody>
                    <a:bodyPr/>
                    <a:lstStyle/>
                    <a:p>
                      <a:pPr algn="ctr"/>
                      <a:r>
                        <a:rPr lang="en-US" sz="1200" dirty="0"/>
                        <a:t>0.01182</a:t>
                      </a:r>
                    </a:p>
                  </a:txBody>
                  <a:tcPr marL="91441" marR="91441" marT="45719" marB="45719"/>
                </a:tc>
                <a:tc>
                  <a:txBody>
                    <a:bodyPr/>
                    <a:lstStyle/>
                    <a:p>
                      <a:pPr algn="ctr"/>
                      <a:r>
                        <a:rPr lang="en-US" sz="1200" dirty="0"/>
                        <a:t>2.87e-05</a:t>
                      </a:r>
                    </a:p>
                  </a:txBody>
                  <a:tcPr marL="91441" marR="91441" marT="45719" marB="45719"/>
                </a:tc>
                <a:extLst>
                  <a:ext uri="{0D108BD9-81ED-4DB2-BD59-A6C34878D82A}">
                    <a16:rowId xmlns:a16="http://schemas.microsoft.com/office/drawing/2014/main" val="641906779"/>
                  </a:ext>
                </a:extLst>
              </a:tr>
              <a:tr h="274006">
                <a:tc>
                  <a:txBody>
                    <a:bodyPr/>
                    <a:lstStyle/>
                    <a:p>
                      <a:pPr algn="ctr"/>
                      <a:r>
                        <a:rPr lang="en-US" sz="1200" dirty="0"/>
                        <a:t>RNN</a:t>
                      </a:r>
                    </a:p>
                  </a:txBody>
                  <a:tcPr marL="91441" marR="91441" marT="45719" marB="45719"/>
                </a:tc>
                <a:tc>
                  <a:txBody>
                    <a:bodyPr/>
                    <a:lstStyle/>
                    <a:p>
                      <a:pPr algn="ctr"/>
                      <a:r>
                        <a:rPr lang="en-US" sz="1200" dirty="0"/>
                        <a:t>0.09561</a:t>
                      </a:r>
                    </a:p>
                  </a:txBody>
                  <a:tcPr marL="91441" marR="91441" marT="45719" marB="45719"/>
                </a:tc>
                <a:tc>
                  <a:txBody>
                    <a:bodyPr/>
                    <a:lstStyle/>
                    <a:p>
                      <a:pPr algn="ctr"/>
                      <a:r>
                        <a:rPr lang="en-US" sz="1200" dirty="0"/>
                        <a:t>0.00914</a:t>
                      </a:r>
                    </a:p>
                  </a:txBody>
                  <a:tcPr marL="91441" marR="91441" marT="45719" marB="45719"/>
                </a:tc>
                <a:tc>
                  <a:txBody>
                    <a:bodyPr/>
                    <a:lstStyle/>
                    <a:p>
                      <a:pPr algn="ctr"/>
                      <a:r>
                        <a:rPr lang="en-US" sz="1200" dirty="0"/>
                        <a:t>2.08e-05</a:t>
                      </a:r>
                    </a:p>
                  </a:txBody>
                  <a:tcPr marL="91441" marR="91441" marT="45719" marB="45719"/>
                </a:tc>
                <a:extLst>
                  <a:ext uri="{0D108BD9-81ED-4DB2-BD59-A6C34878D82A}">
                    <a16:rowId xmlns:a16="http://schemas.microsoft.com/office/drawing/2014/main" val="2623905054"/>
                  </a:ext>
                </a:extLst>
              </a:tr>
              <a:tr h="274006">
                <a:tc>
                  <a:txBody>
                    <a:bodyPr/>
                    <a:lstStyle/>
                    <a:p>
                      <a:pPr algn="ctr"/>
                      <a:r>
                        <a:rPr lang="en-US" sz="1200" dirty="0"/>
                        <a:t>GRU</a:t>
                      </a:r>
                    </a:p>
                  </a:txBody>
                  <a:tcPr marL="91441" marR="91441" marT="45719" marB="45719"/>
                </a:tc>
                <a:tc>
                  <a:txBody>
                    <a:bodyPr/>
                    <a:lstStyle/>
                    <a:p>
                      <a:pPr algn="ctr"/>
                      <a:r>
                        <a:rPr lang="en-US" sz="1200" dirty="0"/>
                        <a:t>0.00645</a:t>
                      </a:r>
                    </a:p>
                  </a:txBody>
                  <a:tcPr marL="91441" marR="91441" marT="45719" marB="45719"/>
                </a:tc>
                <a:tc>
                  <a:txBody>
                    <a:bodyPr/>
                    <a:lstStyle/>
                    <a:p>
                      <a:pPr algn="ctr"/>
                      <a:r>
                        <a:rPr lang="en-US" sz="1200" dirty="0"/>
                        <a:t>0.0004</a:t>
                      </a:r>
                    </a:p>
                  </a:txBody>
                  <a:tcPr marL="91441" marR="91441" marT="45719" marB="45719"/>
                </a:tc>
                <a:tc>
                  <a:txBody>
                    <a:bodyPr/>
                    <a:lstStyle/>
                    <a:p>
                      <a:pPr algn="ctr"/>
                      <a:r>
                        <a:rPr lang="en-US" sz="1200" dirty="0"/>
                        <a:t>3.12e-05</a:t>
                      </a:r>
                    </a:p>
                  </a:txBody>
                  <a:tcPr marL="91441" marR="91441" marT="45719" marB="45719"/>
                </a:tc>
                <a:extLst>
                  <a:ext uri="{0D108BD9-81ED-4DB2-BD59-A6C34878D82A}">
                    <a16:rowId xmlns:a16="http://schemas.microsoft.com/office/drawing/2014/main" val="2774262477"/>
                  </a:ext>
                </a:extLst>
              </a:tr>
            </a:tbl>
          </a:graphicData>
        </a:graphic>
      </p:graphicFrame>
      <p:pic>
        <p:nvPicPr>
          <p:cNvPr id="51" name="Picture 50">
            <a:extLst>
              <a:ext uri="{FF2B5EF4-FFF2-40B4-BE49-F238E27FC236}">
                <a16:creationId xmlns:a16="http://schemas.microsoft.com/office/drawing/2014/main" id="{645A3C3F-E8BA-CFEB-FD52-D39ECF57614E}"/>
              </a:ext>
            </a:extLst>
          </p:cNvPr>
          <p:cNvPicPr>
            <a:picLocks noChangeAspect="1"/>
          </p:cNvPicPr>
          <p:nvPr/>
        </p:nvPicPr>
        <p:blipFill>
          <a:blip r:embed="rId3"/>
          <a:stretch>
            <a:fillRect/>
          </a:stretch>
        </p:blipFill>
        <p:spPr>
          <a:xfrm>
            <a:off x="147520" y="10738166"/>
            <a:ext cx="3714746" cy="1446289"/>
          </a:xfrm>
          <a:prstGeom prst="rect">
            <a:avLst/>
          </a:prstGeom>
        </p:spPr>
      </p:pic>
      <p:pic>
        <p:nvPicPr>
          <p:cNvPr id="57" name="Picture 56">
            <a:extLst>
              <a:ext uri="{FF2B5EF4-FFF2-40B4-BE49-F238E27FC236}">
                <a16:creationId xmlns:a16="http://schemas.microsoft.com/office/drawing/2014/main" id="{B6E9D410-D69B-2EEF-CB07-514B1A29FEA9}"/>
              </a:ext>
            </a:extLst>
          </p:cNvPr>
          <p:cNvPicPr>
            <a:picLocks noChangeAspect="1"/>
          </p:cNvPicPr>
          <p:nvPr/>
        </p:nvPicPr>
        <p:blipFill>
          <a:blip r:embed="rId4"/>
          <a:stretch>
            <a:fillRect/>
          </a:stretch>
        </p:blipFill>
        <p:spPr>
          <a:xfrm>
            <a:off x="206366" y="8959717"/>
            <a:ext cx="3714745" cy="1778449"/>
          </a:xfrm>
          <a:prstGeom prst="rect">
            <a:avLst/>
          </a:prstGeom>
        </p:spPr>
      </p:pic>
      <p:pic>
        <p:nvPicPr>
          <p:cNvPr id="62" name="Picture 61">
            <a:extLst>
              <a:ext uri="{FF2B5EF4-FFF2-40B4-BE49-F238E27FC236}">
                <a16:creationId xmlns:a16="http://schemas.microsoft.com/office/drawing/2014/main" id="{B922DCFC-72BB-EDCB-44D0-4952040BE11C}"/>
              </a:ext>
            </a:extLst>
          </p:cNvPr>
          <p:cNvPicPr>
            <a:picLocks noChangeAspect="1"/>
          </p:cNvPicPr>
          <p:nvPr/>
        </p:nvPicPr>
        <p:blipFill>
          <a:blip r:embed="rId5"/>
          <a:stretch>
            <a:fillRect/>
          </a:stretch>
        </p:blipFill>
        <p:spPr>
          <a:xfrm>
            <a:off x="4545377" y="4734254"/>
            <a:ext cx="2038841" cy="1715611"/>
          </a:xfrm>
          <a:prstGeom prst="rect">
            <a:avLst/>
          </a:prstGeom>
        </p:spPr>
      </p:pic>
      <p:pic>
        <p:nvPicPr>
          <p:cNvPr id="66" name="Picture 65">
            <a:extLst>
              <a:ext uri="{FF2B5EF4-FFF2-40B4-BE49-F238E27FC236}">
                <a16:creationId xmlns:a16="http://schemas.microsoft.com/office/drawing/2014/main" id="{51697196-2C32-CD3C-0BFB-B3C9ECB03E8F}"/>
              </a:ext>
            </a:extLst>
          </p:cNvPr>
          <p:cNvPicPr>
            <a:picLocks noChangeAspect="1"/>
          </p:cNvPicPr>
          <p:nvPr/>
        </p:nvPicPr>
        <p:blipFill>
          <a:blip r:embed="rId6"/>
          <a:stretch>
            <a:fillRect/>
          </a:stretch>
        </p:blipFill>
        <p:spPr>
          <a:xfrm>
            <a:off x="6454763" y="2367678"/>
            <a:ext cx="2581184" cy="1627935"/>
          </a:xfrm>
          <a:prstGeom prst="rect">
            <a:avLst/>
          </a:prstGeom>
        </p:spPr>
      </p:pic>
      <p:pic>
        <p:nvPicPr>
          <p:cNvPr id="69" name="Picture 68">
            <a:extLst>
              <a:ext uri="{FF2B5EF4-FFF2-40B4-BE49-F238E27FC236}">
                <a16:creationId xmlns:a16="http://schemas.microsoft.com/office/drawing/2014/main" id="{E288B39D-F2E0-253E-D1DA-29C205F589B0}"/>
              </a:ext>
            </a:extLst>
          </p:cNvPr>
          <p:cNvPicPr>
            <a:picLocks noChangeAspect="1"/>
          </p:cNvPicPr>
          <p:nvPr/>
        </p:nvPicPr>
        <p:blipFill>
          <a:blip r:embed="rId7"/>
          <a:stretch>
            <a:fillRect/>
          </a:stretch>
        </p:blipFill>
        <p:spPr>
          <a:xfrm>
            <a:off x="4473165" y="2362947"/>
            <a:ext cx="2016195" cy="1610612"/>
          </a:xfrm>
          <a:prstGeom prst="rect">
            <a:avLst/>
          </a:prstGeom>
        </p:spPr>
      </p:pic>
      <p:pic>
        <p:nvPicPr>
          <p:cNvPr id="71" name="Picture 70">
            <a:extLst>
              <a:ext uri="{FF2B5EF4-FFF2-40B4-BE49-F238E27FC236}">
                <a16:creationId xmlns:a16="http://schemas.microsoft.com/office/drawing/2014/main" id="{65E091FA-CEE3-DC3B-D7E4-75483F7D6407}"/>
              </a:ext>
            </a:extLst>
          </p:cNvPr>
          <p:cNvPicPr>
            <a:picLocks noChangeAspect="1"/>
          </p:cNvPicPr>
          <p:nvPr/>
        </p:nvPicPr>
        <p:blipFill>
          <a:blip r:embed="rId8"/>
          <a:stretch>
            <a:fillRect/>
          </a:stretch>
        </p:blipFill>
        <p:spPr>
          <a:xfrm>
            <a:off x="6307086" y="4834380"/>
            <a:ext cx="2728861" cy="1627935"/>
          </a:xfrm>
          <a:prstGeom prst="rect">
            <a:avLst/>
          </a:prstGeom>
        </p:spPr>
      </p:pic>
      <p:sp>
        <p:nvSpPr>
          <p:cNvPr id="72" name="TextBox 71">
            <a:extLst>
              <a:ext uri="{FF2B5EF4-FFF2-40B4-BE49-F238E27FC236}">
                <a16:creationId xmlns:a16="http://schemas.microsoft.com/office/drawing/2014/main" id="{CCF79E80-E3E9-8216-AF26-A1AD005B2C9E}"/>
              </a:ext>
            </a:extLst>
          </p:cNvPr>
          <p:cNvSpPr txBox="1"/>
          <p:nvPr/>
        </p:nvSpPr>
        <p:spPr>
          <a:xfrm>
            <a:off x="5533282" y="6438898"/>
            <a:ext cx="3841984" cy="24365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0639" tIns="40639" rIns="40639" bIns="40639" numCol="1" spcCol="38100" rtlCol="0" anchor="t">
            <a:spAutoFit/>
          </a:bodyPr>
          <a:lstStyle/>
          <a:p>
            <a:pPr marL="0" marR="0" indent="0" algn="l" defTabSz="894498" rtl="0" fontAlgn="auto" latinLnBrk="0" hangingPunct="0">
              <a:lnSpc>
                <a:spcPct val="100000"/>
              </a:lnSpc>
              <a:spcBef>
                <a:spcPts val="0"/>
              </a:spcBef>
              <a:spcAft>
                <a:spcPts val="0"/>
              </a:spcAft>
              <a:buClrTx/>
              <a:buSzTx/>
              <a:buFontTx/>
              <a:buNone/>
              <a:tabLst/>
            </a:pPr>
            <a:r>
              <a:rPr lang="en-US" sz="1050" b="1" dirty="0"/>
              <a:t>Deep Learning Methods Comparison</a:t>
            </a:r>
            <a:endParaRPr kumimoji="0" lang="en-US" sz="1050" b="0" i="0" u="none" strike="noStrike" cap="none" spc="0" normalizeH="0" baseline="0" dirty="0">
              <a:ln>
                <a:noFill/>
              </a:ln>
              <a:solidFill>
                <a:srgbClr val="000000"/>
              </a:solidFill>
              <a:effectLst/>
              <a:uFillTx/>
              <a:latin typeface="+mn-lt"/>
              <a:ea typeface="+mn-ea"/>
              <a:cs typeface="+mn-cs"/>
              <a:sym typeface="Calibri"/>
            </a:endParaRPr>
          </a:p>
        </p:txBody>
      </p:sp>
      <p:sp>
        <p:nvSpPr>
          <p:cNvPr id="73" name="TextBox 72">
            <a:extLst>
              <a:ext uri="{FF2B5EF4-FFF2-40B4-BE49-F238E27FC236}">
                <a16:creationId xmlns:a16="http://schemas.microsoft.com/office/drawing/2014/main" id="{F05251A5-38C3-BA1D-6422-23A6A6C67464}"/>
              </a:ext>
            </a:extLst>
          </p:cNvPr>
          <p:cNvSpPr txBox="1"/>
          <p:nvPr/>
        </p:nvSpPr>
        <p:spPr>
          <a:xfrm>
            <a:off x="7319701" y="4645447"/>
            <a:ext cx="3841984" cy="24365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0639" tIns="40639" rIns="40639" bIns="40639" numCol="1" spcCol="38100" rtlCol="0" anchor="t">
            <a:spAutoFit/>
          </a:bodyPr>
          <a:lstStyle/>
          <a:p>
            <a:pPr marL="0" marR="0" indent="0" algn="l" defTabSz="894498" rtl="0" fontAlgn="auto" latinLnBrk="0" hangingPunct="0">
              <a:lnSpc>
                <a:spcPct val="100000"/>
              </a:lnSpc>
              <a:spcBef>
                <a:spcPts val="0"/>
              </a:spcBef>
              <a:spcAft>
                <a:spcPts val="0"/>
              </a:spcAft>
              <a:buClrTx/>
              <a:buSzTx/>
              <a:buFontTx/>
              <a:buNone/>
              <a:tabLst/>
            </a:pPr>
            <a:r>
              <a:rPr lang="en-US" sz="1050" b="1" dirty="0"/>
              <a:t>Carbon Cost</a:t>
            </a:r>
            <a:endParaRPr kumimoji="0" lang="en-US" sz="105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618219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40639" tIns="40639" rIns="40639" bIns="40639" numCol="1" spcCol="38100" rtlCol="0" anchor="ctr">
        <a:spAutoFit/>
      </a:bodyPr>
      <a:lstStyle>
        <a:def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25400" dist="127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0639" tIns="40639" rIns="40639" bIns="40639" numCol="1" spcCol="38100" rtlCol="0" anchor="t">
        <a:spAutoFit/>
      </a:bodyPr>
      <a:lstStyle>
        <a:def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40639" tIns="40639" rIns="40639" bIns="40639" numCol="1" spcCol="38100" rtlCol="0" anchor="ctr">
        <a:spAutoFit/>
      </a:bodyPr>
      <a:lstStyle>
        <a:def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25400" dist="127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0639" tIns="40639" rIns="40639" bIns="40639" numCol="1" spcCol="38100" rtlCol="0" anchor="t">
        <a:spAutoFit/>
      </a:bodyPr>
      <a:lstStyle>
        <a:def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8559</TotalTime>
  <Words>1042</Words>
  <Application>Microsoft Office PowerPoint</Application>
  <PresentationFormat>Ledger Paper (11x17 in)</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Amasis MT Pro Black</vt:lpstr>
      <vt:lpstr>Arial</vt:lpstr>
      <vt:lpstr>Bernard MT Condensed</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Felix Yu</dc:creator>
  <cp:lastModifiedBy>Felix Yu</cp:lastModifiedBy>
  <cp:revision>141</cp:revision>
  <cp:lastPrinted>2023-04-22T21:07:07Z</cp:lastPrinted>
  <dcterms:modified xsi:type="dcterms:W3CDTF">2024-04-22T21:06:49Z</dcterms:modified>
</cp:coreProperties>
</file>