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0C38-B15B-9C6A-C902-10990778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B5972-EB93-472B-2D52-875F225F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EA977-0DD1-F27D-AB24-6F6658F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CF17-C026-4219-8CE8-AB09685B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D85BC-1AB2-CA12-07A5-9623AAE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864A-FB41-D36A-9FAA-A3BE2868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2EEF0-1F46-669A-E454-90609D1A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5942-24A5-8C7C-0350-5F6B3CDD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3B66B-1547-784E-BBE6-5730FED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BF12D-3331-561F-37AE-7901600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CEBC0-FC6E-F73B-207F-F47344319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9CBEE-C705-FF30-2CBC-AA2CAB20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F49B8-A9A3-E7EF-7506-C08CF738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95A38-B124-EDDB-4318-01DF1451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F9084-01C3-2B49-EB1D-64505E9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B625-8578-CC32-5A80-DE382608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BF545-5B0D-A773-F9BE-AA52F4CE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3124-868B-19B4-63F6-D48F00C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B6D8A-7146-AB5C-8FE7-6DE9E488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B5207-CEB1-7290-1FCC-17DB362E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BC5D-4B18-CF12-2780-4D46F772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B3E95-7B53-5099-7F2C-515AE8C1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967FF-6B9C-56CD-8ADD-CEEF6740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156AB-3197-53C5-F79C-B53607BE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0A26A-F79B-ECEA-FFBB-107818A8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A01E-69E9-0320-9E19-FDE445D4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04E4D-3A7E-1C2A-1AD0-FA7BFB19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19E33-75F4-3E7B-AF6B-08CF06F9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5AA21-C87F-F611-1736-8E79B79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B51FB-E4D7-381B-864A-106E82A4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EE4D4-8F15-31D2-C8B3-7840A41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9801E-54B2-F4FA-5C54-C01B1DAC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D919C-97D7-C28C-C153-428CDBC8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69BF3-FC96-C739-0A19-745289EB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B39F35-0072-5CFB-50C3-259ECE1C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EE34D-328F-AD92-B6B3-1544087AE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FD57A-AA00-E921-2053-AA5F6402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2D6BC-4003-2361-9C95-DA84F412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F3ECBF-9433-9F59-C086-25D34D25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C435-95D0-3495-F611-1AF28DE1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A8D55-2F65-B030-FAEF-E2E9E12C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D27DC1-913A-05EE-0B8A-E5C1239D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055ECD-386F-9D71-D144-4EEFBF5E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4BE1D-516E-9274-6E62-213F36BD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0925E-D232-A22F-E8FE-C5B0740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0DED8-B516-0B18-DAD6-2A19B76F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680B6-C6B5-4C7B-D15C-831FF172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9F27C-E2AC-58FD-D9C8-86DB8EE4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C1BA8-F94D-1E19-488A-02BDBD0E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3FCC4-1A8E-ABB2-ABE0-4F012006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FE590-6C17-5189-ACE7-246A4ECA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81879-A6C0-CADF-1071-6F3714ED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A65A-EA4E-5F99-62D3-F2CE2F42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2434F-3B0A-69AC-DDA3-06C1BB9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DD6A1-01E0-B1E6-2B45-CD4EDB87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BEC83-70FE-01C0-A762-7C35850E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9A6CA-9832-F157-D768-DE44AB60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E25EC-ECD5-CCBE-CF66-45C92CF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B2604-9D57-5696-0948-C99402D6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AD111-B00E-B882-C202-9E3C4F99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99488-96A9-AC3C-688E-63B00D06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3DF0-599C-4A02-94AD-A5B3C239D5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31311-D1F1-CDC9-1199-D00758757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22F7-AFAB-320D-DE2F-2CF6D25BC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4432-0A9A-4C9A-92FF-4F91B275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16EDA-7A87-3641-7B1D-2D75BE8D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Enhance the after-discharge mortality rate prediction via learning from the medical notes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5DDD2-E460-7820-97F2-9E318AD2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4495"/>
            <a:ext cx="9144000" cy="1655762"/>
          </a:xfrm>
        </p:spPr>
        <p:txBody>
          <a:bodyPr/>
          <a:lstStyle/>
          <a:p>
            <a:r>
              <a:rPr lang="en-US" dirty="0" err="1"/>
              <a:t>Zijiang</a:t>
            </a:r>
            <a:r>
              <a:rPr lang="en-US" dirty="0"/>
              <a:t> YANG</a:t>
            </a:r>
          </a:p>
          <a:p>
            <a:r>
              <a:rPr lang="en-US" dirty="0"/>
              <a:t>zy4957@utexas.edu</a:t>
            </a:r>
          </a:p>
        </p:txBody>
      </p:sp>
    </p:spTree>
    <p:extLst>
      <p:ext uri="{BB962C8B-B14F-4D97-AF65-F5344CB8AC3E}">
        <p14:creationId xmlns:p14="http://schemas.microsoft.com/office/powerpoint/2010/main" val="31409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8C88-2FDE-7824-CB86-F983FAAD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proposed model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FFF67D-580D-8D1B-64BD-DFFEE213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7" y="1486688"/>
            <a:ext cx="5605283" cy="42976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5871D8-9429-47AB-9C5E-F0FF27FB7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92" y="1486687"/>
            <a:ext cx="5605283" cy="42976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63BACB-A965-8ED9-95F2-4D89C4931164}"/>
              </a:ext>
            </a:extLst>
          </p:cNvPr>
          <p:cNvSpPr txBox="1"/>
          <p:nvPr/>
        </p:nvSpPr>
        <p:spPr>
          <a:xfrm>
            <a:off x="8063346" y="5784376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30-days mortality prediction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5AE63-A04E-7F55-C53B-9984E5337B42}"/>
              </a:ext>
            </a:extLst>
          </p:cNvPr>
          <p:cNvSpPr txBox="1"/>
          <p:nvPr/>
        </p:nvSpPr>
        <p:spPr>
          <a:xfrm>
            <a:off x="2084217" y="5784376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15-days mortality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19158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D05C2-84BE-8516-139F-A180A07D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B41E3-163F-D2A9-FA7E-3675F0A2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proposed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4B2B7-95B1-CD74-2C9C-F7C251599079}"/>
              </a:ext>
            </a:extLst>
          </p:cNvPr>
          <p:cNvSpPr txBox="1"/>
          <p:nvPr/>
        </p:nvSpPr>
        <p:spPr>
          <a:xfrm>
            <a:off x="8063345" y="5784376"/>
            <a:ext cx="310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365-days mortality prediction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22878F-C5B5-8BF9-62D3-7948E0DC779C}"/>
              </a:ext>
            </a:extLst>
          </p:cNvPr>
          <p:cNvSpPr txBox="1"/>
          <p:nvPr/>
        </p:nvSpPr>
        <p:spPr>
          <a:xfrm>
            <a:off x="2084217" y="5784376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60-days mortality prediction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DC312EB-998C-14D9-79AF-32241E32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2" y="1486686"/>
            <a:ext cx="5605283" cy="4297689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F45B3E-3F95-4010-F88C-B447976D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68" y="1486686"/>
            <a:ext cx="5605283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155E-40F9-5D8E-A5BE-641C737C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276CA-489C-7D12-B1AF-9ED0DE37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based method achieves best performance across all the time spans. </a:t>
            </a:r>
          </a:p>
          <a:p>
            <a:r>
              <a:rPr lang="en-US" dirty="0"/>
              <a:t>It outperforms the traditional machine learning methods by 2% to 14% based on the AUC-ROC criterion. </a:t>
            </a:r>
          </a:p>
          <a:p>
            <a:endParaRPr lang="en-US" dirty="0"/>
          </a:p>
          <a:p>
            <a:r>
              <a:rPr lang="en-US" dirty="0"/>
              <a:t>It is worth noting that the DNN gives a better performance than the prevailing tree based methods for the medical prediction task.</a:t>
            </a:r>
          </a:p>
        </p:txBody>
      </p:sp>
    </p:spTree>
    <p:extLst>
      <p:ext uri="{BB962C8B-B14F-4D97-AF65-F5344CB8AC3E}">
        <p14:creationId xmlns:p14="http://schemas.microsoft.com/office/powerpoint/2010/main" val="38814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6018-8FE6-B294-200F-E39856B4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44" y="106320"/>
            <a:ext cx="10515600" cy="1325563"/>
          </a:xfrm>
        </p:spPr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F40C7-5E8E-069E-32C3-0ABFF1E2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654"/>
            <a:ext cx="2959331" cy="948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33817-F58A-89E4-B18B-DE9E8CA60123}"/>
              </a:ext>
            </a:extLst>
          </p:cNvPr>
          <p:cNvSpPr txBox="1"/>
          <p:nvPr/>
        </p:nvSpPr>
        <p:spPr>
          <a:xfrm>
            <a:off x="576779" y="5290614"/>
            <a:ext cx="961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conduct the sensitivity analysis based on the DNN model. </a:t>
            </a:r>
          </a:p>
          <a:p>
            <a:r>
              <a:rPr lang="en-US" sz="2400" dirty="0"/>
              <a:t>We discover that the </a:t>
            </a:r>
            <a:r>
              <a:rPr lang="en-US" sz="2400" b="1" dirty="0">
                <a:solidFill>
                  <a:srgbClr val="0070C0"/>
                </a:solidFill>
              </a:rPr>
              <a:t>‘Discharge summary’</a:t>
            </a:r>
            <a:r>
              <a:rPr lang="en-US" sz="2400" b="1" dirty="0"/>
              <a:t> </a:t>
            </a:r>
            <a:r>
              <a:rPr lang="en-US" sz="2400" dirty="0"/>
              <a:t>is most informative category.</a:t>
            </a:r>
          </a:p>
          <a:p>
            <a:r>
              <a:rPr lang="en-US" sz="2400" dirty="0"/>
              <a:t>The ‘Nursing/other’ and ‘Nursing’ also gives useful information.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C944E4-11CD-76A8-09F4-B5C5BFD7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25" y="1097155"/>
            <a:ext cx="9259675" cy="41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6278-92EC-1BE9-B4A9-1F736D0D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E4C6-6946-4283-F399-85FC48E0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25625"/>
            <a:ext cx="11706654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the experiments, our results confirm the value of medical notes for the after-discharge mortality prediction. The AUC-ROC for the models using medical note information is generally 0.1 higher than that without using the medical notes.</a:t>
            </a:r>
          </a:p>
          <a:p>
            <a:endParaRPr lang="en-US" dirty="0"/>
          </a:p>
          <a:p>
            <a:r>
              <a:rPr lang="en-US" dirty="0"/>
              <a:t>The performance of our DNN model achieves the best prediction performance for15-days, 30-days, 60-days and 365-days after-discharge mortality. The proposed model outperforms the traditional models by </a:t>
            </a:r>
            <a:r>
              <a:rPr lang="en-US" dirty="0">
                <a:solidFill>
                  <a:srgbClr val="FF0000"/>
                </a:solidFill>
              </a:rPr>
              <a:t>2% to 14% </a:t>
            </a:r>
            <a:r>
              <a:rPr lang="en-US" dirty="0"/>
              <a:t>based on the AUC-ROC criterion.</a:t>
            </a:r>
          </a:p>
          <a:p>
            <a:endParaRPr lang="en-US" dirty="0"/>
          </a:p>
          <a:p>
            <a:r>
              <a:rPr lang="en-US" dirty="0"/>
              <a:t>It is found that ’Discharge summary’ and ’Nursing’ are the most informative categories for predicting the mortality among the categories of the notes.</a:t>
            </a:r>
          </a:p>
        </p:txBody>
      </p:sp>
    </p:spTree>
    <p:extLst>
      <p:ext uri="{BB962C8B-B14F-4D97-AF65-F5344CB8AC3E}">
        <p14:creationId xmlns:p14="http://schemas.microsoft.com/office/powerpoint/2010/main" val="41763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0775-2D26-F5F7-6AA2-9590F1E6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Health Records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F96DE-088B-D3D5-9C6A-7D52AFCE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Health Records (EHR) data has revolutionized </a:t>
            </a:r>
            <a:r>
              <a:rPr lang="en-US" dirty="0" err="1"/>
              <a:t>thepatient</a:t>
            </a:r>
            <a:r>
              <a:rPr lang="en-US" dirty="0"/>
              <a:t> management, treatment planning, readmission and length-of-stay prediction. </a:t>
            </a:r>
          </a:p>
          <a:p>
            <a:r>
              <a:rPr lang="en-US" dirty="0"/>
              <a:t>providing unprecedented information to discover the patients’ health condition and study the disease progression</a:t>
            </a:r>
          </a:p>
          <a:p>
            <a:endParaRPr lang="en-US" dirty="0"/>
          </a:p>
          <a:p>
            <a:r>
              <a:rPr lang="en-US" dirty="0"/>
              <a:t>However, the data contains both the structured and unstructured ones.</a:t>
            </a:r>
          </a:p>
          <a:p>
            <a:r>
              <a:rPr lang="en-US" dirty="0"/>
              <a:t>Unstructured data like medical notes are difficult to analyze as they are often messy, irregular, repetitive and redundant.</a:t>
            </a:r>
          </a:p>
        </p:txBody>
      </p:sp>
    </p:spTree>
    <p:extLst>
      <p:ext uri="{BB962C8B-B14F-4D97-AF65-F5344CB8AC3E}">
        <p14:creationId xmlns:p14="http://schemas.microsoft.com/office/powerpoint/2010/main" val="42570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0B82-E405-3819-974D-0BFDA6D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the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53AEB-018D-321D-2243-FEE06C6F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451428"/>
            <a:ext cx="11800114" cy="5239657"/>
          </a:xfrm>
        </p:spPr>
        <p:txBody>
          <a:bodyPr>
            <a:normAutofit/>
          </a:bodyPr>
          <a:lstStyle/>
          <a:p>
            <a:r>
              <a:rPr lang="en-US" dirty="0"/>
              <a:t>We uses MIMIC III data to learn medical notes. MIMIC-III is a large and freely available database comprising deidentified health-related data associated with more than 40,000 patients who remained in critical care units of the Beth Israel Deaconess Medical Center between 2001 and 2012.</a:t>
            </a:r>
          </a:p>
          <a:p>
            <a:endParaRPr lang="en-US" dirty="0"/>
          </a:p>
          <a:p>
            <a:r>
              <a:rPr lang="en-US" dirty="0"/>
              <a:t>Tables considered:</a:t>
            </a:r>
          </a:p>
          <a:p>
            <a:pPr lvl="1"/>
            <a:r>
              <a:rPr lang="en-US" b="1" dirty="0"/>
              <a:t>patient</a:t>
            </a:r>
            <a:r>
              <a:rPr lang="en-US" dirty="0"/>
              <a:t> This records the basic information of the patient such as the age, ethnicity, marital status and so on.</a:t>
            </a:r>
          </a:p>
          <a:p>
            <a:pPr lvl="1"/>
            <a:r>
              <a:rPr lang="en-US" b="1" dirty="0"/>
              <a:t>admission</a:t>
            </a:r>
            <a:r>
              <a:rPr lang="en-US" dirty="0"/>
              <a:t> This records the ICU admission and discharge information for the patients.</a:t>
            </a:r>
          </a:p>
          <a:p>
            <a:pPr lvl="1"/>
            <a:r>
              <a:rPr lang="en-US" b="1" dirty="0"/>
              <a:t>diagnoses</a:t>
            </a:r>
            <a:r>
              <a:rPr lang="en-US" dirty="0"/>
              <a:t> This records the diagnoses for the patients.</a:t>
            </a:r>
          </a:p>
          <a:p>
            <a:pPr lvl="1"/>
            <a:r>
              <a:rPr lang="en-US" b="1" dirty="0"/>
              <a:t>ICD diagnosis </a:t>
            </a:r>
            <a:r>
              <a:rPr lang="en-US" dirty="0"/>
              <a:t>This records the ICD code of the diagnosis for the patients.</a:t>
            </a:r>
          </a:p>
          <a:p>
            <a:pPr lvl="1"/>
            <a:r>
              <a:rPr lang="en-US" b="1" dirty="0" err="1"/>
              <a:t>noteevents</a:t>
            </a:r>
            <a:r>
              <a:rPr lang="en-US" dirty="0"/>
              <a:t> This records the medical notes for the patients.</a:t>
            </a:r>
          </a:p>
        </p:txBody>
      </p:sp>
    </p:spTree>
    <p:extLst>
      <p:ext uri="{BB962C8B-B14F-4D97-AF65-F5344CB8AC3E}">
        <p14:creationId xmlns:p14="http://schemas.microsoft.com/office/powerpoint/2010/main" val="318980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20543-D027-3F91-D305-5855C8C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After-discharge mortality prediction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B672A-1724-08AF-5026-AF8D3EA3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discharge date and the death date, we compute the label ’Survive 30 days after discharge’ for each patient: 1 for survival and 0 for death. </a:t>
            </a:r>
          </a:p>
          <a:p>
            <a:endParaRPr lang="en-US" dirty="0"/>
          </a:p>
          <a:p>
            <a:r>
              <a:rPr lang="en-US" dirty="0"/>
              <a:t>The same process is repeated for 15-days, 60-days, 90-days and 365-days.</a:t>
            </a:r>
          </a:p>
        </p:txBody>
      </p:sp>
    </p:spTree>
    <p:extLst>
      <p:ext uri="{BB962C8B-B14F-4D97-AF65-F5344CB8AC3E}">
        <p14:creationId xmlns:p14="http://schemas.microsoft.com/office/powerpoint/2010/main" val="9011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4F882-5014-E004-CE5D-87AB804F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only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79F40-613A-D0BF-97FB-B546F1F1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predict the mortality using the basic information such as age, gender, marital status and so on.</a:t>
            </a:r>
          </a:p>
          <a:p>
            <a:endParaRPr lang="en-US" dirty="0"/>
          </a:p>
          <a:p>
            <a:r>
              <a:rPr lang="en-US" dirty="0"/>
              <a:t>Model considered: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467C-9AD4-9BFF-A1D2-AE09E422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only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DF7C32-4CC5-976C-2390-DBD441514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0" y="1794392"/>
            <a:ext cx="5605283" cy="429768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253F7A-330B-0878-E905-B84E44B9D815}"/>
              </a:ext>
            </a:extLst>
          </p:cNvPr>
          <p:cNvSpPr txBox="1"/>
          <p:nvPr/>
        </p:nvSpPr>
        <p:spPr>
          <a:xfrm>
            <a:off x="6548712" y="2173521"/>
            <a:ext cx="5109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reported that these 3 models have very similar model accuracy.</a:t>
            </a:r>
          </a:p>
          <a:p>
            <a:endParaRPr lang="en-US" sz="2800" dirty="0"/>
          </a:p>
          <a:p>
            <a:r>
              <a:rPr lang="en-US" sz="2800" dirty="0"/>
              <a:t>Based on the result, we can see that these models cannot deliver a good result. The AUC is just around 0.58, which barely outperforms the random guessing.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A52DE-1DA6-E47A-BC5A-C6F0904C965D}"/>
              </a:ext>
            </a:extLst>
          </p:cNvPr>
          <p:cNvSpPr txBox="1"/>
          <p:nvPr/>
        </p:nvSpPr>
        <p:spPr>
          <a:xfrm>
            <a:off x="2194560" y="6143839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30-days mortality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2001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B3DEA-5358-108F-D017-34D31440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note information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CC8A0A-765C-7948-7496-44800E65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020"/>
            <a:ext cx="5605283" cy="429768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6DA59D-DC00-68CF-1807-56D05F90C383}"/>
              </a:ext>
            </a:extLst>
          </p:cNvPr>
          <p:cNvSpPr txBox="1"/>
          <p:nvPr/>
        </p:nvSpPr>
        <p:spPr>
          <a:xfrm>
            <a:off x="6879771" y="2307771"/>
            <a:ext cx="4934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are able to observe a significant improvement: all models perform better than basic information only; </a:t>
            </a:r>
          </a:p>
          <a:p>
            <a:endParaRPr lang="en-US" sz="2800" dirty="0"/>
          </a:p>
          <a:p>
            <a:r>
              <a:rPr lang="en-US" sz="2800" dirty="0"/>
              <a:t>For example, the AUC increase by 0.09 from 0.59 to 0.68 for the Random forest method.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35A65-D6A0-A30D-C675-1BB93BF1CB15}"/>
              </a:ext>
            </a:extLst>
          </p:cNvPr>
          <p:cNvSpPr txBox="1"/>
          <p:nvPr/>
        </p:nvSpPr>
        <p:spPr>
          <a:xfrm>
            <a:off x="2194560" y="6143839"/>
            <a:ext cx="28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30-days mortality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406507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FEB4-E89A-B10C-B52A-734F1207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71"/>
            <a:ext cx="10515600" cy="1325563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03BC752-C9FF-C665-FA6A-915FFAF1F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87" y="1103727"/>
            <a:ext cx="6425754" cy="3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9F5016-2649-4283-ADF5-1C0E9891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10" y="2163399"/>
            <a:ext cx="2648320" cy="971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F8EEB3-83DA-0F1A-1930-61966AEF29D7}"/>
              </a:ext>
            </a:extLst>
          </p:cNvPr>
          <p:cNvSpPr txBox="1"/>
          <p:nvPr/>
        </p:nvSpPr>
        <p:spPr>
          <a:xfrm>
            <a:off x="293914" y="4579484"/>
            <a:ext cx="1189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researchers treat each medical note equally, where 𝑤𝑖 is the same for all 𝑖. </a:t>
            </a:r>
          </a:p>
          <a:p>
            <a:endParaRPr lang="en-US" dirty="0"/>
          </a:p>
          <a:p>
            <a:r>
              <a:rPr lang="en-US" dirty="0"/>
              <a:t>However, different medical notes belong to  different categories. They may contain different amount of useful information.</a:t>
            </a:r>
          </a:p>
          <a:p>
            <a:endParaRPr lang="en-US" dirty="0"/>
          </a:p>
          <a:p>
            <a:r>
              <a:rPr lang="en-US" dirty="0"/>
              <a:t>For example, current Nursing notes often repeats the content of the previous Nursing note.</a:t>
            </a:r>
          </a:p>
          <a:p>
            <a:endParaRPr lang="en-US" dirty="0"/>
          </a:p>
          <a:p>
            <a:r>
              <a:rPr lang="en-US" dirty="0"/>
              <a:t>Treating them equally will down-weigh the important ones and up-weigh the repetitive ones</a:t>
            </a:r>
          </a:p>
        </p:txBody>
      </p:sp>
    </p:spTree>
    <p:extLst>
      <p:ext uri="{BB962C8B-B14F-4D97-AF65-F5344CB8AC3E}">
        <p14:creationId xmlns:p14="http://schemas.microsoft.com/office/powerpoint/2010/main" val="412209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DB1D-BE53-37A3-4B66-8A2F20C8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764BA-4494-838E-EB5F-87932CC2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71"/>
            <a:ext cx="10515600" cy="1325563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064761-E3E7-2A35-FBCF-94D20069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87" y="1103727"/>
            <a:ext cx="6425754" cy="3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4466E-8FDF-BEBA-63E3-2AFD0CE3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10" y="2163399"/>
            <a:ext cx="2648320" cy="9716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DE2877-6B8A-DFF0-3584-3B9411197236}"/>
              </a:ext>
            </a:extLst>
          </p:cNvPr>
          <p:cNvSpPr txBox="1"/>
          <p:nvPr/>
        </p:nvSpPr>
        <p:spPr>
          <a:xfrm>
            <a:off x="348344" y="4680857"/>
            <a:ext cx="11059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up our method by constructing the pooling weight and passing it into a Deep Neural Network(DNN) as a learnable parameter. Basically, we learn the weight </a:t>
            </a:r>
            <a:r>
              <a:rPr lang="en-US" i="1" dirty="0" err="1"/>
              <a:t>wi</a:t>
            </a:r>
            <a:r>
              <a:rPr lang="en-US" dirty="0"/>
              <a:t> from the training process.</a:t>
            </a:r>
          </a:p>
          <a:p>
            <a:endParaRPr lang="en-US" dirty="0"/>
          </a:p>
          <a:p>
            <a:r>
              <a:rPr lang="en-US" dirty="0"/>
              <a:t>In our experimental settings, we configure the DNN as 4-layerneural network with 2 hidden layers. The hidden layer size is set to be 70. All the hidden layers have short-cut links interconnected.</a:t>
            </a:r>
          </a:p>
        </p:txBody>
      </p:sp>
    </p:spTree>
    <p:extLst>
      <p:ext uri="{BB962C8B-B14F-4D97-AF65-F5344CB8AC3E}">
        <p14:creationId xmlns:p14="http://schemas.microsoft.com/office/powerpoint/2010/main" val="30638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754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Enhance the after-discharge mortality rate prediction via learning from the medical notes</vt:lpstr>
      <vt:lpstr>Electronic Health Records</vt:lpstr>
      <vt:lpstr>Basics of the data</vt:lpstr>
      <vt:lpstr>After-discharge mortality prediction </vt:lpstr>
      <vt:lpstr>Basic information only</vt:lpstr>
      <vt:lpstr>Basic information only</vt:lpstr>
      <vt:lpstr>Medical note information</vt:lpstr>
      <vt:lpstr>Proposed method</vt:lpstr>
      <vt:lpstr>Proposed method</vt:lpstr>
      <vt:lpstr>Performance of the proposed model</vt:lpstr>
      <vt:lpstr>Performance of the proposed model</vt:lpstr>
      <vt:lpstr>Model evaluation</vt:lpstr>
      <vt:lpstr>Sensitivity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 YANG</dc:creator>
  <cp:lastModifiedBy>ZJ YANG</cp:lastModifiedBy>
  <cp:revision>7</cp:revision>
  <dcterms:created xsi:type="dcterms:W3CDTF">2025-04-28T02:56:28Z</dcterms:created>
  <dcterms:modified xsi:type="dcterms:W3CDTF">2025-04-28T03:34:08Z</dcterms:modified>
</cp:coreProperties>
</file>