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苏子柔"/>
          <p:cNvSpPr txBox="1"/>
          <p:nvPr>
            <p:ph type="body" sz="quarter" idx="21"/>
          </p:nvPr>
        </p:nvSpPr>
        <p:spPr>
          <a:xfrm>
            <a:off x="2387600" y="8953500"/>
            <a:ext cx="19621500" cy="774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–苏子柔</a:t>
            </a:r>
          </a:p>
        </p:txBody>
      </p:sp>
      <p:sp>
        <p:nvSpPr>
          <p:cNvPr id="94" name="“在此键入引文。”"/>
          <p:cNvSpPr txBox="1"/>
          <p:nvPr>
            <p:ph type="body" sz="quarter" idx="22"/>
          </p:nvPr>
        </p:nvSpPr>
        <p:spPr>
          <a:xfrm>
            <a:off x="2387600" y="5937250"/>
            <a:ext cx="19621500" cy="1092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hronos.org/files/egl-1-4-quick-reference-card.pdf" TargetMode="External"/><Relationship Id="rId3" Type="http://schemas.openxmlformats.org/officeDocument/2006/relationships/hyperlink" Target="https://www.khronos.org/files/opengles20-reference-card.pdf" TargetMode="External"/><Relationship Id="rId4" Type="http://schemas.openxmlformats.org/officeDocument/2006/relationships/hyperlink" Target="http://ptgmedia.pearsoncmg.com/images/9780321552624/downloads/0321552628_AppI.pdf" TargetMode="External"/><Relationship Id="rId5" Type="http://schemas.openxmlformats.org/officeDocument/2006/relationships/hyperlink" Target="https://developer.android.com/guide/topics/graphics/opengl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安卓OpenGL技术实践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安卓OpenGL技术实践</a:t>
            </a:r>
          </a:p>
        </p:txBody>
      </p:sp>
      <p:sp>
        <p:nvSpPr>
          <p:cNvPr id="120" name="张英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张英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图像" descr="图像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220988" y="2391171"/>
            <a:ext cx="11865004" cy="8933651"/>
          </a:xfrm>
          <a:prstGeom prst="rect">
            <a:avLst/>
          </a:prstGeom>
        </p:spPr>
      </p:pic>
      <p:sp>
        <p:nvSpPr>
          <p:cNvPr id="152" name="glDrawArrays绘制类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6500"/>
              <a:t>glDrawArrays</a:t>
            </a:r>
            <a:r>
              <a:t>绘制类型</a:t>
            </a:r>
          </a:p>
        </p:txBody>
      </p:sp>
      <p:sp>
        <p:nvSpPr>
          <p:cNvPr id="153" name="连按此项以编辑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OpenGL绘制.png" descr="OpenGL绘制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35" r="0" b="35"/>
          <a:stretch>
            <a:fillRect/>
          </a:stretch>
        </p:blipFill>
        <p:spPr>
          <a:xfrm>
            <a:off x="2933700" y="891704"/>
            <a:ext cx="18542000" cy="8318501"/>
          </a:xfrm>
          <a:prstGeom prst="rect">
            <a:avLst/>
          </a:prstGeom>
        </p:spPr>
      </p:pic>
      <p:sp>
        <p:nvSpPr>
          <p:cNvPr id="156" name="OpenGL顶点坐标及纹理坐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0640"/>
            </a:lvl1pPr>
          </a:lstStyle>
          <a:p>
            <a:pPr/>
            <a:r>
              <a:t>OpenGL顶点坐标及纹理坐标</a:t>
            </a:r>
          </a:p>
        </p:txBody>
      </p:sp>
      <p:sp>
        <p:nvSpPr>
          <p:cNvPr id="157" name="连按此项以编辑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penGL ES使用场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OpenGL ES使用场景</a:t>
            </a:r>
          </a:p>
        </p:txBody>
      </p:sp>
      <p:sp>
        <p:nvSpPr>
          <p:cNvPr id="160" name="纹理格式转换，常见OES转换2d纹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纹理格式转换，常见OES转换2d纹理</a:t>
            </a:r>
          </a:p>
          <a:p>
            <a:pPr/>
            <a:r>
              <a:t>图像数据裁剪</a:t>
            </a:r>
          </a:p>
          <a:p>
            <a:pPr/>
            <a:r>
              <a:t>贴图</a:t>
            </a:r>
          </a:p>
          <a:p>
            <a:pPr/>
            <a:r>
              <a:t>绘制图像到view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图像" descr="图像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283457" y="5167709"/>
            <a:ext cx="11622301" cy="5818787"/>
          </a:xfrm>
          <a:prstGeom prst="rect">
            <a:avLst/>
          </a:prstGeom>
        </p:spPr>
      </p:pic>
      <p:sp>
        <p:nvSpPr>
          <p:cNvPr id="163" name="GLS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GLSL</a:t>
            </a:r>
          </a:p>
        </p:txBody>
      </p:sp>
      <p:sp>
        <p:nvSpPr>
          <p:cNvPr id="164" name="OpenGL rendering pipeline是一系列数据处理过程，将数据转换到最终渲染的图像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OpenGL rendering pipeline是一系列数据处理过程，将数据转换到最终渲染的图像</a:t>
            </a:r>
          </a:p>
          <a:p>
            <a:pPr/>
            <a:r>
              <a:t>OpenGL首先接受顶点数据及纹理坐标，并将这些数据输入到一系列shader中进行处理</a:t>
            </a:r>
          </a:p>
          <a:p>
            <a:pPr/>
            <a:r>
              <a:t>只有顶点着色器及片元着色器是必须的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像" descr="图像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273756" y="1010678"/>
            <a:ext cx="10656698" cy="4229291"/>
          </a:xfrm>
          <a:prstGeom prst="rect">
            <a:avLst/>
          </a:prstGeom>
        </p:spPr>
      </p:pic>
      <p:sp>
        <p:nvSpPr>
          <p:cNvPr id="167" name="shader实例"/>
          <p:cNvSpPr txBox="1"/>
          <p:nvPr>
            <p:ph type="title"/>
          </p:nvPr>
        </p:nvSpPr>
        <p:spPr>
          <a:xfrm>
            <a:off x="1790700" y="1085850"/>
            <a:ext cx="10007600" cy="5626100"/>
          </a:xfrm>
          <a:prstGeom prst="rect">
            <a:avLst/>
          </a:prstGeom>
        </p:spPr>
        <p:txBody>
          <a:bodyPr/>
          <a:lstStyle/>
          <a:p>
            <a:pPr/>
            <a:r>
              <a:t>shader实例</a:t>
            </a:r>
          </a:p>
        </p:txBody>
      </p:sp>
      <p:sp>
        <p:nvSpPr>
          <p:cNvPr id="168" name="连按此项以编辑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</a:p>
        </p:txBody>
      </p:sp>
      <p:pic>
        <p:nvPicPr>
          <p:cNvPr id="16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73756" y="5856492"/>
            <a:ext cx="10656888" cy="2802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04104" y="9276190"/>
            <a:ext cx="10596192" cy="3604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LSL变量类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GLSL变量类型</a:t>
            </a:r>
          </a:p>
        </p:txBody>
      </p:sp>
      <p:pic>
        <p:nvPicPr>
          <p:cNvPr id="17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3217" y="4363603"/>
            <a:ext cx="16337566" cy="8035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LSL限定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GLSL限定符</a:t>
            </a:r>
          </a:p>
        </p:txBody>
      </p:sp>
      <p:pic>
        <p:nvPicPr>
          <p:cNvPr id="17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7450" y="4140200"/>
            <a:ext cx="19481800" cy="784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LSL内置变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GLSL内置变量</a:t>
            </a:r>
          </a:p>
        </p:txBody>
      </p:sp>
      <p:sp>
        <p:nvSpPr>
          <p:cNvPr id="179" name="gl_Position、gl_FragColo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gl_Position、gl_FragColor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LSL内置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GLSL内置函数</a:t>
            </a:r>
          </a:p>
        </p:txBody>
      </p:sp>
      <p:sp>
        <p:nvSpPr>
          <p:cNvPr id="182" name="通用函数、三角函数、指数函数、几何函数、矩阵函数、向量函数、纹理函数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通用函数、三角函数、指数函数、几何函数、矩阵函数、向量函数、纹理函数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LSL工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GLSL工具</a:t>
            </a:r>
          </a:p>
        </p:txBody>
      </p:sp>
      <p:sp>
        <p:nvSpPr>
          <p:cNvPr id="185" name="kodelif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kodelife</a:t>
            </a:r>
          </a:p>
          <a:p>
            <a:pPr/>
            <a:r>
              <a:t>AS GLSL support plugin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像" descr="图像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020177" y="3613150"/>
            <a:ext cx="11987912" cy="8928235"/>
          </a:xfrm>
          <a:prstGeom prst="rect">
            <a:avLst/>
          </a:prstGeom>
        </p:spPr>
      </p:pic>
      <p:sp>
        <p:nvSpPr>
          <p:cNvPr id="123" name="OpenGL EG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OpenGL EGL</a:t>
            </a:r>
          </a:p>
        </p:txBody>
      </p:sp>
      <p:sp>
        <p:nvSpPr>
          <p:cNvPr id="124" name="OpenGL EGL 是 OpenGL ES 渲染 API 和本地窗口系统（native platform window system）之间的一个中间接口层。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OpenGL EGL 是 OpenGL ES 渲染 API 和本地窗口系统（native platform window system）之间的一个中间接口层。</a:t>
            </a:r>
          </a:p>
          <a:p>
            <a:pPr/>
            <a:r>
              <a:t>为了让 OpenGL ES 能够绘制在当前设备上，我们需要 EGL 作为 OpenGL ES 与设备的桥梁。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参考链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参考链接</a:t>
            </a:r>
          </a:p>
        </p:txBody>
      </p:sp>
      <p:sp>
        <p:nvSpPr>
          <p:cNvPr id="188" name="https://zy3274311.github.io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https://zy3274311.github.io/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https://www.khronos.org/files/egl-1-4-quick-reference-card.pdf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https://www.khronos.org/files/opengles20-reference-card.pdf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http://ptgmedia.pearsoncmg.com/images/9780321552624/downloads/0321552628_AppI.pdf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https://developer.android.com/guide/topics/graphics/opengl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EGL在Android中的应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EGL在Android中的应用</a:t>
            </a:r>
          </a:p>
        </p:txBody>
      </p:sp>
      <p:sp>
        <p:nvSpPr>
          <p:cNvPr id="127" name="Android 为 OpenGL 的绘制提供了一个特定的视图GLSurfaceView,通过setRenderer方法给它设置一个渲染器.GLSurfaceView.Renderer 类可控制在与之相关联的 GLSurfaceView 上绘制的内容。Android 系统会调用渲染程序中的以下三种方法来确定在 GLSurfaceView 上绘制什么内容以及如何绘制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742950">
              <a:spcBef>
                <a:spcPts val="5300"/>
              </a:spcBef>
              <a:defRPr sz="4680"/>
            </a:pPr>
            <a:r>
              <a:t>Android 为 OpenGL 的绘制提供了一个特定的视图GLSurfaceView,通过setRenderer方法给它设置一个渲染器.GLSurfaceView.Renderer 类可控制在与之相关联的 GLSurfaceView 上绘制的内容。Android 系统会调用渲染程序中的以下三种方法来确定在 GLSurfaceView 上绘制什么内容以及如何绘制：</a:t>
            </a:r>
          </a:p>
          <a:p>
            <a:pPr marL="548639" indent="-548639" defTabSz="742950">
              <a:spcBef>
                <a:spcPts val="5300"/>
              </a:spcBef>
              <a:defRPr sz="4680"/>
            </a:pPr>
            <a:r>
              <a:t>onSurfaceCreated() - 调用一次以设置视图的 OpenGL ES 环境。</a:t>
            </a:r>
          </a:p>
          <a:p>
            <a:pPr marL="548639" indent="-548639" defTabSz="742950">
              <a:spcBef>
                <a:spcPts val="5300"/>
              </a:spcBef>
              <a:defRPr sz="4680"/>
            </a:pPr>
            <a:r>
              <a:t>onDrawFrame() - 每次重新绘制视图时调用。</a:t>
            </a:r>
          </a:p>
          <a:p>
            <a:pPr marL="548639" indent="-548639" defTabSz="742950">
              <a:spcBef>
                <a:spcPts val="5300"/>
              </a:spcBef>
              <a:defRPr sz="4680"/>
            </a:pPr>
            <a:r>
              <a:t>onSurfaceChanged() - 当视图的几何图形发生变化（例如当设备的屏幕方向发生变化）时调用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像" descr="图像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811396" y="4765873"/>
            <a:ext cx="11581446" cy="6597308"/>
          </a:xfrm>
          <a:prstGeom prst="rect">
            <a:avLst/>
          </a:prstGeom>
        </p:spPr>
      </p:pic>
      <p:sp>
        <p:nvSpPr>
          <p:cNvPr id="130" name="EGL使用步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EGL使用步骤</a:t>
            </a:r>
          </a:p>
        </p:txBody>
      </p:sp>
      <p:sp>
        <p:nvSpPr>
          <p:cNvPr id="131" name="创建EGLDisplay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27481" indent="-427481" defTabSz="817244">
              <a:spcBef>
                <a:spcPts val="5200"/>
              </a:spcBef>
              <a:defRPr sz="3762"/>
            </a:pPr>
            <a:r>
              <a:t>创建EGLDisplay</a:t>
            </a:r>
          </a:p>
          <a:p>
            <a:pPr marL="427481" indent="-427481" defTabSz="817244">
              <a:spcBef>
                <a:spcPts val="5200"/>
              </a:spcBef>
              <a:defRPr sz="3762"/>
            </a:pPr>
            <a:r>
              <a:t>配置EGLConfig</a:t>
            </a:r>
          </a:p>
          <a:p>
            <a:pPr marL="427481" indent="-427481" defTabSz="817244">
              <a:spcBef>
                <a:spcPts val="5200"/>
              </a:spcBef>
              <a:defRPr sz="3762"/>
            </a:pPr>
            <a:r>
              <a:t>创建EGLContext</a:t>
            </a:r>
          </a:p>
          <a:p>
            <a:pPr marL="427481" indent="-427481" defTabSz="817244">
              <a:spcBef>
                <a:spcPts val="5200"/>
              </a:spcBef>
              <a:defRPr sz="3762"/>
            </a:pPr>
            <a:r>
              <a:t>创建EGLSurface</a:t>
            </a:r>
          </a:p>
          <a:p>
            <a:pPr marL="427481" indent="-427481" defTabSz="817244">
              <a:spcBef>
                <a:spcPts val="5200"/>
              </a:spcBef>
              <a:defRPr sz="3762"/>
            </a:pPr>
            <a:r>
              <a:t>绑定EGLSurface</a:t>
            </a:r>
          </a:p>
          <a:p>
            <a:pPr marL="427481" indent="-427481" defTabSz="817244">
              <a:spcBef>
                <a:spcPts val="5200"/>
              </a:spcBef>
              <a:defRPr sz="3762"/>
            </a:pPr>
            <a:r>
              <a:t>交换缓冲，进行显示</a:t>
            </a:r>
          </a:p>
          <a:p>
            <a:pPr marL="427481" indent="-427481" defTabSz="817244">
              <a:spcBef>
                <a:spcPts val="5200"/>
              </a:spcBef>
              <a:defRPr sz="3762"/>
            </a:pPr>
            <a:r>
              <a:t>释放EGL资源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EGL使用场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EGL使用场景</a:t>
            </a:r>
          </a:p>
        </p:txBody>
      </p:sp>
      <p:sp>
        <p:nvSpPr>
          <p:cNvPr id="134" name="camera图像采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camera图像采集</a:t>
            </a:r>
          </a:p>
          <a:p>
            <a:pPr/>
            <a:r>
              <a:t>截屏图像采集</a:t>
            </a:r>
          </a:p>
          <a:p>
            <a:pPr/>
            <a:r>
              <a:t>离屏图像数据处理</a:t>
            </a:r>
          </a:p>
          <a:p>
            <a:pPr/>
            <a:r>
              <a:t>编码器数据输入</a:t>
            </a:r>
          </a:p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EGL踩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EGL踩坑</a:t>
            </a:r>
          </a:p>
        </p:txBody>
      </p:sp>
      <p:sp>
        <p:nvSpPr>
          <p:cNvPr id="137" name="swapbuffer性能较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swapbuffer性能较差</a:t>
            </a:r>
          </a:p>
          <a:p>
            <a:pPr/>
            <a:r>
              <a:t>编码器输入操作需要设置时间戳</a:t>
            </a:r>
          </a:p>
          <a:p>
            <a:pPr/>
            <a:r>
              <a:t>共享EGLContext才能多线程操作Texture</a:t>
            </a:r>
          </a:p>
          <a:p>
            <a:pPr/>
            <a:r>
              <a:t>EGLSurface可以绑定Surface、SurfaceTexture、SurfaceHolder，也可以不绑定任何Surface相关数据，此场景适合离屏渲染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像" descr="图像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689953" y="4709318"/>
            <a:ext cx="11824525" cy="6735778"/>
          </a:xfrm>
          <a:prstGeom prst="rect">
            <a:avLst/>
          </a:prstGeom>
        </p:spPr>
      </p:pic>
      <p:sp>
        <p:nvSpPr>
          <p:cNvPr id="140" name="OpenGL 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OpenGL ES</a:t>
            </a:r>
          </a:p>
        </p:txBody>
      </p:sp>
      <p:sp>
        <p:nvSpPr>
          <p:cNvPr id="141" name="创建OpenGL程序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创建OpenGL程序</a:t>
            </a:r>
          </a:p>
          <a:p>
            <a:pPr/>
            <a:r>
              <a:t>OpenGL绘制</a:t>
            </a:r>
          </a:p>
          <a:p>
            <a:pPr/>
            <a:r>
              <a:t>释放资源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opengl es.png" descr="opengl es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796642" y="1067593"/>
            <a:ext cx="10251507" cy="11580880"/>
          </a:xfrm>
          <a:prstGeom prst="rect">
            <a:avLst/>
          </a:prstGeom>
        </p:spPr>
      </p:pic>
      <p:sp>
        <p:nvSpPr>
          <p:cNvPr id="144" name="创建OpenGL程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创建OpenGL程序</a:t>
            </a:r>
          </a:p>
        </p:txBody>
      </p:sp>
      <p:sp>
        <p:nvSpPr>
          <p:cNvPr id="145" name="连按此项以编辑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图像" descr="图像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068319" y="1308401"/>
            <a:ext cx="11761253" cy="11582451"/>
          </a:xfrm>
          <a:prstGeom prst="rect">
            <a:avLst/>
          </a:prstGeom>
        </p:spPr>
      </p:pic>
      <p:sp>
        <p:nvSpPr>
          <p:cNvPr id="148" name="OpenGL绘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OpenGL绘制</a:t>
            </a:r>
          </a:p>
        </p:txBody>
      </p:sp>
      <p:sp>
        <p:nvSpPr>
          <p:cNvPr id="149" name="glGetUniformLocation方法给uniform类型的变量赋值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glGetUniformLocation方法给uniform类型的变量赋值</a:t>
            </a:r>
          </a:p>
          <a:p>
            <a:pPr algn="l"/>
            <a:r>
              <a:t>glGetAttribLocation方法和attribute类型的变量赋值</a:t>
            </a:r>
          </a:p>
          <a:p>
            <a:pPr algn="l"/>
            <a:r>
              <a:t>glDrawArrays方法执行绘制功能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