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4.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2"/>
  </p:notesMasterIdLst>
  <p:sldIdLst>
    <p:sldId id="264" r:id="rId5"/>
    <p:sldId id="347" r:id="rId6"/>
    <p:sldId id="313" r:id="rId7"/>
    <p:sldId id="316" r:id="rId8"/>
    <p:sldId id="322" r:id="rId9"/>
    <p:sldId id="323" r:id="rId10"/>
    <p:sldId id="319" r:id="rId11"/>
    <p:sldId id="324" r:id="rId12"/>
    <p:sldId id="353" r:id="rId13"/>
    <p:sldId id="351" r:id="rId14"/>
    <p:sldId id="325" r:id="rId15"/>
    <p:sldId id="336" r:id="rId16"/>
    <p:sldId id="327" r:id="rId17"/>
    <p:sldId id="348" r:id="rId18"/>
    <p:sldId id="337" r:id="rId19"/>
    <p:sldId id="338" r:id="rId20"/>
    <p:sldId id="320" r:id="rId21"/>
    <p:sldId id="344" r:id="rId22"/>
    <p:sldId id="334" r:id="rId23"/>
    <p:sldId id="355" r:id="rId24"/>
    <p:sldId id="328" r:id="rId25"/>
    <p:sldId id="321" r:id="rId26"/>
    <p:sldId id="349" r:id="rId27"/>
    <p:sldId id="354" r:id="rId28"/>
    <p:sldId id="339" r:id="rId29"/>
    <p:sldId id="356" r:id="rId30"/>
    <p:sldId id="31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D410C7-0793-402A-8197-A471BF03D74F}" v="1" dt="2022-02-25T10:16:07.6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73954" autoAdjust="0"/>
  </p:normalViewPr>
  <p:slideViewPr>
    <p:cSldViewPr snapToGrid="0">
      <p:cViewPr varScale="1">
        <p:scale>
          <a:sx n="59" d="100"/>
          <a:sy n="59" d="100"/>
        </p:scale>
        <p:origin x="1543"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ng Ying" userId="817d6f03-f280-4403-bc36-2b3c0e85177e" providerId="ADAL" clId="{4CD410C7-0793-402A-8197-A471BF03D74F}"/>
    <pc:docChg chg="modSld">
      <pc:chgData name="Zeng Ying" userId="817d6f03-f280-4403-bc36-2b3c0e85177e" providerId="ADAL" clId="{4CD410C7-0793-402A-8197-A471BF03D74F}" dt="2022-02-25T10:16:07.676" v="0"/>
      <pc:docMkLst>
        <pc:docMk/>
      </pc:docMkLst>
      <pc:sldChg chg="delSp modTransition modAnim">
        <pc:chgData name="Zeng Ying" userId="817d6f03-f280-4403-bc36-2b3c0e85177e" providerId="ADAL" clId="{4CD410C7-0793-402A-8197-A471BF03D74F}" dt="2022-02-25T10:16:07.676" v="0"/>
        <pc:sldMkLst>
          <pc:docMk/>
          <pc:sldMk cId="42028081" sldId="264"/>
        </pc:sldMkLst>
        <pc:picChg chg="del">
          <ac:chgData name="Zeng Ying" userId="817d6f03-f280-4403-bc36-2b3c0e85177e" providerId="ADAL" clId="{4CD410C7-0793-402A-8197-A471BF03D74F}" dt="2022-02-25T10:16:07.676" v="0"/>
          <ac:picMkLst>
            <pc:docMk/>
            <pc:sldMk cId="42028081" sldId="264"/>
            <ac:picMk id="4" creationId="{00955081-A210-4FAD-8D7F-19AAAF2F38D3}"/>
          </ac:picMkLst>
        </pc:picChg>
      </pc:sldChg>
      <pc:sldChg chg="delSp modTransition modAnim">
        <pc:chgData name="Zeng Ying" userId="817d6f03-f280-4403-bc36-2b3c0e85177e" providerId="ADAL" clId="{4CD410C7-0793-402A-8197-A471BF03D74F}" dt="2022-02-25T10:16:07.676" v="0"/>
        <pc:sldMkLst>
          <pc:docMk/>
          <pc:sldMk cId="862072102" sldId="313"/>
        </pc:sldMkLst>
        <pc:picChg chg="del">
          <ac:chgData name="Zeng Ying" userId="817d6f03-f280-4403-bc36-2b3c0e85177e" providerId="ADAL" clId="{4CD410C7-0793-402A-8197-A471BF03D74F}" dt="2022-02-25T10:16:07.676" v="0"/>
          <ac:picMkLst>
            <pc:docMk/>
            <pc:sldMk cId="862072102" sldId="313"/>
            <ac:picMk id="5" creationId="{A71EA312-DF2E-4B79-92AA-F73C5F552CB4}"/>
          </ac:picMkLst>
        </pc:picChg>
      </pc:sldChg>
      <pc:sldChg chg="modTransition">
        <pc:chgData name="Zeng Ying" userId="817d6f03-f280-4403-bc36-2b3c0e85177e" providerId="ADAL" clId="{4CD410C7-0793-402A-8197-A471BF03D74F}" dt="2022-02-25T10:16:07.676" v="0"/>
        <pc:sldMkLst>
          <pc:docMk/>
          <pc:sldMk cId="2286439627" sldId="314"/>
        </pc:sldMkLst>
      </pc:sldChg>
      <pc:sldChg chg="delSp modTransition modAnim">
        <pc:chgData name="Zeng Ying" userId="817d6f03-f280-4403-bc36-2b3c0e85177e" providerId="ADAL" clId="{4CD410C7-0793-402A-8197-A471BF03D74F}" dt="2022-02-25T10:16:07.676" v="0"/>
        <pc:sldMkLst>
          <pc:docMk/>
          <pc:sldMk cId="991856751" sldId="316"/>
        </pc:sldMkLst>
        <pc:picChg chg="del">
          <ac:chgData name="Zeng Ying" userId="817d6f03-f280-4403-bc36-2b3c0e85177e" providerId="ADAL" clId="{4CD410C7-0793-402A-8197-A471BF03D74F}" dt="2022-02-25T10:16:07.676" v="0"/>
          <ac:picMkLst>
            <pc:docMk/>
            <pc:sldMk cId="991856751" sldId="316"/>
            <ac:picMk id="4" creationId="{F07A632B-1288-41B9-9238-A9134C2E32C5}"/>
          </ac:picMkLst>
        </pc:picChg>
      </pc:sldChg>
      <pc:sldChg chg="delSp modTransition modAnim">
        <pc:chgData name="Zeng Ying" userId="817d6f03-f280-4403-bc36-2b3c0e85177e" providerId="ADAL" clId="{4CD410C7-0793-402A-8197-A471BF03D74F}" dt="2022-02-25T10:16:07.676" v="0"/>
        <pc:sldMkLst>
          <pc:docMk/>
          <pc:sldMk cId="1285785873" sldId="319"/>
        </pc:sldMkLst>
        <pc:picChg chg="del">
          <ac:chgData name="Zeng Ying" userId="817d6f03-f280-4403-bc36-2b3c0e85177e" providerId="ADAL" clId="{4CD410C7-0793-402A-8197-A471BF03D74F}" dt="2022-02-25T10:16:07.676" v="0"/>
          <ac:picMkLst>
            <pc:docMk/>
            <pc:sldMk cId="1285785873" sldId="319"/>
            <ac:picMk id="6" creationId="{812438AA-AA0A-4907-BC99-662F6FB56283}"/>
          </ac:picMkLst>
        </pc:picChg>
      </pc:sldChg>
      <pc:sldChg chg="delSp modTransition modAnim">
        <pc:chgData name="Zeng Ying" userId="817d6f03-f280-4403-bc36-2b3c0e85177e" providerId="ADAL" clId="{4CD410C7-0793-402A-8197-A471BF03D74F}" dt="2022-02-25T10:16:07.676" v="0"/>
        <pc:sldMkLst>
          <pc:docMk/>
          <pc:sldMk cId="2633992103" sldId="320"/>
        </pc:sldMkLst>
        <pc:picChg chg="del">
          <ac:chgData name="Zeng Ying" userId="817d6f03-f280-4403-bc36-2b3c0e85177e" providerId="ADAL" clId="{4CD410C7-0793-402A-8197-A471BF03D74F}" dt="2022-02-25T10:16:07.676" v="0"/>
          <ac:picMkLst>
            <pc:docMk/>
            <pc:sldMk cId="2633992103" sldId="320"/>
            <ac:picMk id="8" creationId="{92198C35-9E82-4089-B945-F6F7F3B77F6B}"/>
          </ac:picMkLst>
        </pc:picChg>
      </pc:sldChg>
      <pc:sldChg chg="delSp modTransition modAnim">
        <pc:chgData name="Zeng Ying" userId="817d6f03-f280-4403-bc36-2b3c0e85177e" providerId="ADAL" clId="{4CD410C7-0793-402A-8197-A471BF03D74F}" dt="2022-02-25T10:16:07.676" v="0"/>
        <pc:sldMkLst>
          <pc:docMk/>
          <pc:sldMk cId="2924930965" sldId="321"/>
        </pc:sldMkLst>
        <pc:picChg chg="del">
          <ac:chgData name="Zeng Ying" userId="817d6f03-f280-4403-bc36-2b3c0e85177e" providerId="ADAL" clId="{4CD410C7-0793-402A-8197-A471BF03D74F}" dt="2022-02-25T10:16:07.676" v="0"/>
          <ac:picMkLst>
            <pc:docMk/>
            <pc:sldMk cId="2924930965" sldId="321"/>
            <ac:picMk id="8" creationId="{0CD90435-0896-4C46-9936-4FAAC20C8FED}"/>
          </ac:picMkLst>
        </pc:picChg>
      </pc:sldChg>
      <pc:sldChg chg="delSp modTransition modAnim">
        <pc:chgData name="Zeng Ying" userId="817d6f03-f280-4403-bc36-2b3c0e85177e" providerId="ADAL" clId="{4CD410C7-0793-402A-8197-A471BF03D74F}" dt="2022-02-25T10:16:07.676" v="0"/>
        <pc:sldMkLst>
          <pc:docMk/>
          <pc:sldMk cId="3505770676" sldId="322"/>
        </pc:sldMkLst>
        <pc:picChg chg="del">
          <ac:chgData name="Zeng Ying" userId="817d6f03-f280-4403-bc36-2b3c0e85177e" providerId="ADAL" clId="{4CD410C7-0793-402A-8197-A471BF03D74F}" dt="2022-02-25T10:16:07.676" v="0"/>
          <ac:picMkLst>
            <pc:docMk/>
            <pc:sldMk cId="3505770676" sldId="322"/>
            <ac:picMk id="17" creationId="{02B120F8-E1AA-4E4E-9EAD-7B544BF8889A}"/>
          </ac:picMkLst>
        </pc:picChg>
      </pc:sldChg>
      <pc:sldChg chg="delSp modTransition modAnim">
        <pc:chgData name="Zeng Ying" userId="817d6f03-f280-4403-bc36-2b3c0e85177e" providerId="ADAL" clId="{4CD410C7-0793-402A-8197-A471BF03D74F}" dt="2022-02-25T10:16:07.676" v="0"/>
        <pc:sldMkLst>
          <pc:docMk/>
          <pc:sldMk cId="1618639228" sldId="323"/>
        </pc:sldMkLst>
        <pc:picChg chg="del">
          <ac:chgData name="Zeng Ying" userId="817d6f03-f280-4403-bc36-2b3c0e85177e" providerId="ADAL" clId="{4CD410C7-0793-402A-8197-A471BF03D74F}" dt="2022-02-25T10:16:07.676" v="0"/>
          <ac:picMkLst>
            <pc:docMk/>
            <pc:sldMk cId="1618639228" sldId="323"/>
            <ac:picMk id="10" creationId="{D8931E08-2791-4182-A5B9-59D3E473576F}"/>
          </ac:picMkLst>
        </pc:picChg>
      </pc:sldChg>
      <pc:sldChg chg="delSp modTransition modAnim">
        <pc:chgData name="Zeng Ying" userId="817d6f03-f280-4403-bc36-2b3c0e85177e" providerId="ADAL" clId="{4CD410C7-0793-402A-8197-A471BF03D74F}" dt="2022-02-25T10:16:07.676" v="0"/>
        <pc:sldMkLst>
          <pc:docMk/>
          <pc:sldMk cId="1781683188" sldId="324"/>
        </pc:sldMkLst>
        <pc:picChg chg="del">
          <ac:chgData name="Zeng Ying" userId="817d6f03-f280-4403-bc36-2b3c0e85177e" providerId="ADAL" clId="{4CD410C7-0793-402A-8197-A471BF03D74F}" dt="2022-02-25T10:16:07.676" v="0"/>
          <ac:picMkLst>
            <pc:docMk/>
            <pc:sldMk cId="1781683188" sldId="324"/>
            <ac:picMk id="9" creationId="{E3F51F9B-75CD-498A-8690-70B2A9C23AE5}"/>
          </ac:picMkLst>
        </pc:picChg>
      </pc:sldChg>
      <pc:sldChg chg="delSp modTransition modAnim">
        <pc:chgData name="Zeng Ying" userId="817d6f03-f280-4403-bc36-2b3c0e85177e" providerId="ADAL" clId="{4CD410C7-0793-402A-8197-A471BF03D74F}" dt="2022-02-25T10:16:07.676" v="0"/>
        <pc:sldMkLst>
          <pc:docMk/>
          <pc:sldMk cId="3940702772" sldId="325"/>
        </pc:sldMkLst>
        <pc:picChg chg="del">
          <ac:chgData name="Zeng Ying" userId="817d6f03-f280-4403-bc36-2b3c0e85177e" providerId="ADAL" clId="{4CD410C7-0793-402A-8197-A471BF03D74F}" dt="2022-02-25T10:16:07.676" v="0"/>
          <ac:picMkLst>
            <pc:docMk/>
            <pc:sldMk cId="3940702772" sldId="325"/>
            <ac:picMk id="8" creationId="{E462CFF3-38EA-4893-8A52-B605E1E81436}"/>
          </ac:picMkLst>
        </pc:picChg>
      </pc:sldChg>
      <pc:sldChg chg="delSp modTransition modAnim">
        <pc:chgData name="Zeng Ying" userId="817d6f03-f280-4403-bc36-2b3c0e85177e" providerId="ADAL" clId="{4CD410C7-0793-402A-8197-A471BF03D74F}" dt="2022-02-25T10:16:07.676" v="0"/>
        <pc:sldMkLst>
          <pc:docMk/>
          <pc:sldMk cId="1767560950" sldId="327"/>
        </pc:sldMkLst>
        <pc:picChg chg="del">
          <ac:chgData name="Zeng Ying" userId="817d6f03-f280-4403-bc36-2b3c0e85177e" providerId="ADAL" clId="{4CD410C7-0793-402A-8197-A471BF03D74F}" dt="2022-02-25T10:16:07.676" v="0"/>
          <ac:picMkLst>
            <pc:docMk/>
            <pc:sldMk cId="1767560950" sldId="327"/>
            <ac:picMk id="16" creationId="{3F9D4F26-1E28-42DE-B8A1-9566A5E4ECF2}"/>
          </ac:picMkLst>
        </pc:picChg>
      </pc:sldChg>
      <pc:sldChg chg="delSp modTransition modAnim">
        <pc:chgData name="Zeng Ying" userId="817d6f03-f280-4403-bc36-2b3c0e85177e" providerId="ADAL" clId="{4CD410C7-0793-402A-8197-A471BF03D74F}" dt="2022-02-25T10:16:07.676" v="0"/>
        <pc:sldMkLst>
          <pc:docMk/>
          <pc:sldMk cId="3251953480" sldId="328"/>
        </pc:sldMkLst>
        <pc:picChg chg="del">
          <ac:chgData name="Zeng Ying" userId="817d6f03-f280-4403-bc36-2b3c0e85177e" providerId="ADAL" clId="{4CD410C7-0793-402A-8197-A471BF03D74F}" dt="2022-02-25T10:16:07.676" v="0"/>
          <ac:picMkLst>
            <pc:docMk/>
            <pc:sldMk cId="3251953480" sldId="328"/>
            <ac:picMk id="15" creationId="{1939D8AE-0E5B-45FE-B69F-E951A5AFB33E}"/>
          </ac:picMkLst>
        </pc:picChg>
      </pc:sldChg>
      <pc:sldChg chg="delSp modTransition modAnim">
        <pc:chgData name="Zeng Ying" userId="817d6f03-f280-4403-bc36-2b3c0e85177e" providerId="ADAL" clId="{4CD410C7-0793-402A-8197-A471BF03D74F}" dt="2022-02-25T10:16:07.676" v="0"/>
        <pc:sldMkLst>
          <pc:docMk/>
          <pc:sldMk cId="4171531240" sldId="334"/>
        </pc:sldMkLst>
        <pc:picChg chg="del">
          <ac:chgData name="Zeng Ying" userId="817d6f03-f280-4403-bc36-2b3c0e85177e" providerId="ADAL" clId="{4CD410C7-0793-402A-8197-A471BF03D74F}" dt="2022-02-25T10:16:07.676" v="0"/>
          <ac:picMkLst>
            <pc:docMk/>
            <pc:sldMk cId="4171531240" sldId="334"/>
            <ac:picMk id="20" creationId="{6462C1AD-CA40-4528-BEFB-C6C5FA7A0735}"/>
          </ac:picMkLst>
        </pc:picChg>
      </pc:sldChg>
      <pc:sldChg chg="delSp modTransition modAnim">
        <pc:chgData name="Zeng Ying" userId="817d6f03-f280-4403-bc36-2b3c0e85177e" providerId="ADAL" clId="{4CD410C7-0793-402A-8197-A471BF03D74F}" dt="2022-02-25T10:16:07.676" v="0"/>
        <pc:sldMkLst>
          <pc:docMk/>
          <pc:sldMk cId="2834297238" sldId="336"/>
        </pc:sldMkLst>
        <pc:picChg chg="del">
          <ac:chgData name="Zeng Ying" userId="817d6f03-f280-4403-bc36-2b3c0e85177e" providerId="ADAL" clId="{4CD410C7-0793-402A-8197-A471BF03D74F}" dt="2022-02-25T10:16:07.676" v="0"/>
          <ac:picMkLst>
            <pc:docMk/>
            <pc:sldMk cId="2834297238" sldId="336"/>
            <ac:picMk id="19" creationId="{B45D3016-B35D-413F-89BE-E027DDA176BC}"/>
          </ac:picMkLst>
        </pc:picChg>
      </pc:sldChg>
      <pc:sldChg chg="delSp modTransition modAnim">
        <pc:chgData name="Zeng Ying" userId="817d6f03-f280-4403-bc36-2b3c0e85177e" providerId="ADAL" clId="{4CD410C7-0793-402A-8197-A471BF03D74F}" dt="2022-02-25T10:16:07.676" v="0"/>
        <pc:sldMkLst>
          <pc:docMk/>
          <pc:sldMk cId="3278057424" sldId="337"/>
        </pc:sldMkLst>
        <pc:picChg chg="del">
          <ac:chgData name="Zeng Ying" userId="817d6f03-f280-4403-bc36-2b3c0e85177e" providerId="ADAL" clId="{4CD410C7-0793-402A-8197-A471BF03D74F}" dt="2022-02-25T10:16:07.676" v="0"/>
          <ac:picMkLst>
            <pc:docMk/>
            <pc:sldMk cId="3278057424" sldId="337"/>
            <ac:picMk id="10" creationId="{839C86D9-8FB6-4FD8-9B12-CA88188418BF}"/>
          </ac:picMkLst>
        </pc:picChg>
      </pc:sldChg>
      <pc:sldChg chg="delSp modTransition modAnim">
        <pc:chgData name="Zeng Ying" userId="817d6f03-f280-4403-bc36-2b3c0e85177e" providerId="ADAL" clId="{4CD410C7-0793-402A-8197-A471BF03D74F}" dt="2022-02-25T10:16:07.676" v="0"/>
        <pc:sldMkLst>
          <pc:docMk/>
          <pc:sldMk cId="3127685227" sldId="338"/>
        </pc:sldMkLst>
        <pc:picChg chg="del">
          <ac:chgData name="Zeng Ying" userId="817d6f03-f280-4403-bc36-2b3c0e85177e" providerId="ADAL" clId="{4CD410C7-0793-402A-8197-A471BF03D74F}" dt="2022-02-25T10:16:07.676" v="0"/>
          <ac:picMkLst>
            <pc:docMk/>
            <pc:sldMk cId="3127685227" sldId="338"/>
            <ac:picMk id="8" creationId="{78F08313-8C54-4B6F-A1D2-0F3273DAC69E}"/>
          </ac:picMkLst>
        </pc:picChg>
      </pc:sldChg>
      <pc:sldChg chg="delSp modTransition modAnim">
        <pc:chgData name="Zeng Ying" userId="817d6f03-f280-4403-bc36-2b3c0e85177e" providerId="ADAL" clId="{4CD410C7-0793-402A-8197-A471BF03D74F}" dt="2022-02-25T10:16:07.676" v="0"/>
        <pc:sldMkLst>
          <pc:docMk/>
          <pc:sldMk cId="3453319909" sldId="339"/>
        </pc:sldMkLst>
        <pc:picChg chg="del">
          <ac:chgData name="Zeng Ying" userId="817d6f03-f280-4403-bc36-2b3c0e85177e" providerId="ADAL" clId="{4CD410C7-0793-402A-8197-A471BF03D74F}" dt="2022-02-25T10:16:07.676" v="0"/>
          <ac:picMkLst>
            <pc:docMk/>
            <pc:sldMk cId="3453319909" sldId="339"/>
            <ac:picMk id="32" creationId="{01F14766-F511-466D-9926-DACEC585D836}"/>
          </ac:picMkLst>
        </pc:picChg>
      </pc:sldChg>
      <pc:sldChg chg="delSp modTransition modAnim">
        <pc:chgData name="Zeng Ying" userId="817d6f03-f280-4403-bc36-2b3c0e85177e" providerId="ADAL" clId="{4CD410C7-0793-402A-8197-A471BF03D74F}" dt="2022-02-25T10:16:07.676" v="0"/>
        <pc:sldMkLst>
          <pc:docMk/>
          <pc:sldMk cId="2151843572" sldId="344"/>
        </pc:sldMkLst>
        <pc:picChg chg="del">
          <ac:chgData name="Zeng Ying" userId="817d6f03-f280-4403-bc36-2b3c0e85177e" providerId="ADAL" clId="{4CD410C7-0793-402A-8197-A471BF03D74F}" dt="2022-02-25T10:16:07.676" v="0"/>
          <ac:picMkLst>
            <pc:docMk/>
            <pc:sldMk cId="2151843572" sldId="344"/>
            <ac:picMk id="4" creationId="{0F2DFE3F-2C90-4027-8764-FBB388CF3F87}"/>
          </ac:picMkLst>
        </pc:picChg>
      </pc:sldChg>
      <pc:sldChg chg="delSp modTransition modAnim">
        <pc:chgData name="Zeng Ying" userId="817d6f03-f280-4403-bc36-2b3c0e85177e" providerId="ADAL" clId="{4CD410C7-0793-402A-8197-A471BF03D74F}" dt="2022-02-25T10:16:07.676" v="0"/>
        <pc:sldMkLst>
          <pc:docMk/>
          <pc:sldMk cId="929172687" sldId="347"/>
        </pc:sldMkLst>
        <pc:picChg chg="del">
          <ac:chgData name="Zeng Ying" userId="817d6f03-f280-4403-bc36-2b3c0e85177e" providerId="ADAL" clId="{4CD410C7-0793-402A-8197-A471BF03D74F}" dt="2022-02-25T10:16:07.676" v="0"/>
          <ac:picMkLst>
            <pc:docMk/>
            <pc:sldMk cId="929172687" sldId="347"/>
            <ac:picMk id="9" creationId="{B373D280-193B-4596-BD4C-9FABD9B317E1}"/>
          </ac:picMkLst>
        </pc:picChg>
      </pc:sldChg>
      <pc:sldChg chg="delSp modTransition modAnim">
        <pc:chgData name="Zeng Ying" userId="817d6f03-f280-4403-bc36-2b3c0e85177e" providerId="ADAL" clId="{4CD410C7-0793-402A-8197-A471BF03D74F}" dt="2022-02-25T10:16:07.676" v="0"/>
        <pc:sldMkLst>
          <pc:docMk/>
          <pc:sldMk cId="161811579" sldId="348"/>
        </pc:sldMkLst>
        <pc:picChg chg="del">
          <ac:chgData name="Zeng Ying" userId="817d6f03-f280-4403-bc36-2b3c0e85177e" providerId="ADAL" clId="{4CD410C7-0793-402A-8197-A471BF03D74F}" dt="2022-02-25T10:16:07.676" v="0"/>
          <ac:picMkLst>
            <pc:docMk/>
            <pc:sldMk cId="161811579" sldId="348"/>
            <ac:picMk id="9" creationId="{3DD98807-8BAA-48F5-9853-C8288F7CF7B3}"/>
          </ac:picMkLst>
        </pc:picChg>
      </pc:sldChg>
      <pc:sldChg chg="delSp modTransition modAnim">
        <pc:chgData name="Zeng Ying" userId="817d6f03-f280-4403-bc36-2b3c0e85177e" providerId="ADAL" clId="{4CD410C7-0793-402A-8197-A471BF03D74F}" dt="2022-02-25T10:16:07.676" v="0"/>
        <pc:sldMkLst>
          <pc:docMk/>
          <pc:sldMk cId="2067634254" sldId="349"/>
        </pc:sldMkLst>
        <pc:picChg chg="del">
          <ac:chgData name="Zeng Ying" userId="817d6f03-f280-4403-bc36-2b3c0e85177e" providerId="ADAL" clId="{4CD410C7-0793-402A-8197-A471BF03D74F}" dt="2022-02-25T10:16:07.676" v="0"/>
          <ac:picMkLst>
            <pc:docMk/>
            <pc:sldMk cId="2067634254" sldId="349"/>
            <ac:picMk id="9" creationId="{D2F07815-549A-40AE-A978-22D26D0B9C4B}"/>
          </ac:picMkLst>
        </pc:picChg>
      </pc:sldChg>
      <pc:sldChg chg="delSp modTransition modAnim">
        <pc:chgData name="Zeng Ying" userId="817d6f03-f280-4403-bc36-2b3c0e85177e" providerId="ADAL" clId="{4CD410C7-0793-402A-8197-A471BF03D74F}" dt="2022-02-25T10:16:07.676" v="0"/>
        <pc:sldMkLst>
          <pc:docMk/>
          <pc:sldMk cId="3445248978" sldId="351"/>
        </pc:sldMkLst>
        <pc:picChg chg="del">
          <ac:chgData name="Zeng Ying" userId="817d6f03-f280-4403-bc36-2b3c0e85177e" providerId="ADAL" clId="{4CD410C7-0793-402A-8197-A471BF03D74F}" dt="2022-02-25T10:16:07.676" v="0"/>
          <ac:picMkLst>
            <pc:docMk/>
            <pc:sldMk cId="3445248978" sldId="351"/>
            <ac:picMk id="9" creationId="{ABFD2713-E459-4DEB-B7DE-6EA98D67252F}"/>
          </ac:picMkLst>
        </pc:picChg>
      </pc:sldChg>
      <pc:sldChg chg="delSp modTransition modAnim">
        <pc:chgData name="Zeng Ying" userId="817d6f03-f280-4403-bc36-2b3c0e85177e" providerId="ADAL" clId="{4CD410C7-0793-402A-8197-A471BF03D74F}" dt="2022-02-25T10:16:07.676" v="0"/>
        <pc:sldMkLst>
          <pc:docMk/>
          <pc:sldMk cId="3814925410" sldId="353"/>
        </pc:sldMkLst>
        <pc:picChg chg="del">
          <ac:chgData name="Zeng Ying" userId="817d6f03-f280-4403-bc36-2b3c0e85177e" providerId="ADAL" clId="{4CD410C7-0793-402A-8197-A471BF03D74F}" dt="2022-02-25T10:16:07.676" v="0"/>
          <ac:picMkLst>
            <pc:docMk/>
            <pc:sldMk cId="3814925410" sldId="353"/>
            <ac:picMk id="6" creationId="{7A311542-FFC8-49DC-A7EB-BCE3FB2E8569}"/>
          </ac:picMkLst>
        </pc:picChg>
      </pc:sldChg>
      <pc:sldChg chg="delSp modTransition modAnim">
        <pc:chgData name="Zeng Ying" userId="817d6f03-f280-4403-bc36-2b3c0e85177e" providerId="ADAL" clId="{4CD410C7-0793-402A-8197-A471BF03D74F}" dt="2022-02-25T10:16:07.676" v="0"/>
        <pc:sldMkLst>
          <pc:docMk/>
          <pc:sldMk cId="3395846388" sldId="354"/>
        </pc:sldMkLst>
        <pc:picChg chg="del">
          <ac:chgData name="Zeng Ying" userId="817d6f03-f280-4403-bc36-2b3c0e85177e" providerId="ADAL" clId="{4CD410C7-0793-402A-8197-A471BF03D74F}" dt="2022-02-25T10:16:07.676" v="0"/>
          <ac:picMkLst>
            <pc:docMk/>
            <pc:sldMk cId="3395846388" sldId="354"/>
            <ac:picMk id="6" creationId="{A59489A0-8E87-43EB-907A-BBF436F274AB}"/>
          </ac:picMkLst>
        </pc:picChg>
      </pc:sldChg>
      <pc:sldChg chg="delSp modTransition modAnim">
        <pc:chgData name="Zeng Ying" userId="817d6f03-f280-4403-bc36-2b3c0e85177e" providerId="ADAL" clId="{4CD410C7-0793-402A-8197-A471BF03D74F}" dt="2022-02-25T10:16:07.676" v="0"/>
        <pc:sldMkLst>
          <pc:docMk/>
          <pc:sldMk cId="1977190980" sldId="355"/>
        </pc:sldMkLst>
        <pc:picChg chg="del">
          <ac:chgData name="Zeng Ying" userId="817d6f03-f280-4403-bc36-2b3c0e85177e" providerId="ADAL" clId="{4CD410C7-0793-402A-8197-A471BF03D74F}" dt="2022-02-25T10:16:07.676" v="0"/>
          <ac:picMkLst>
            <pc:docMk/>
            <pc:sldMk cId="1977190980" sldId="355"/>
            <ac:picMk id="18" creationId="{A08BB580-0477-46D1-8CC1-02599947DE51}"/>
          </ac:picMkLst>
        </pc:picChg>
      </pc:sldChg>
      <pc:sldChg chg="delSp modTransition modAnim">
        <pc:chgData name="Zeng Ying" userId="817d6f03-f280-4403-bc36-2b3c0e85177e" providerId="ADAL" clId="{4CD410C7-0793-402A-8197-A471BF03D74F}" dt="2022-02-25T10:16:07.676" v="0"/>
        <pc:sldMkLst>
          <pc:docMk/>
          <pc:sldMk cId="2363094446" sldId="356"/>
        </pc:sldMkLst>
        <pc:picChg chg="del">
          <ac:chgData name="Zeng Ying" userId="817d6f03-f280-4403-bc36-2b3c0e85177e" providerId="ADAL" clId="{4CD410C7-0793-402A-8197-A471BF03D74F}" dt="2022-02-25T10:16:07.676" v="0"/>
          <ac:picMkLst>
            <pc:docMk/>
            <pc:sldMk cId="2363094446" sldId="356"/>
            <ac:picMk id="6" creationId="{91845E33-BDF4-4374-9A5B-E32864EE9B5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2/25/2022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bgpurzycki/Evolution-of-Religion-and-Morality"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ncbi.nlm.nih.gov/pmc/articles/PMC6603289/#R81"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ncbi.nlm.nih.gov/pmc/articles/PMC6603289/#R65"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SG" b="1" i="0" u="sng" dirty="0">
                <a:solidFill>
                  <a:srgbClr val="24292F"/>
                </a:solidFill>
                <a:effectLst/>
                <a:latin typeface="-apple-system"/>
                <a:hlinkClick r:id="rId3"/>
              </a:rPr>
              <a:t>Evolution-of-Religion-and-Morality</a:t>
            </a:r>
            <a:endParaRPr lang="en-SG" b="0" i="0" dirty="0">
              <a:solidFill>
                <a:srgbClr val="24292F"/>
              </a:solidFill>
              <a:effectLst/>
              <a:latin typeface="-apple-system"/>
            </a:endParaRPr>
          </a:p>
          <a:p>
            <a:r>
              <a:rPr lang="en-US" b="0" i="0" dirty="0">
                <a:solidFill>
                  <a:srgbClr val="24292F"/>
                </a:solidFill>
                <a:effectLst/>
                <a:latin typeface="-apple-system"/>
              </a:rPr>
              <a:t>This project was designed to explore the relationship between certain elements of religions, like supernatural beliefs and rituals, and prosocial behavior. </a:t>
            </a:r>
            <a:br>
              <a:rPr lang="en-SG" dirty="0"/>
            </a:br>
            <a:r>
              <a:rPr lang="en-US" b="0" i="0" dirty="0">
                <a:solidFill>
                  <a:srgbClr val="24292F"/>
                </a:solidFill>
                <a:effectLst/>
                <a:latin typeface="-apple-system"/>
              </a:rPr>
              <a:t>Data were collected over 8 countries around the world with different elements of religion involved.</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similar are DISTANT’s traditions/religious beliefs and practices with the LOCAL? (CORELSIM)</a:t>
            </a:r>
          </a:p>
          <a:p>
            <a:endParaRPr lang="en-US" dirty="0"/>
          </a:p>
          <a:p>
            <a:r>
              <a:rPr lang="en-US" dirty="0"/>
              <a:t>Moralistic local god</a:t>
            </a:r>
            <a:endParaRPr lang="en-SG" dirty="0"/>
          </a:p>
        </p:txBody>
      </p:sp>
      <p:sp>
        <p:nvSpPr>
          <p:cNvPr id="4" name="Slide Number Placeholder 3"/>
          <p:cNvSpPr>
            <a:spLocks noGrp="1"/>
          </p:cNvSpPr>
          <p:nvPr>
            <p:ph type="sldNum" sz="quarter" idx="5"/>
          </p:nvPr>
        </p:nvSpPr>
        <p:spPr/>
        <p:txBody>
          <a:bodyPr/>
          <a:lstStyle/>
          <a:p>
            <a:fld id="{86456DE3-4E01-4AFD-AD42-42312842ED89}" type="slidenum">
              <a:rPr lang="en-US" smtClean="0"/>
              <a:t>11</a:t>
            </a:fld>
            <a:endParaRPr lang="en-US" dirty="0"/>
          </a:p>
        </p:txBody>
      </p:sp>
    </p:spTree>
    <p:extLst>
      <p:ext uri="{BB962C8B-B14F-4D97-AF65-F5344CB8AC3E}">
        <p14:creationId xmlns:p14="http://schemas.microsoft.com/office/powerpoint/2010/main" val="3210872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CV error are plotted for each method conditioned on the predictors used for the model.,. Sticking to the criteria of selecting variables with importance level more than 50. Full refers to the case when all 22 predictors used, different labels On the x-axis refers to the combinations of predictors used for each model</a:t>
            </a:r>
          </a:p>
          <a:p>
            <a:endParaRPr lang="en-SG" dirty="0"/>
          </a:p>
          <a:p>
            <a:r>
              <a:rPr lang="en-SG" dirty="0"/>
              <a:t>linear refers to the case when only important variables for linear regression are used. Elastic refers to the case when only important </a:t>
            </a:r>
            <a:r>
              <a:rPr lang="en-SG" dirty="0" err="1"/>
              <a:t>variavles</a:t>
            </a:r>
            <a:r>
              <a:rPr lang="en-SG" dirty="0"/>
              <a:t> for elastic net used, and rf refers to when only important variables for rf are used. </a:t>
            </a:r>
            <a:r>
              <a:rPr lang="en-SG" dirty="0" err="1"/>
              <a:t>Lm_elastic</a:t>
            </a:r>
            <a:r>
              <a:rPr lang="en-SG" dirty="0"/>
              <a:t> refers to the case when only shared important predictors between </a:t>
            </a:r>
            <a:r>
              <a:rPr lang="en-SG" dirty="0" err="1"/>
              <a:t>lm</a:t>
            </a:r>
            <a:r>
              <a:rPr lang="en-SG" dirty="0"/>
              <a:t> and elastic net are used. </a:t>
            </a:r>
            <a:r>
              <a:rPr lang="en-SG" dirty="0" err="1"/>
              <a:t>Lm</a:t>
            </a:r>
            <a:r>
              <a:rPr lang="en-SG" dirty="0"/>
              <a:t>_ elastic include AGE, DIEPUN</a:t>
            </a:r>
          </a:p>
          <a:p>
            <a:endParaRPr lang="en-SG" dirty="0"/>
          </a:p>
          <a:p>
            <a:r>
              <a:rPr lang="en-SG" dirty="0" err="1"/>
              <a:t>Lm_elastic_rf</a:t>
            </a:r>
            <a:r>
              <a:rPr lang="en-SG" dirty="0"/>
              <a:t> = shared important predictors (importance &gt; 50) between linear model elastic net and random forest. [AGE</a:t>
            </a:r>
          </a:p>
        </p:txBody>
      </p:sp>
      <p:sp>
        <p:nvSpPr>
          <p:cNvPr id="4" name="Slide Number Placeholder 3"/>
          <p:cNvSpPr>
            <a:spLocks noGrp="1"/>
          </p:cNvSpPr>
          <p:nvPr>
            <p:ph type="sldNum" sz="quarter" idx="5"/>
          </p:nvPr>
        </p:nvSpPr>
        <p:spPr/>
        <p:txBody>
          <a:bodyPr/>
          <a:lstStyle/>
          <a:p>
            <a:fld id="{86456DE3-4E01-4AFD-AD42-42312842ED89}" type="slidenum">
              <a:rPr lang="en-US" smtClean="0"/>
              <a:t>12</a:t>
            </a:fld>
            <a:endParaRPr lang="en-US" dirty="0"/>
          </a:p>
        </p:txBody>
      </p:sp>
    </p:spTree>
    <p:extLst>
      <p:ext uri="{BB962C8B-B14F-4D97-AF65-F5344CB8AC3E}">
        <p14:creationId xmlns:p14="http://schemas.microsoft.com/office/powerpoint/2010/main" val="3242835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CV error for each method and combination of predictors are </a:t>
            </a:r>
            <a:r>
              <a:rPr lang="en-SG" dirty="0" err="1"/>
              <a:t>pltted</a:t>
            </a:r>
            <a:r>
              <a:rPr lang="en-SG" dirty="0"/>
              <a:t> to identify the best models. Out of the four methods, linear regression, elastic net and random forest attained the lowest </a:t>
            </a:r>
            <a:r>
              <a:rPr lang="en-SG" dirty="0" err="1"/>
              <a:t>rsme</a:t>
            </a:r>
            <a:r>
              <a:rPr lang="en-SG" dirty="0"/>
              <a:t> when only variables important to elastic net are included. These include 6 variables:  </a:t>
            </a:r>
          </a:p>
          <a:p>
            <a:r>
              <a:rPr lang="en-SG" dirty="0"/>
              <a:t>Lastly, the best decision tree model is attained when only important variables shared between </a:t>
            </a:r>
            <a:r>
              <a:rPr lang="en-SG" dirty="0" err="1"/>
              <a:t>lm</a:t>
            </a:r>
            <a:r>
              <a:rPr lang="en-SG" dirty="0"/>
              <a:t> and elastic net are included, consist of only 2 variables: age and </a:t>
            </a:r>
            <a:r>
              <a:rPr lang="en-SG" dirty="0" err="1"/>
              <a:t>diepun</a:t>
            </a:r>
            <a:r>
              <a:rPr lang="en-SG" dirty="0"/>
              <a:t>. Was expected as a simpler decision tree model with fewer decision nodes to go through will not overfit the training data.</a:t>
            </a:r>
          </a:p>
          <a:p>
            <a:r>
              <a:rPr lang="en-SG" dirty="0"/>
              <a:t>Interesting to note that </a:t>
            </a:r>
            <a:r>
              <a:rPr lang="en-SG" dirty="0" err="1"/>
              <a:t>rmse</a:t>
            </a:r>
            <a:r>
              <a:rPr lang="en-SG" dirty="0"/>
              <a:t> for decision tree has a much smaller variance across different predictors. I wasn’t expecting this small range of variation compared to the other models as I conceived decision tree model to be very sensitive to input variables.</a:t>
            </a:r>
          </a:p>
        </p:txBody>
      </p:sp>
      <p:sp>
        <p:nvSpPr>
          <p:cNvPr id="4" name="Slide Number Placeholder 3"/>
          <p:cNvSpPr>
            <a:spLocks noGrp="1"/>
          </p:cNvSpPr>
          <p:nvPr>
            <p:ph type="sldNum" sz="quarter" idx="5"/>
          </p:nvPr>
        </p:nvSpPr>
        <p:spPr/>
        <p:txBody>
          <a:bodyPr/>
          <a:lstStyle/>
          <a:p>
            <a:fld id="{86456DE3-4E01-4AFD-AD42-42312842ED89}" type="slidenum">
              <a:rPr lang="en-US" smtClean="0"/>
              <a:t>13</a:t>
            </a:fld>
            <a:endParaRPr lang="en-US" dirty="0"/>
          </a:p>
        </p:txBody>
      </p:sp>
    </p:spTree>
    <p:extLst>
      <p:ext uri="{BB962C8B-B14F-4D97-AF65-F5344CB8AC3E}">
        <p14:creationId xmlns:p14="http://schemas.microsoft.com/office/powerpoint/2010/main" val="4226280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Thus I conclude that elastic net is efficient as a feature selection model as the models </a:t>
            </a:r>
            <a:r>
              <a:rPr lang="en-SG" dirty="0" err="1"/>
              <a:t>constructued</a:t>
            </a:r>
            <a:r>
              <a:rPr lang="en-SG" dirty="0"/>
              <a:t> with predictors that are important for elastic net all attain the lowest </a:t>
            </a:r>
            <a:r>
              <a:rPr lang="en-SG" dirty="0" err="1"/>
              <a:t>rmse</a:t>
            </a:r>
            <a:r>
              <a:rPr lang="en-SG" dirty="0"/>
              <a:t> across the training methods.</a:t>
            </a:r>
          </a:p>
        </p:txBody>
      </p:sp>
      <p:sp>
        <p:nvSpPr>
          <p:cNvPr id="4" name="Slide Number Placeholder 3"/>
          <p:cNvSpPr>
            <a:spLocks noGrp="1"/>
          </p:cNvSpPr>
          <p:nvPr>
            <p:ph type="sldNum" sz="quarter" idx="5"/>
          </p:nvPr>
        </p:nvSpPr>
        <p:spPr/>
        <p:txBody>
          <a:bodyPr/>
          <a:lstStyle/>
          <a:p>
            <a:fld id="{86456DE3-4E01-4AFD-AD42-42312842ED89}" type="slidenum">
              <a:rPr lang="en-US" smtClean="0"/>
              <a:t>14</a:t>
            </a:fld>
            <a:endParaRPr lang="en-US" dirty="0"/>
          </a:p>
        </p:txBody>
      </p:sp>
    </p:spTree>
    <p:extLst>
      <p:ext uri="{BB962C8B-B14F-4D97-AF65-F5344CB8AC3E}">
        <p14:creationId xmlns:p14="http://schemas.microsoft.com/office/powerpoint/2010/main" val="2261145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32629"/>
                </a:solidFill>
                <a:effectLst/>
                <a:latin typeface="-apple-system"/>
              </a:rPr>
              <a:t>Fine-tuning allows us to choose a smaller complexity parameter and subsequently only includes one predictor</a:t>
            </a:r>
            <a:endParaRPr lang="en-SG" dirty="0"/>
          </a:p>
        </p:txBody>
      </p:sp>
      <p:sp>
        <p:nvSpPr>
          <p:cNvPr id="4" name="Slide Number Placeholder 3"/>
          <p:cNvSpPr>
            <a:spLocks noGrp="1"/>
          </p:cNvSpPr>
          <p:nvPr>
            <p:ph type="sldNum" sz="quarter" idx="5"/>
          </p:nvPr>
        </p:nvSpPr>
        <p:spPr/>
        <p:txBody>
          <a:bodyPr/>
          <a:lstStyle/>
          <a:p>
            <a:fld id="{86456DE3-4E01-4AFD-AD42-42312842ED89}" type="slidenum">
              <a:rPr lang="en-US" smtClean="0"/>
              <a:t>17</a:t>
            </a:fld>
            <a:endParaRPr lang="en-US" dirty="0"/>
          </a:p>
        </p:txBody>
      </p:sp>
    </p:spTree>
    <p:extLst>
      <p:ext uri="{BB962C8B-B14F-4D97-AF65-F5344CB8AC3E}">
        <p14:creationId xmlns:p14="http://schemas.microsoft.com/office/powerpoint/2010/main" val="2305578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Best model of random forest has </a:t>
            </a:r>
            <a:r>
              <a:rPr lang="en-SG" b="1" i="0" dirty="0">
                <a:solidFill>
                  <a:srgbClr val="5F6368"/>
                </a:solidFill>
                <a:effectLst/>
                <a:latin typeface="arial" panose="020B0604020202020204" pitchFamily="34" charset="0"/>
              </a:rPr>
              <a:t>randomly</a:t>
            </a:r>
            <a:r>
              <a:rPr lang="en-SG" b="0" i="0" dirty="0">
                <a:solidFill>
                  <a:srgbClr val="4D5156"/>
                </a:solidFill>
                <a:effectLst/>
                <a:latin typeface="arial" panose="020B0604020202020204" pitchFamily="34" charset="0"/>
              </a:rPr>
              <a:t> sample one predictor as candidates at each split. This results is consistent with the final model of decision tree, consisting of only one predictor</a:t>
            </a:r>
            <a:endParaRPr lang="en-SG" dirty="0"/>
          </a:p>
        </p:txBody>
      </p:sp>
      <p:sp>
        <p:nvSpPr>
          <p:cNvPr id="4" name="Slide Number Placeholder 3"/>
          <p:cNvSpPr>
            <a:spLocks noGrp="1"/>
          </p:cNvSpPr>
          <p:nvPr>
            <p:ph type="sldNum" sz="quarter" idx="5"/>
          </p:nvPr>
        </p:nvSpPr>
        <p:spPr/>
        <p:txBody>
          <a:bodyPr/>
          <a:lstStyle/>
          <a:p>
            <a:fld id="{86456DE3-4E01-4AFD-AD42-42312842ED89}" type="slidenum">
              <a:rPr lang="en-US" smtClean="0"/>
              <a:t>18</a:t>
            </a:fld>
            <a:endParaRPr lang="en-US" dirty="0"/>
          </a:p>
        </p:txBody>
      </p:sp>
    </p:spTree>
    <p:extLst>
      <p:ext uri="{BB962C8B-B14F-4D97-AF65-F5344CB8AC3E}">
        <p14:creationId xmlns:p14="http://schemas.microsoft.com/office/powerpoint/2010/main" val="3068853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 test performance estimates in the resample plot:  </a:t>
            </a:r>
            <a:r>
              <a:rPr lang="en-US" dirty="0" err="1"/>
              <a:t>Elasticnet</a:t>
            </a:r>
            <a:r>
              <a:rPr lang="en-US" dirty="0"/>
              <a:t> has the lowest mean RMSE, highest mean R2</a:t>
            </a:r>
          </a:p>
          <a:p>
            <a:r>
              <a:rPr lang="en-US" altLang="zh-CN" dirty="0"/>
              <a:t>Elastic net is the best </a:t>
            </a:r>
            <a:r>
              <a:rPr lang="en-US" altLang="zh-CN" dirty="0" err="1"/>
              <a:t>perfoming</a:t>
            </a:r>
            <a:r>
              <a:rPr lang="en-US" altLang="zh-CN" dirty="0"/>
              <a:t> model, followed by linear regression</a:t>
            </a:r>
          </a:p>
          <a:p>
            <a:endParaRPr lang="en-US" dirty="0"/>
          </a:p>
          <a:p>
            <a:endParaRPr lang="en-US" dirty="0"/>
          </a:p>
          <a:p>
            <a:r>
              <a:rPr lang="en-US" dirty="0"/>
              <a:t>R</a:t>
            </a:r>
            <a:r>
              <a:rPr lang="en-US" altLang="zh-CN" dirty="0"/>
              <a:t>andom forest performs better than decision tree; but decision tree is more interpretable. </a:t>
            </a:r>
            <a:endParaRPr lang="en-SG" dirty="0"/>
          </a:p>
        </p:txBody>
      </p:sp>
      <p:sp>
        <p:nvSpPr>
          <p:cNvPr id="4" name="Slide Number Placeholder 3"/>
          <p:cNvSpPr>
            <a:spLocks noGrp="1"/>
          </p:cNvSpPr>
          <p:nvPr>
            <p:ph type="sldNum" sz="quarter" idx="5"/>
          </p:nvPr>
        </p:nvSpPr>
        <p:spPr/>
        <p:txBody>
          <a:bodyPr/>
          <a:lstStyle/>
          <a:p>
            <a:fld id="{86456DE3-4E01-4AFD-AD42-42312842ED89}" type="slidenum">
              <a:rPr lang="en-US" smtClean="0"/>
              <a:t>19</a:t>
            </a:fld>
            <a:endParaRPr lang="en-US" dirty="0"/>
          </a:p>
        </p:txBody>
      </p:sp>
    </p:spTree>
    <p:extLst>
      <p:ext uri="{BB962C8B-B14F-4D97-AF65-F5344CB8AC3E}">
        <p14:creationId xmlns:p14="http://schemas.microsoft.com/office/powerpoint/2010/main" val="1534229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a:p>
            <a:r>
              <a:rPr lang="en-SG" dirty="0"/>
              <a:t>The best performing model of all methods is the elastic net model, however it has a smaller coefficient for the predictors compared with linear regression when both models are regressed on the exact same predictors.</a:t>
            </a:r>
            <a:r>
              <a:rPr lang="en-SG" b="0" i="0" dirty="0">
                <a:solidFill>
                  <a:srgbClr val="202124"/>
                </a:solidFill>
                <a:effectLst/>
                <a:latin typeface="arial" panose="020B0604020202020204" pitchFamily="34" charset="0"/>
              </a:rPr>
              <a:t> With alpha 0, elastic net is essentially Ridge Regression, it then tunes </a:t>
            </a:r>
            <a:r>
              <a:rPr lang="en-SG" b="1" i="0" dirty="0">
                <a:solidFill>
                  <a:srgbClr val="202124"/>
                </a:solidFill>
                <a:effectLst/>
                <a:latin typeface="arial" panose="020B0604020202020204" pitchFamily="34" charset="0"/>
              </a:rPr>
              <a:t>multiple regression data that suffer from multicollinearity, leading to better predictions</a:t>
            </a:r>
            <a:endParaRPr lang="en-SG" dirty="0"/>
          </a:p>
          <a:p>
            <a:endParaRPr lang="en-SG" dirty="0"/>
          </a:p>
          <a:p>
            <a:r>
              <a:rPr lang="en-SG" dirty="0"/>
              <a:t>All the 3 best models agree that DIEPUN is the most important predictor and that it exerts a negative effect.  At the beginning of the report bivariate of all predictors with the dv are reported, and DIEPUN is most strongly negatively correlated with the dv. Thus the linear effect of DIEPUN is well-captured by all the models.  The second most important predictor for </a:t>
            </a:r>
            <a:r>
              <a:rPr lang="en-SG" dirty="0" err="1"/>
              <a:t>lm</a:t>
            </a:r>
            <a:r>
              <a:rPr lang="en-SG" dirty="0"/>
              <a:t> and elastic net is </a:t>
            </a:r>
            <a:r>
              <a:rPr lang="en-SG" dirty="0" err="1"/>
              <a:t>corelsim</a:t>
            </a:r>
            <a:r>
              <a:rPr lang="en-SG" dirty="0"/>
              <a:t>, which also exerts a negative effect on the dv</a:t>
            </a:r>
          </a:p>
          <a:p>
            <a:r>
              <a:rPr lang="en-SG" dirty="0"/>
              <a:t>Since all the predictors are </a:t>
            </a:r>
            <a:r>
              <a:rPr lang="en-SG" dirty="0" err="1"/>
              <a:t>centered</a:t>
            </a:r>
            <a:r>
              <a:rPr lang="en-SG" dirty="0"/>
              <a:t> with </a:t>
            </a:r>
            <a:r>
              <a:rPr lang="en-SG" dirty="0" err="1"/>
              <a:t>preprocess</a:t>
            </a:r>
            <a:r>
              <a:rPr lang="en-SG" dirty="0"/>
              <a:t> in caret. Interpretation of the coefficients considers the average of each predictor. </a:t>
            </a:r>
          </a:p>
          <a:p>
            <a:endParaRPr lang="en-SG" dirty="0"/>
          </a:p>
          <a:p>
            <a:r>
              <a:rPr lang="en-SG" dirty="0"/>
              <a:t>The higher the score of DIEPUN (suggest belief in punishment from god and influence of god after death), less number of coins are kept in the self cup –which is reasonable and as expected. Similarly, the higher the score of </a:t>
            </a:r>
            <a:r>
              <a:rPr lang="en-SG" dirty="0" err="1"/>
              <a:t>corelsim</a:t>
            </a:r>
            <a:r>
              <a:rPr lang="en-SG" dirty="0"/>
              <a:t> (suggest belief in similarity of religious practices between two communities), the lesser the coins kept in the self </a:t>
            </a:r>
            <a:r>
              <a:rPr lang="en-SG" dirty="0" err="1"/>
              <a:t>cup.In</a:t>
            </a:r>
            <a:r>
              <a:rPr lang="en-SG" dirty="0"/>
              <a:t> conclusion, the predictors listed for </a:t>
            </a:r>
            <a:r>
              <a:rPr lang="en-SG" dirty="0" err="1"/>
              <a:t>lm</a:t>
            </a:r>
            <a:r>
              <a:rPr lang="en-SG" dirty="0"/>
              <a:t> and elastic best model encourage prosocial and moral </a:t>
            </a:r>
            <a:r>
              <a:rPr lang="en-SG" dirty="0" err="1"/>
              <a:t>behavior</a:t>
            </a:r>
            <a:r>
              <a:rPr lang="en-SG" dirty="0"/>
              <a:t> as less coins are kept for oneself.</a:t>
            </a:r>
          </a:p>
          <a:p>
            <a:endParaRPr lang="en-SG" dirty="0"/>
          </a:p>
          <a:p>
            <a:r>
              <a:rPr lang="en-SG" dirty="0"/>
              <a:t>Decision tree yields similar results for the effect of DIEPUN. The baseline prediction is 16 coins kept for oneself. The model predicts that when the participant score for DIEPUN is 0.17 above average, he keeps less coin for himself. </a:t>
            </a:r>
          </a:p>
        </p:txBody>
      </p:sp>
      <p:sp>
        <p:nvSpPr>
          <p:cNvPr id="4" name="Slide Number Placeholder 3"/>
          <p:cNvSpPr>
            <a:spLocks noGrp="1"/>
          </p:cNvSpPr>
          <p:nvPr>
            <p:ph type="sldNum" sz="quarter" idx="5"/>
          </p:nvPr>
        </p:nvSpPr>
        <p:spPr/>
        <p:txBody>
          <a:bodyPr/>
          <a:lstStyle/>
          <a:p>
            <a:fld id="{86456DE3-4E01-4AFD-AD42-42312842ED89}" type="slidenum">
              <a:rPr lang="en-US" smtClean="0"/>
              <a:t>20</a:t>
            </a:fld>
            <a:endParaRPr lang="en-US" dirty="0"/>
          </a:p>
        </p:txBody>
      </p:sp>
    </p:spTree>
    <p:extLst>
      <p:ext uri="{BB962C8B-B14F-4D97-AF65-F5344CB8AC3E}">
        <p14:creationId xmlns:p14="http://schemas.microsoft.com/office/powerpoint/2010/main" val="1550051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 conclude that feature selection is an important process when many predictors are involved and comparison of models across training methods are needed. </a:t>
            </a:r>
            <a:r>
              <a:rPr lang="en-SG" dirty="0" err="1"/>
              <a:t>Redudant</a:t>
            </a:r>
            <a:r>
              <a:rPr lang="en-SG" dirty="0"/>
              <a:t> predictors and multicollinearity are factors that influence the performance of linear regression.</a:t>
            </a:r>
          </a:p>
          <a:p>
            <a:endParaRPr lang="en-SG" dirty="0"/>
          </a:p>
          <a:p>
            <a:r>
              <a:rPr lang="en-SG" dirty="0"/>
              <a:t>It was a surprise to me that when all the 22 predictors are </a:t>
            </a:r>
            <a:r>
              <a:rPr lang="en-SG" dirty="0" err="1"/>
              <a:t>feeded</a:t>
            </a:r>
            <a:r>
              <a:rPr lang="en-SG" dirty="0"/>
              <a:t> to decision tree,  the tree model could not identify any important variable to utilize for prediction. It was counterintuitive at first  that there wasn’t any information gain when many predictors are provided but then I realize that the decision tree considers all the predictors at once on the basis of </a:t>
            </a:r>
            <a:r>
              <a:rPr lang="en-SG" b="1" i="0" dirty="0">
                <a:solidFill>
                  <a:srgbClr val="222222"/>
                </a:solidFill>
                <a:effectLst/>
                <a:latin typeface="Lato" panose="020B0604020202020204" pitchFamily="34" charset="0"/>
              </a:rPr>
              <a:t>Gini Impurity Index</a:t>
            </a:r>
            <a:r>
              <a:rPr lang="en-SG" b="0" i="0" dirty="0">
                <a:solidFill>
                  <a:srgbClr val="222222"/>
                </a:solidFill>
                <a:effectLst/>
                <a:latin typeface="Lato" panose="020B0604020202020204" pitchFamily="34" charset="0"/>
              </a:rPr>
              <a:t> or </a:t>
            </a:r>
            <a:r>
              <a:rPr lang="en-SG" b="1" i="0" dirty="0">
                <a:solidFill>
                  <a:srgbClr val="222222"/>
                </a:solidFill>
                <a:effectLst/>
                <a:latin typeface="Lato" panose="020B0604020202020204" pitchFamily="34" charset="0"/>
              </a:rPr>
              <a:t>Information Gain, thus any small change could lead to a significant diff in the optimal tree. Lastly as expected, </a:t>
            </a:r>
            <a:r>
              <a:rPr lang="en-SG" b="1" i="0" dirty="0" err="1">
                <a:solidFill>
                  <a:srgbClr val="222222"/>
                </a:solidFill>
                <a:effectLst/>
                <a:latin typeface="Lato" panose="020B0604020202020204" pitchFamily="34" charset="0"/>
              </a:rPr>
              <a:t>blackbox</a:t>
            </a:r>
            <a:r>
              <a:rPr lang="en-SG" b="1" i="0" dirty="0">
                <a:solidFill>
                  <a:srgbClr val="222222"/>
                </a:solidFill>
                <a:effectLst/>
                <a:latin typeface="Lato" panose="020B0604020202020204" pitchFamily="34" charset="0"/>
              </a:rPr>
              <a:t> method random forest did perform better than tree . </a:t>
            </a:r>
            <a:r>
              <a:rPr lang="en-SG" b="1" i="0" dirty="0" err="1">
                <a:solidFill>
                  <a:srgbClr val="222222"/>
                </a:solidFill>
                <a:effectLst/>
                <a:latin typeface="Lato" panose="020B0604020202020204" pitchFamily="34" charset="0"/>
              </a:rPr>
              <a:t>Vip</a:t>
            </a:r>
            <a:r>
              <a:rPr lang="en-SG" b="1" i="0" dirty="0">
                <a:solidFill>
                  <a:srgbClr val="222222"/>
                </a:solidFill>
                <a:effectLst/>
                <a:latin typeface="Lato" panose="020B0604020202020204" pitchFamily="34" charset="0"/>
              </a:rPr>
              <a:t> reveals information about the important variables for rf , suggesting that age has a non-linear effect that are not captured by the other models.</a:t>
            </a:r>
            <a:endParaRPr lang="en-SG" dirty="0"/>
          </a:p>
        </p:txBody>
      </p:sp>
      <p:sp>
        <p:nvSpPr>
          <p:cNvPr id="4" name="Slide Number Placeholder 3"/>
          <p:cNvSpPr>
            <a:spLocks noGrp="1"/>
          </p:cNvSpPr>
          <p:nvPr>
            <p:ph type="sldNum" sz="quarter" idx="5"/>
          </p:nvPr>
        </p:nvSpPr>
        <p:spPr/>
        <p:txBody>
          <a:bodyPr/>
          <a:lstStyle/>
          <a:p>
            <a:fld id="{86456DE3-4E01-4AFD-AD42-42312842ED89}" type="slidenum">
              <a:rPr lang="en-US" smtClean="0"/>
              <a:t>21</a:t>
            </a:fld>
            <a:endParaRPr lang="en-US" dirty="0"/>
          </a:p>
        </p:txBody>
      </p:sp>
    </p:spTree>
    <p:extLst>
      <p:ext uri="{BB962C8B-B14F-4D97-AF65-F5344CB8AC3E}">
        <p14:creationId xmlns:p14="http://schemas.microsoft.com/office/powerpoint/2010/main" val="1646372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There are several limitations of the previous analysis, first is that only main effects are considered. Second is that the binomial </a:t>
            </a:r>
            <a:r>
              <a:rPr lang="en-SG" dirty="0" err="1"/>
              <a:t>dist</a:t>
            </a:r>
            <a:r>
              <a:rPr lang="en-SG" dirty="0"/>
              <a:t> of the count of coins are not considered. Binomial regression that uses maximum likelihood estimation to estimate p for each observation could yield better results. Third is that prediction on test data even for the best model is poor, less than .02. Lastly, I only considered one of the two games as  I use the number of coins in the self game as the dependent variable. Random effects of game type can also be explored to identify possible interaction effects. I will now move on to resolving the first two limitations.</a:t>
            </a:r>
          </a:p>
        </p:txBody>
      </p:sp>
      <p:sp>
        <p:nvSpPr>
          <p:cNvPr id="4" name="Slide Number Placeholder 3"/>
          <p:cNvSpPr>
            <a:spLocks noGrp="1"/>
          </p:cNvSpPr>
          <p:nvPr>
            <p:ph type="sldNum" sz="quarter" idx="5"/>
          </p:nvPr>
        </p:nvSpPr>
        <p:spPr/>
        <p:txBody>
          <a:bodyPr/>
          <a:lstStyle/>
          <a:p>
            <a:fld id="{86456DE3-4E01-4AFD-AD42-42312842ED89}" type="slidenum">
              <a:rPr lang="en-US" smtClean="0"/>
              <a:t>22</a:t>
            </a:fld>
            <a:endParaRPr lang="en-US" dirty="0"/>
          </a:p>
        </p:txBody>
      </p:sp>
    </p:spTree>
    <p:extLst>
      <p:ext uri="{BB962C8B-B14F-4D97-AF65-F5344CB8AC3E}">
        <p14:creationId xmlns:p14="http://schemas.microsoft.com/office/powerpoint/2010/main" val="1710657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SG"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Researchers argued that Historically understanding human </a:t>
            </a:r>
            <a:r>
              <a:rPr lang="en-SG" sz="1800" dirty="0" err="1">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behavior</a:t>
            </a:r>
            <a:r>
              <a:rPr lang="en-SG"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 this has meant being able both to </a:t>
            </a:r>
            <a:r>
              <a:rPr lang="en-SG" sz="1800" i="1" dirty="0">
                <a:effectLst/>
                <a:latin typeface="Calibri" panose="020F0502020204030204" pitchFamily="34" charset="0"/>
                <a:ea typeface="DengXian" panose="02010600030101010101" pitchFamily="2" charset="-122"/>
                <a:cs typeface="Times New Roman" panose="02020603050405020304" pitchFamily="18" charset="0"/>
              </a:rPr>
              <a:t>explain</a:t>
            </a:r>
            <a:r>
              <a:rPr lang="en-SG" sz="1800" dirty="0">
                <a:effectLst/>
                <a:latin typeface="Calibri" panose="020F0502020204030204" pitchFamily="34" charset="0"/>
                <a:ea typeface="DengXian" panose="02010600030101010101" pitchFamily="2" charset="-122"/>
                <a:cs typeface="Times New Roman" panose="02020603050405020304" pitchFamily="18" charset="0"/>
              </a:rPr>
              <a:t> </a:t>
            </a:r>
            <a:r>
              <a:rPr lang="en-SG" sz="1800" dirty="0" err="1">
                <a:effectLst/>
                <a:latin typeface="Calibri" panose="020F0502020204030204" pitchFamily="34" charset="0"/>
                <a:ea typeface="DengXian" panose="02010600030101010101" pitchFamily="2" charset="-122"/>
                <a:cs typeface="Times New Roman" panose="02020603050405020304" pitchFamily="18" charset="0"/>
              </a:rPr>
              <a:t>behavior</a:t>
            </a:r>
            <a:r>
              <a:rPr lang="en-SG" sz="1800" dirty="0">
                <a:effectLst/>
                <a:latin typeface="Calibri" panose="020F0502020204030204" pitchFamily="34" charset="0"/>
                <a:ea typeface="DengXian" panose="02010600030101010101" pitchFamily="2" charset="-122"/>
                <a:cs typeface="Times New Roman" panose="02020603050405020304" pitchFamily="18" charset="0"/>
              </a:rPr>
              <a:t>—that is, to accurately describe its causal underpinnings—and to </a:t>
            </a:r>
            <a:r>
              <a:rPr lang="en-SG" sz="1800" i="1" dirty="0">
                <a:effectLst/>
                <a:latin typeface="Calibri" panose="020F0502020204030204" pitchFamily="34" charset="0"/>
                <a:ea typeface="DengXian" panose="02010600030101010101" pitchFamily="2" charset="-122"/>
                <a:cs typeface="Times New Roman" panose="02020603050405020304" pitchFamily="18" charset="0"/>
              </a:rPr>
              <a:t>predict</a:t>
            </a:r>
            <a:r>
              <a:rPr lang="en-SG" sz="1800" dirty="0">
                <a:effectLst/>
                <a:latin typeface="Calibri" panose="020F0502020204030204" pitchFamily="34" charset="0"/>
                <a:ea typeface="DengXian" panose="02010600030101010101" pitchFamily="2" charset="-122"/>
                <a:cs typeface="Times New Roman" panose="02020603050405020304" pitchFamily="18" charset="0"/>
              </a:rPr>
              <a:t> </a:t>
            </a:r>
            <a:r>
              <a:rPr lang="en-SG" sz="1800" dirty="0" err="1">
                <a:effectLst/>
                <a:latin typeface="Calibri" panose="020F0502020204030204" pitchFamily="34" charset="0"/>
                <a:ea typeface="DengXian" panose="02010600030101010101" pitchFamily="2" charset="-122"/>
                <a:cs typeface="Times New Roman" panose="02020603050405020304" pitchFamily="18" charset="0"/>
              </a:rPr>
              <a:t>behavior</a:t>
            </a:r>
            <a:r>
              <a:rPr lang="en-SG" sz="1800" dirty="0">
                <a:effectLst/>
                <a:latin typeface="Calibri" panose="020F0502020204030204" pitchFamily="34" charset="0"/>
                <a:ea typeface="DengXian" panose="02010600030101010101" pitchFamily="2" charset="-122"/>
                <a:cs typeface="Times New Roman" panose="02020603050405020304" pitchFamily="18" charset="0"/>
              </a:rPr>
              <a:t>—that is, to accurately forecast </a:t>
            </a:r>
            <a:r>
              <a:rPr lang="en-SG" sz="1800" dirty="0" err="1">
                <a:effectLst/>
                <a:latin typeface="Calibri" panose="020F0502020204030204" pitchFamily="34" charset="0"/>
                <a:ea typeface="DengXian" panose="02010600030101010101" pitchFamily="2" charset="-122"/>
                <a:cs typeface="Times New Roman" panose="02020603050405020304" pitchFamily="18" charset="0"/>
              </a:rPr>
              <a:t>behaviors</a:t>
            </a:r>
            <a:r>
              <a:rPr lang="en-SG" sz="1800" dirty="0">
                <a:effectLst/>
                <a:latin typeface="Calibri" panose="020F0502020204030204" pitchFamily="34" charset="0"/>
                <a:ea typeface="DengXian" panose="02010600030101010101" pitchFamily="2" charset="-122"/>
                <a:cs typeface="Times New Roman" panose="02020603050405020304" pitchFamily="18" charset="0"/>
              </a:rPr>
              <a:t> that have not yet been observed. He also identified that in practice, however, these two goals are rarely distinguished. </a:t>
            </a:r>
          </a:p>
          <a:p>
            <a:pPr>
              <a:lnSpc>
                <a:spcPct val="107000"/>
              </a:lnSpc>
              <a:spcAft>
                <a:spcPts val="800"/>
              </a:spcAft>
            </a:pPr>
            <a:r>
              <a:rPr lang="en-SG"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After reviewing the typical explanatory approach as practiced by most of psychology, he pointed out problems such as “</a:t>
            </a:r>
            <a:r>
              <a:rPr lang="en-SG" sz="1800" i="1" dirty="0">
                <a:effectLst/>
                <a:latin typeface="Calibri" panose="020F0502020204030204" pitchFamily="34" charset="0"/>
                <a:ea typeface="DengXian" panose="02010600030101010101" pitchFamily="2" charset="-122"/>
                <a:cs typeface="Times New Roman" panose="02020603050405020304" pitchFamily="18" charset="0"/>
              </a:rPr>
              <a:t>p</a:t>
            </a:r>
            <a:r>
              <a:rPr lang="en-SG" sz="1800" dirty="0">
                <a:effectLst/>
                <a:latin typeface="Calibri" panose="020F0502020204030204" pitchFamily="34" charset="0"/>
                <a:ea typeface="DengXian" panose="02010600030101010101" pitchFamily="2" charset="-122"/>
                <a:cs typeface="Times New Roman" panose="02020603050405020304" pitchFamily="18" charset="0"/>
              </a:rPr>
              <a:t>-hacking” (</a:t>
            </a:r>
            <a:r>
              <a:rPr lang="en-SG" sz="1800" u="sng" dirty="0">
                <a:solidFill>
                  <a:srgbClr val="2F4A8B"/>
                </a:solidFill>
                <a:effectLst/>
                <a:latin typeface="Calibri" panose="020F0502020204030204" pitchFamily="34" charset="0"/>
                <a:ea typeface="DengXian" panose="02010600030101010101" pitchFamily="2" charset="-122"/>
                <a:cs typeface="Times New Roman" panose="02020603050405020304" pitchFamily="18" charset="0"/>
                <a:hlinkClick r:id="rId3"/>
              </a:rPr>
              <a:t>Simmons, Nelson, &amp; </a:t>
            </a:r>
            <a:r>
              <a:rPr lang="en-SG" sz="1800" u="sng" dirty="0" err="1">
                <a:solidFill>
                  <a:srgbClr val="2F4A8B"/>
                </a:solidFill>
                <a:effectLst/>
                <a:latin typeface="Calibri" panose="020F0502020204030204" pitchFamily="34" charset="0"/>
                <a:ea typeface="DengXian" panose="02010600030101010101" pitchFamily="2" charset="-122"/>
                <a:cs typeface="Times New Roman" panose="02020603050405020304" pitchFamily="18" charset="0"/>
                <a:hlinkClick r:id="rId3"/>
              </a:rPr>
              <a:t>Simonsohn</a:t>
            </a:r>
            <a:r>
              <a:rPr lang="en-SG" sz="1800" u="sng" dirty="0">
                <a:solidFill>
                  <a:srgbClr val="2F4A8B"/>
                </a:solidFill>
                <a:effectLst/>
                <a:latin typeface="Calibri" panose="020F0502020204030204" pitchFamily="34" charset="0"/>
                <a:ea typeface="DengXian" panose="02010600030101010101" pitchFamily="2" charset="-122"/>
                <a:cs typeface="Times New Roman" panose="02020603050405020304" pitchFamily="18" charset="0"/>
                <a:hlinkClick r:id="rId3"/>
              </a:rPr>
              <a:t>, 2011</a:t>
            </a:r>
            <a:r>
              <a:rPr lang="en-SG"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 and the inability of researchers to consistently replicate the results of prior experiments (</a:t>
            </a:r>
            <a:r>
              <a:rPr lang="en-SG" sz="1800" u="sng" dirty="0">
                <a:solidFill>
                  <a:srgbClr val="2F4A8B"/>
                </a:solidFill>
                <a:effectLst/>
                <a:latin typeface="Calibri" panose="020F0502020204030204" pitchFamily="34" charset="0"/>
                <a:ea typeface="DengXian" panose="02010600030101010101" pitchFamily="2" charset="-122"/>
                <a:cs typeface="Times New Roman" panose="02020603050405020304" pitchFamily="18" charset="0"/>
                <a:hlinkClick r:id="rId4"/>
              </a:rPr>
              <a:t>Open Science Collaboration, 2015</a:t>
            </a:r>
            <a:r>
              <a:rPr lang="en-SG"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 Re-analysing the same data with predictive models on the test data can ultimately improve our ability to explain the causes of </a:t>
            </a:r>
            <a:r>
              <a:rPr lang="en-SG" sz="1800" dirty="0" err="1">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behavior</a:t>
            </a:r>
            <a:r>
              <a:rPr lang="en-SG"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 in the long term. Thus, an emphasis on prediction can be viewed not as an opponent of explanation, but rather as a complementary goal that can ultimately increase theoretical understanding. In this case, it is to better understand the possible religious causes for prosocial </a:t>
            </a:r>
            <a:r>
              <a:rPr lang="en-SG" sz="1800" dirty="0" err="1">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behavior</a:t>
            </a:r>
            <a:r>
              <a:rPr lang="en-SG"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SG" dirty="0"/>
          </a:p>
        </p:txBody>
      </p:sp>
      <p:sp>
        <p:nvSpPr>
          <p:cNvPr id="4" name="Slide Number Placeholder 3"/>
          <p:cNvSpPr>
            <a:spLocks noGrp="1"/>
          </p:cNvSpPr>
          <p:nvPr>
            <p:ph type="sldNum" sz="quarter" idx="5"/>
          </p:nvPr>
        </p:nvSpPr>
        <p:spPr/>
        <p:txBody>
          <a:bodyPr/>
          <a:lstStyle/>
          <a:p>
            <a:fld id="{86456DE3-4E01-4AFD-AD42-42312842ED89}" type="slidenum">
              <a:rPr lang="en-US" smtClean="0"/>
              <a:t>2</a:t>
            </a:fld>
            <a:endParaRPr lang="en-US" dirty="0"/>
          </a:p>
        </p:txBody>
      </p:sp>
    </p:spTree>
    <p:extLst>
      <p:ext uri="{BB962C8B-B14F-4D97-AF65-F5344CB8AC3E}">
        <p14:creationId xmlns:p14="http://schemas.microsoft.com/office/powerpoint/2010/main" val="28852716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same procedure is applied to binomial regression conditional on different combinations of predictors used. Plots of cv error across methods show that binomial regression including all 22 predictors outperforms previously best performing model. However, this raises concern for overfitting</a:t>
            </a:r>
          </a:p>
        </p:txBody>
      </p:sp>
      <p:sp>
        <p:nvSpPr>
          <p:cNvPr id="4" name="Slide Number Placeholder 3"/>
          <p:cNvSpPr>
            <a:spLocks noGrp="1"/>
          </p:cNvSpPr>
          <p:nvPr>
            <p:ph type="sldNum" sz="quarter" idx="5"/>
          </p:nvPr>
        </p:nvSpPr>
        <p:spPr/>
        <p:txBody>
          <a:bodyPr/>
          <a:lstStyle/>
          <a:p>
            <a:fld id="{86456DE3-4E01-4AFD-AD42-42312842ED89}" type="slidenum">
              <a:rPr lang="en-US" smtClean="0"/>
              <a:t>23</a:t>
            </a:fld>
            <a:endParaRPr lang="en-US" dirty="0"/>
          </a:p>
        </p:txBody>
      </p:sp>
    </p:spTree>
    <p:extLst>
      <p:ext uri="{BB962C8B-B14F-4D97-AF65-F5344CB8AC3E}">
        <p14:creationId xmlns:p14="http://schemas.microsoft.com/office/powerpoint/2010/main" val="3451101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Bootstrapped resampling for train and test data are once again plotted with</a:t>
            </a:r>
          </a:p>
          <a:p>
            <a:r>
              <a:rPr lang="en-US" dirty="0"/>
              <a:t>original test performance estimates added. Resampling performance shows that elastic net is still the best performing model, followed by elastic net. Poor performance of binomial regression for test data suggests overfitting</a:t>
            </a:r>
            <a:endParaRPr lang="en-SG" dirty="0"/>
          </a:p>
        </p:txBody>
      </p:sp>
      <p:sp>
        <p:nvSpPr>
          <p:cNvPr id="4" name="Slide Number Placeholder 3"/>
          <p:cNvSpPr>
            <a:spLocks noGrp="1"/>
          </p:cNvSpPr>
          <p:nvPr>
            <p:ph type="sldNum" sz="quarter" idx="5"/>
          </p:nvPr>
        </p:nvSpPr>
        <p:spPr/>
        <p:txBody>
          <a:bodyPr/>
          <a:lstStyle/>
          <a:p>
            <a:fld id="{86456DE3-4E01-4AFD-AD42-42312842ED89}" type="slidenum">
              <a:rPr lang="en-US" smtClean="0"/>
              <a:t>24</a:t>
            </a:fld>
            <a:endParaRPr lang="en-US" dirty="0"/>
          </a:p>
        </p:txBody>
      </p:sp>
    </p:spTree>
    <p:extLst>
      <p:ext uri="{BB962C8B-B14F-4D97-AF65-F5344CB8AC3E}">
        <p14:creationId xmlns:p14="http://schemas.microsoft.com/office/powerpoint/2010/main" val="531760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0" i="0" dirty="0">
                <a:solidFill>
                  <a:srgbClr val="232629"/>
                </a:solidFill>
                <a:effectLst/>
                <a:latin typeface="-apple-system"/>
              </a:rPr>
              <a:t>Next I added interaction term between top two important predictors for the best models, that is DIEPUN and </a:t>
            </a:r>
            <a:r>
              <a:rPr lang="en-SG" b="0" i="0" dirty="0" err="1">
                <a:solidFill>
                  <a:srgbClr val="232629"/>
                </a:solidFill>
                <a:effectLst/>
                <a:latin typeface="-apple-system"/>
              </a:rPr>
              <a:t>corelsim</a:t>
            </a:r>
            <a:endParaRPr lang="en-SG" b="0" i="0" dirty="0">
              <a:solidFill>
                <a:srgbClr val="232629"/>
              </a:solidFill>
              <a:effectLst/>
              <a:latin typeface="-apple-system"/>
            </a:endParaRPr>
          </a:p>
          <a:p>
            <a:endParaRPr lang="en-SG" b="0" i="0" dirty="0">
              <a:solidFill>
                <a:srgbClr val="232629"/>
              </a:solidFill>
              <a:effectLst/>
              <a:latin typeface="-apple-system"/>
            </a:endParaRPr>
          </a:p>
          <a:p>
            <a:r>
              <a:rPr lang="en-SG" b="0" i="0" dirty="0">
                <a:solidFill>
                  <a:srgbClr val="232629"/>
                </a:solidFill>
                <a:effectLst/>
                <a:latin typeface="-apple-system"/>
              </a:rPr>
              <a:t>When this term is added in, there is an improvement for the best model of linear regression</a:t>
            </a:r>
          </a:p>
          <a:p>
            <a:endParaRPr lang="en-SG" b="0" i="0" dirty="0">
              <a:solidFill>
                <a:srgbClr val="232629"/>
              </a:solidFill>
              <a:effectLst/>
              <a:latin typeface="-apple-system"/>
            </a:endParaRPr>
          </a:p>
          <a:p>
            <a:r>
              <a:rPr lang="en-SG" b="0" i="0" dirty="0">
                <a:solidFill>
                  <a:srgbClr val="232629"/>
                </a:solidFill>
                <a:effectLst/>
                <a:latin typeface="-apple-system"/>
              </a:rPr>
              <a:t>However, interaction term reduces performance of elastic net, this is not surprising as elastic net is already </a:t>
            </a:r>
            <a:r>
              <a:rPr lang="en-SG" b="0" i="0" dirty="0" err="1">
                <a:solidFill>
                  <a:srgbClr val="232629"/>
                </a:solidFill>
                <a:effectLst/>
                <a:latin typeface="-apple-system"/>
              </a:rPr>
              <a:t>adequare</a:t>
            </a:r>
            <a:r>
              <a:rPr lang="en-SG" b="0" i="0" dirty="0">
                <a:solidFill>
                  <a:srgbClr val="232629"/>
                </a:solidFill>
                <a:effectLst/>
                <a:latin typeface="-apple-system"/>
              </a:rPr>
              <a:t> in capturing non-linear effects.</a:t>
            </a:r>
          </a:p>
          <a:p>
            <a:r>
              <a:rPr lang="en-SG" b="0" i="0" dirty="0">
                <a:solidFill>
                  <a:srgbClr val="232629"/>
                </a:solidFill>
                <a:effectLst/>
                <a:latin typeface="-apple-system"/>
              </a:rPr>
              <a:t>Lastly, adding interactive term increases performance of binomial regression. </a:t>
            </a:r>
          </a:p>
          <a:p>
            <a:endParaRPr lang="en-SG" b="0" i="0" dirty="0">
              <a:solidFill>
                <a:srgbClr val="232629"/>
              </a:solidFill>
              <a:effectLst/>
              <a:latin typeface="-apple-system"/>
            </a:endParaRPr>
          </a:p>
          <a:p>
            <a:r>
              <a:rPr lang="en-SG" b="0" i="0" dirty="0">
                <a:solidFill>
                  <a:srgbClr val="232629"/>
                </a:solidFill>
                <a:effectLst/>
                <a:latin typeface="-apple-system"/>
              </a:rPr>
              <a:t>Due to the time constraint I </a:t>
            </a:r>
            <a:r>
              <a:rPr lang="en-SG" b="0" i="0" dirty="0" err="1">
                <a:solidFill>
                  <a:srgbClr val="232629"/>
                </a:solidFill>
                <a:effectLst/>
                <a:latin typeface="-apple-system"/>
              </a:rPr>
              <a:t>could’nt</a:t>
            </a:r>
            <a:r>
              <a:rPr lang="en-SG" b="0" i="0" dirty="0">
                <a:solidFill>
                  <a:srgbClr val="232629"/>
                </a:solidFill>
                <a:effectLst/>
                <a:latin typeface="-apple-system"/>
              </a:rPr>
              <a:t> explore all possible two-way interactions between important variables individually but the results for including interactions of top two predictors suggest to me that there are other higher order non-linear effects </a:t>
            </a:r>
            <a:r>
              <a:rPr lang="en-SG" b="0" i="0" dirty="0" err="1">
                <a:solidFill>
                  <a:srgbClr val="232629"/>
                </a:solidFill>
                <a:effectLst/>
                <a:latin typeface="-apple-system"/>
              </a:rPr>
              <a:t>unidenfied</a:t>
            </a:r>
            <a:r>
              <a:rPr lang="en-SG" b="0" i="0" dirty="0">
                <a:solidFill>
                  <a:srgbClr val="232629"/>
                </a:solidFill>
                <a:effectLst/>
                <a:latin typeface="-apple-system"/>
              </a:rPr>
              <a:t> in the current analysis.</a:t>
            </a:r>
            <a:endParaRPr lang="en-SG" dirty="0"/>
          </a:p>
        </p:txBody>
      </p:sp>
      <p:sp>
        <p:nvSpPr>
          <p:cNvPr id="4" name="Slide Number Placeholder 3"/>
          <p:cNvSpPr>
            <a:spLocks noGrp="1"/>
          </p:cNvSpPr>
          <p:nvPr>
            <p:ph type="sldNum" sz="quarter" idx="5"/>
          </p:nvPr>
        </p:nvSpPr>
        <p:spPr/>
        <p:txBody>
          <a:bodyPr/>
          <a:lstStyle/>
          <a:p>
            <a:fld id="{86456DE3-4E01-4AFD-AD42-42312842ED89}" type="slidenum">
              <a:rPr lang="en-US" smtClean="0"/>
              <a:t>25</a:t>
            </a:fld>
            <a:endParaRPr lang="en-US" dirty="0"/>
          </a:p>
        </p:txBody>
      </p:sp>
    </p:spTree>
    <p:extLst>
      <p:ext uri="{BB962C8B-B14F-4D97-AF65-F5344CB8AC3E}">
        <p14:creationId xmlns:p14="http://schemas.microsoft.com/office/powerpoint/2010/main" val="479841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Lastly, I will end my report discussing whether the predictive models constructed in this report complements the traditional explanatory models. The researchers used binomial regression to model the data and concluded that participants belief about punishment from god leads to more coins given to </a:t>
            </a:r>
            <a:r>
              <a:rPr lang="en-SG" b="0" i="0" dirty="0" err="1">
                <a:solidFill>
                  <a:srgbClr val="222222"/>
                </a:solidFill>
                <a:effectLst/>
                <a:latin typeface="Harding"/>
              </a:rPr>
              <a:t>to</a:t>
            </a:r>
            <a:r>
              <a:rPr lang="en-SG" b="0" i="0" dirty="0">
                <a:solidFill>
                  <a:srgbClr val="222222"/>
                </a:solidFill>
                <a:effectLst/>
                <a:latin typeface="Harding"/>
              </a:rPr>
              <a:t> geographically distant co-religionist strangers in the self game. This finding is replicated in my report. Binomial regression yields R2 of close 20% However, the </a:t>
            </a:r>
            <a:r>
              <a:rPr lang="en-SG" dirty="0"/>
              <a:t>highest resampling R square for binomial regression is no greater than 10%. </a:t>
            </a:r>
            <a:r>
              <a:rPr lang="en-SG" b="0" i="0" dirty="0">
                <a:solidFill>
                  <a:srgbClr val="222222"/>
                </a:solidFill>
                <a:effectLst/>
                <a:latin typeface="Harding"/>
              </a:rPr>
              <a:t> Previous analysis </a:t>
            </a:r>
            <a:r>
              <a:rPr lang="en-US" altLang="zh-CN" b="0" i="0" dirty="0">
                <a:solidFill>
                  <a:srgbClr val="222222"/>
                </a:solidFill>
                <a:effectLst/>
                <a:latin typeface="Harding"/>
              </a:rPr>
              <a:t>with binomial regression being the best model for training data </a:t>
            </a:r>
            <a:r>
              <a:rPr lang="en-SG" b="0" i="0" dirty="0">
                <a:solidFill>
                  <a:srgbClr val="222222"/>
                </a:solidFill>
                <a:effectLst/>
                <a:latin typeface="Harding"/>
              </a:rPr>
              <a:t>suggests that binomial regression is overfitting to the sample data and has limited predictive accuracy for unobserved data.</a:t>
            </a:r>
          </a:p>
          <a:p>
            <a:r>
              <a:rPr lang="en-SG" b="0" i="0" dirty="0">
                <a:solidFill>
                  <a:srgbClr val="222222"/>
                </a:solidFill>
                <a:effectLst/>
                <a:latin typeface="Harding"/>
              </a:rPr>
              <a:t>Therefore,</a:t>
            </a:r>
            <a:endParaRPr lang="en-SG" dirty="0"/>
          </a:p>
          <a:p>
            <a:r>
              <a:rPr lang="en-SG" dirty="0"/>
              <a:t>While researchers using traditional explanatory models could find significant amount of variance explained by the predictors. This does not mean that the same predictors can be used to predict another round of random allocation game with different group of participants accurately, as testified by this report. </a:t>
            </a:r>
          </a:p>
        </p:txBody>
      </p:sp>
      <p:sp>
        <p:nvSpPr>
          <p:cNvPr id="4" name="Slide Number Placeholder 3"/>
          <p:cNvSpPr>
            <a:spLocks noGrp="1"/>
          </p:cNvSpPr>
          <p:nvPr>
            <p:ph type="sldNum" sz="quarter" idx="5"/>
          </p:nvPr>
        </p:nvSpPr>
        <p:spPr/>
        <p:txBody>
          <a:bodyPr/>
          <a:lstStyle/>
          <a:p>
            <a:fld id="{86456DE3-4E01-4AFD-AD42-42312842ED89}" type="slidenum">
              <a:rPr lang="en-US" smtClean="0"/>
              <a:t>26</a:t>
            </a:fld>
            <a:endParaRPr lang="en-US" dirty="0"/>
          </a:p>
        </p:txBody>
      </p:sp>
    </p:spTree>
    <p:extLst>
      <p:ext uri="{BB962C8B-B14F-4D97-AF65-F5344CB8AC3E}">
        <p14:creationId xmlns:p14="http://schemas.microsoft.com/office/powerpoint/2010/main" val="3726990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Participants IN the dataset played two games: the Local Co-Religionist Game and the </a:t>
            </a:r>
            <a:r>
              <a:rPr lang="en-US" dirty="0" err="1"/>
              <a:t>SelfGame</a:t>
            </a:r>
            <a:r>
              <a:rPr lang="en-US" dirty="0"/>
              <a:t>. My report focuses on predicting the outcome for the self-game.  For the </a:t>
            </a:r>
            <a:r>
              <a:rPr lang="en-US" dirty="0" err="1"/>
              <a:t>SelfGame</a:t>
            </a:r>
            <a:r>
              <a:rPr lang="en-US" dirty="0"/>
              <a:t>, participants were told that the 2 cups were reserved for themselves and a different individual from a distant co-religionist community. Co-religionists are defined as people who share similar beliefs and practices revolving around the god that most closely approximated to that of the most morally concerned, punitive, and omniscient deity (see below). </a:t>
            </a:r>
          </a:p>
          <a:p>
            <a:endParaRPr lang="en-US" dirty="0"/>
          </a:p>
          <a:p>
            <a:r>
              <a:rPr lang="en-US" dirty="0"/>
              <a:t>Participants must think of which cup they would like to put a coin into, then roll the die. If the die comes up one color, participants are supposed to put the coin into the cup they thought of. If it comes up another color, then they are supposed to put the coin into the opposite cup to the one they thought of. Participants knew that they </a:t>
            </a:r>
            <a:r>
              <a:rPr lang="en-US" dirty="0" err="1"/>
              <a:t>cankeep</a:t>
            </a:r>
            <a:r>
              <a:rPr lang="en-US" dirty="0"/>
              <a:t> for themselves the money allocated to their cup, and that the money left in the other cups are given to the distant co-religionist. Participants play alone, which allows cheating. Total combined valuation for games were set at roughly a single day’s wage in the local community, is another incentive for participants to cheat.</a:t>
            </a:r>
          </a:p>
        </p:txBody>
      </p:sp>
      <p:sp>
        <p:nvSpPr>
          <p:cNvPr id="4" name="Slide Number Placeholder 3"/>
          <p:cNvSpPr>
            <a:spLocks noGrp="1"/>
          </p:cNvSpPr>
          <p:nvPr>
            <p:ph type="sldNum" sz="quarter" idx="5"/>
          </p:nvPr>
        </p:nvSpPr>
        <p:spPr/>
        <p:txBody>
          <a:bodyPr/>
          <a:lstStyle/>
          <a:p>
            <a:fld id="{86456DE3-4E01-4AFD-AD42-42312842ED89}" type="slidenum">
              <a:rPr lang="en-US" smtClean="0"/>
              <a:t>3</a:t>
            </a:fld>
            <a:endParaRPr lang="en-US" dirty="0"/>
          </a:p>
        </p:txBody>
      </p:sp>
    </p:spTree>
    <p:extLst>
      <p:ext uri="{BB962C8B-B14F-4D97-AF65-F5344CB8AC3E}">
        <p14:creationId xmlns:p14="http://schemas.microsoft.com/office/powerpoint/2010/main" val="2200292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705">
              <a:lnSpc>
                <a:spcPct val="107000"/>
              </a:lnSpc>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The dataset also includes many interesting survey questions. After the game, participants were asked what they thought the game was about. “Honest” variable encodes 1 If they mentioned ‘honesty’,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fairness’,or</a:t>
            </a:r>
            <a:r>
              <a:rPr lang="en-US" sz="1800" dirty="0">
                <a:effectLst/>
                <a:latin typeface="Calibri" panose="020F0502020204030204" pitchFamily="34" charset="0"/>
                <a:ea typeface="DengXian" panose="02010600030101010101" pitchFamily="2" charset="-122"/>
                <a:cs typeface="Times New Roman" panose="02020603050405020304" pitchFamily="18" charset="0"/>
              </a:rPr>
              <a:t> ‘cheating’ in their responses, and a ‘0’ were given for all other responses. </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p>
            <a:pPr indent="179705">
              <a:lnSpc>
                <a:spcPct val="107000"/>
              </a:lnSpc>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Sex, age, number of children, years of education</a:t>
            </a:r>
            <a:r>
              <a:rPr lang="en-SG"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sz="1800" dirty="0">
                <a:effectLst/>
                <a:latin typeface="Calibri" panose="020F0502020204030204" pitchFamily="34" charset="0"/>
                <a:ea typeface="DengXian" panose="02010600030101010101" pitchFamily="2" charset="-122"/>
                <a:cs typeface="Times New Roman" panose="02020603050405020304" pitchFamily="18" charset="0"/>
              </a:rPr>
              <a:t>Subjective sense of material security &amp; confidence</a:t>
            </a:r>
            <a:r>
              <a:rPr lang="en-SG" sz="1800" dirty="0">
                <a:effectLst/>
                <a:latin typeface="Calibri" panose="020F0502020204030204" pitchFamily="34" charset="0"/>
                <a:ea typeface="DengXian" panose="02010600030101010101" pitchFamily="2" charset="-122"/>
                <a:cs typeface="Times New Roman" panose="02020603050405020304" pitchFamily="18" charset="0"/>
              </a:rPr>
              <a:t>,</a:t>
            </a:r>
            <a:r>
              <a:rPr lang="en-US" sz="1800" dirty="0">
                <a:effectLst/>
                <a:latin typeface="Calibri" panose="020F0502020204030204" pitchFamily="34" charset="0"/>
                <a:ea typeface="DengXian" panose="02010600030101010101" pitchFamily="2" charset="-122"/>
                <a:cs typeface="Times New Roman" panose="02020603050405020304" pitchFamily="18" charset="0"/>
              </a:rPr>
              <a:t>Religious beliefs about God</a:t>
            </a:r>
            <a:r>
              <a:rPr lang="en-SG"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sz="1800" dirty="0">
                <a:effectLst/>
                <a:latin typeface="Calibri" panose="020F0502020204030204" pitchFamily="34" charset="0"/>
                <a:ea typeface="DengXian" panose="02010600030101010101" pitchFamily="2" charset="-122"/>
                <a:cs typeface="Times New Roman" panose="02020603050405020304" pitchFamily="18" charset="0"/>
              </a:rPr>
              <a:t>Evaluations about Police</a:t>
            </a:r>
            <a:r>
              <a:rPr lang="en-SG" sz="1800" dirty="0">
                <a:effectLst/>
                <a:latin typeface="Calibri" panose="020F0502020204030204" pitchFamily="34" charset="0"/>
                <a:ea typeface="DengXian" panose="02010600030101010101" pitchFamily="2" charset="-122"/>
                <a:cs typeface="Times New Roman" panose="02020603050405020304" pitchFamily="18" charset="0"/>
              </a:rPr>
              <a:t>,</a:t>
            </a:r>
            <a:r>
              <a:rPr lang="en-US" sz="1800" dirty="0">
                <a:effectLst/>
                <a:latin typeface="Calibri" panose="020F0502020204030204" pitchFamily="34" charset="0"/>
                <a:ea typeface="DengXian" panose="02010600030101010101" pitchFamily="2" charset="-122"/>
                <a:cs typeface="Times New Roman" panose="02020603050405020304" pitchFamily="18" charset="0"/>
              </a:rPr>
              <a:t>Evaluations of group relations and similarities</a:t>
            </a:r>
            <a:r>
              <a:rPr lang="en-SG" sz="1800" dirty="0">
                <a:effectLst/>
                <a:latin typeface="Calibri" panose="020F0502020204030204" pitchFamily="34" charset="0"/>
                <a:ea typeface="DengXian" panose="02010600030101010101" pitchFamily="2" charset="-122"/>
                <a:cs typeface="Times New Roman" panose="02020603050405020304" pitchFamily="18" charset="0"/>
              </a:rPr>
              <a:t> were also measured.</a:t>
            </a:r>
          </a:p>
          <a:p>
            <a:endParaRPr lang="en-SG" dirty="0"/>
          </a:p>
        </p:txBody>
      </p:sp>
      <p:sp>
        <p:nvSpPr>
          <p:cNvPr id="4" name="Slide Number Placeholder 3"/>
          <p:cNvSpPr>
            <a:spLocks noGrp="1"/>
          </p:cNvSpPr>
          <p:nvPr>
            <p:ph type="sldNum" sz="quarter" idx="5"/>
          </p:nvPr>
        </p:nvSpPr>
        <p:spPr/>
        <p:txBody>
          <a:bodyPr/>
          <a:lstStyle/>
          <a:p>
            <a:fld id="{86456DE3-4E01-4AFD-AD42-42312842ED89}" type="slidenum">
              <a:rPr lang="en-US" smtClean="0"/>
              <a:t>4</a:t>
            </a:fld>
            <a:endParaRPr lang="en-US" dirty="0"/>
          </a:p>
        </p:txBody>
      </p:sp>
    </p:spTree>
    <p:extLst>
      <p:ext uri="{BB962C8B-B14F-4D97-AF65-F5344CB8AC3E}">
        <p14:creationId xmlns:p14="http://schemas.microsoft.com/office/powerpoint/2010/main" val="3670490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TREATMENT</a:t>
            </a:r>
          </a:p>
          <a:p>
            <a:r>
              <a:rPr lang="en-SG" dirty="0"/>
              <a:t>Binomially distributed </a:t>
            </a:r>
          </a:p>
          <a:p>
            <a:r>
              <a:rPr lang="en-SG" dirty="0"/>
              <a:t>Similar pattern for local and self game</a:t>
            </a:r>
          </a:p>
        </p:txBody>
      </p:sp>
      <p:sp>
        <p:nvSpPr>
          <p:cNvPr id="4" name="Slide Number Placeholder 3"/>
          <p:cNvSpPr>
            <a:spLocks noGrp="1"/>
          </p:cNvSpPr>
          <p:nvPr>
            <p:ph type="sldNum" sz="quarter" idx="5"/>
          </p:nvPr>
        </p:nvSpPr>
        <p:spPr/>
        <p:txBody>
          <a:bodyPr/>
          <a:lstStyle/>
          <a:p>
            <a:fld id="{86456DE3-4E01-4AFD-AD42-42312842ED89}" type="slidenum">
              <a:rPr lang="en-US" smtClean="0"/>
              <a:t>5</a:t>
            </a:fld>
            <a:endParaRPr lang="en-US" dirty="0"/>
          </a:p>
        </p:txBody>
      </p:sp>
    </p:spTree>
    <p:extLst>
      <p:ext uri="{BB962C8B-B14F-4D97-AF65-F5344CB8AC3E}">
        <p14:creationId xmlns:p14="http://schemas.microsoft.com/office/powerpoint/2010/main" val="1411194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22 </a:t>
            </a:r>
            <a:r>
              <a:rPr lang="en-SG" dirty="0" err="1"/>
              <a:t>PREDICtors</a:t>
            </a:r>
            <a:r>
              <a:rPr lang="en-SG" dirty="0"/>
              <a:t> included as the full model, participants with missing data from these </a:t>
            </a:r>
            <a:r>
              <a:rPr lang="en-SG" dirty="0" err="1"/>
              <a:t>predictorsare</a:t>
            </a:r>
            <a:r>
              <a:rPr lang="en-SG" dirty="0"/>
              <a:t> removed</a:t>
            </a:r>
          </a:p>
        </p:txBody>
      </p:sp>
      <p:sp>
        <p:nvSpPr>
          <p:cNvPr id="4" name="Slide Number Placeholder 3"/>
          <p:cNvSpPr>
            <a:spLocks noGrp="1"/>
          </p:cNvSpPr>
          <p:nvPr>
            <p:ph type="sldNum" sz="quarter" idx="5"/>
          </p:nvPr>
        </p:nvSpPr>
        <p:spPr/>
        <p:txBody>
          <a:bodyPr/>
          <a:lstStyle/>
          <a:p>
            <a:fld id="{86456DE3-4E01-4AFD-AD42-42312842ED89}" type="slidenum">
              <a:rPr lang="en-US" smtClean="0"/>
              <a:t>6</a:t>
            </a:fld>
            <a:endParaRPr lang="en-US" dirty="0"/>
          </a:p>
        </p:txBody>
      </p:sp>
    </p:spTree>
    <p:extLst>
      <p:ext uri="{BB962C8B-B14F-4D97-AF65-F5344CB8AC3E}">
        <p14:creationId xmlns:p14="http://schemas.microsoft.com/office/powerpoint/2010/main" val="1611555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179705">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I trained the final dataset with 4 methods – linear regression, elastic net, decision tree and random forest using caret and </a:t>
            </a:r>
            <a:r>
              <a:rPr lang="en-SG" sz="1800" dirty="0" err="1">
                <a:effectLst/>
                <a:latin typeface="Calibri" panose="020F0502020204030204" pitchFamily="34" charset="0"/>
                <a:ea typeface="DengXian" panose="02010600030101010101" pitchFamily="2" charset="-122"/>
                <a:cs typeface="Times New Roman" panose="02020603050405020304" pitchFamily="18" charset="0"/>
              </a:rPr>
              <a:t>centered</a:t>
            </a:r>
            <a:r>
              <a:rPr lang="en-SG" sz="1800" dirty="0">
                <a:effectLst/>
                <a:latin typeface="Calibri" panose="020F0502020204030204" pitchFamily="34" charset="0"/>
                <a:ea typeface="DengXian" panose="02010600030101010101" pitchFamily="2" charset="-122"/>
                <a:cs typeface="Times New Roman" panose="02020603050405020304" pitchFamily="18" charset="0"/>
              </a:rPr>
              <a:t> all the predictors for comparison across methods.. First I applied 10 Fold Repeated Cross validation to each method with all 22 predictor previously identified. These methods with all predictors included are termed full model. </a:t>
            </a:r>
          </a:p>
          <a:p>
            <a:pPr indent="179705">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Next, I will construct a simpler model for each method by feature selection. Redundant predictors that are unimportant are removed for each method. The criteria for removing will be examined later.</a:t>
            </a:r>
          </a:p>
          <a:p>
            <a:pPr indent="179705">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 Next I will choose the best model for each method by comparing the CV error of each model when different predictors are included. Finally I will choose the best model among 4 methods with lowest CV error.</a:t>
            </a:r>
          </a:p>
          <a:p>
            <a:endParaRPr lang="en-SG" dirty="0"/>
          </a:p>
        </p:txBody>
      </p:sp>
      <p:sp>
        <p:nvSpPr>
          <p:cNvPr id="4" name="Slide Number Placeholder 3"/>
          <p:cNvSpPr>
            <a:spLocks noGrp="1"/>
          </p:cNvSpPr>
          <p:nvPr>
            <p:ph type="sldNum" sz="quarter" idx="5"/>
          </p:nvPr>
        </p:nvSpPr>
        <p:spPr/>
        <p:txBody>
          <a:bodyPr/>
          <a:lstStyle/>
          <a:p>
            <a:fld id="{86456DE3-4E01-4AFD-AD42-42312842ED89}" type="slidenum">
              <a:rPr lang="en-US" smtClean="0"/>
              <a:t>7</a:t>
            </a:fld>
            <a:endParaRPr lang="en-US" dirty="0"/>
          </a:p>
        </p:txBody>
      </p:sp>
    </p:spTree>
    <p:extLst>
      <p:ext uri="{BB962C8B-B14F-4D97-AF65-F5344CB8AC3E}">
        <p14:creationId xmlns:p14="http://schemas.microsoft.com/office/powerpoint/2010/main" val="1472892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6456DE3-4E01-4AFD-AD42-42312842ED89}" type="slidenum">
              <a:rPr lang="en-US" smtClean="0"/>
              <a:t>8</a:t>
            </a:fld>
            <a:endParaRPr lang="en-US" dirty="0"/>
          </a:p>
        </p:txBody>
      </p:sp>
    </p:spTree>
    <p:extLst>
      <p:ext uri="{BB962C8B-B14F-4D97-AF65-F5344CB8AC3E}">
        <p14:creationId xmlns:p14="http://schemas.microsoft.com/office/powerpoint/2010/main" val="1592540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Important variables with importance level more than 50 in the </a:t>
            </a:r>
            <a:r>
              <a:rPr lang="en-SG" dirty="0" err="1"/>
              <a:t>vip</a:t>
            </a:r>
            <a:r>
              <a:rPr lang="en-SG" dirty="0"/>
              <a:t> package are listed this table. Overall, 7 unique predictors are identified. Children refers to the number of children the participant has, while </a:t>
            </a:r>
            <a:r>
              <a:rPr lang="en-SG" dirty="0" err="1"/>
              <a:t>formaled</a:t>
            </a:r>
            <a:r>
              <a:rPr lang="en-SG" dirty="0"/>
              <a:t> </a:t>
            </a:r>
            <a:r>
              <a:rPr lang="en-SG" dirty="0" err="1"/>
              <a:t>referes</a:t>
            </a:r>
            <a:r>
              <a:rPr lang="en-SG" dirty="0"/>
              <a:t> to the years of formal education received.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DIEPUN measures </a:t>
            </a:r>
            <a:r>
              <a:rPr lang="en-US" altLang="zh-CN" dirty="0"/>
              <a:t>participant’s </a:t>
            </a:r>
            <a:r>
              <a:rPr lang="en-US" dirty="0"/>
              <a:t>belief about punishment from god and influence of god after death)</a:t>
            </a:r>
          </a:p>
          <a:p>
            <a:r>
              <a:rPr lang="en-SG" dirty="0"/>
              <a:t> </a:t>
            </a:r>
          </a:p>
          <a:p>
            <a:endParaRPr lang="en-SG" dirty="0"/>
          </a:p>
          <a:p>
            <a:r>
              <a:rPr lang="en-SG" dirty="0" err="1"/>
              <a:t>Corelsim</a:t>
            </a:r>
            <a:r>
              <a:rPr lang="en-SG" dirty="0"/>
              <a:t> measures the participant’s </a:t>
            </a:r>
            <a:r>
              <a:rPr lang="en-SG" dirty="0" err="1"/>
              <a:t>judegment</a:t>
            </a:r>
            <a:r>
              <a:rPr lang="en-SG" dirty="0"/>
              <a:t> of similarity of religious practices between the co-religionist community and his own community.</a:t>
            </a:r>
          </a:p>
          <a:p>
            <a:r>
              <a:rPr lang="en-SG" dirty="0"/>
              <a:t>INGREMO measures emotional proximity the participant feels towards local in his community</a:t>
            </a:r>
          </a:p>
          <a:p>
            <a:endParaRPr lang="en-SG" dirty="0"/>
          </a:p>
          <a:p>
            <a:r>
              <a:rPr lang="en-SG" dirty="0" err="1"/>
              <a:t>MMATc</a:t>
            </a:r>
            <a:r>
              <a:rPr lang="en-SG" dirty="0"/>
              <a:t> measures material confidence, asks explicitly how certain pp are that they are able to secure enough food to eat within a certain timeframe</a:t>
            </a:r>
          </a:p>
        </p:txBody>
      </p:sp>
      <p:sp>
        <p:nvSpPr>
          <p:cNvPr id="4" name="Slide Number Placeholder 3"/>
          <p:cNvSpPr>
            <a:spLocks noGrp="1"/>
          </p:cNvSpPr>
          <p:nvPr>
            <p:ph type="sldNum" sz="quarter" idx="5"/>
          </p:nvPr>
        </p:nvSpPr>
        <p:spPr/>
        <p:txBody>
          <a:bodyPr/>
          <a:lstStyle/>
          <a:p>
            <a:fld id="{86456DE3-4E01-4AFD-AD42-42312842ED89}" type="slidenum">
              <a:rPr lang="en-US" smtClean="0"/>
              <a:t>10</a:t>
            </a:fld>
            <a:endParaRPr lang="en-US" dirty="0"/>
          </a:p>
        </p:txBody>
      </p:sp>
    </p:spTree>
    <p:extLst>
      <p:ext uri="{BB962C8B-B14F-4D97-AF65-F5344CB8AC3E}">
        <p14:creationId xmlns:p14="http://schemas.microsoft.com/office/powerpoint/2010/main" val="3065397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2/25/2022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2/25/2022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2/25/2022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2/25/2022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2/25/2022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4.tmp"/></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hyperlink" Target="https://www.ncbi.nlm.nih.gov/pmc/articles/PMC6603289/#R65" TargetMode="External"/><Relationship Id="rId4" Type="http://schemas.openxmlformats.org/officeDocument/2006/relationships/hyperlink" Target="https://www.ncbi.nlm.nih.gov/pmc/articles/PMC6603289/#R81"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6.tmp"/><Relationship Id="rId4" Type="http://schemas.openxmlformats.org/officeDocument/2006/relationships/image" Target="../media/image15.tmp"/></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3.tmp"/><Relationship Id="rId5" Type="http://schemas.openxmlformats.org/officeDocument/2006/relationships/image" Target="../media/image22.tmp"/><Relationship Id="rId4" Type="http://schemas.openxmlformats.org/officeDocument/2006/relationships/image" Target="../media/image21.tmp"/></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en-US" sz="6800" dirty="0"/>
              <a:t>Religion</a:t>
            </a:r>
            <a:r>
              <a:rPr lang="en-US" dirty="0"/>
              <a:t> and morality</a:t>
            </a:r>
            <a:endParaRPr lang="en-US" sz="6800" dirty="0"/>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682062"/>
            <a:ext cx="8652788" cy="457201"/>
          </a:xfrm>
        </p:spPr>
        <p:txBody>
          <a:bodyPr>
            <a:normAutofit/>
          </a:bodyPr>
          <a:lstStyle/>
          <a:p>
            <a:pPr>
              <a:spcAft>
                <a:spcPts val="600"/>
              </a:spcAft>
            </a:pPr>
            <a:r>
              <a:rPr lang="en-US" sz="1800" dirty="0"/>
              <a:t>A0201251A</a:t>
            </a:r>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5C8C73-C871-468F-899B-B2B85AA146DC}"/>
              </a:ext>
            </a:extLst>
          </p:cNvPr>
          <p:cNvSpPr>
            <a:spLocks noGrp="1"/>
          </p:cNvSpPr>
          <p:nvPr>
            <p:ph idx="1"/>
          </p:nvPr>
        </p:nvSpPr>
        <p:spPr/>
        <p:txBody>
          <a:bodyPr/>
          <a:lstStyle/>
          <a:p>
            <a:endParaRPr lang="en-SG"/>
          </a:p>
        </p:txBody>
      </p:sp>
      <p:graphicFrame>
        <p:nvGraphicFramePr>
          <p:cNvPr id="4" name="Table 4">
            <a:extLst>
              <a:ext uri="{FF2B5EF4-FFF2-40B4-BE49-F238E27FC236}">
                <a16:creationId xmlns:a16="http://schemas.microsoft.com/office/drawing/2014/main" id="{B5DEB219-7F02-4B35-B97F-AF880CB831C1}"/>
              </a:ext>
            </a:extLst>
          </p:cNvPr>
          <p:cNvGraphicFramePr>
            <a:graphicFrameLocks noGrp="1"/>
          </p:cNvGraphicFramePr>
          <p:nvPr>
            <p:extLst>
              <p:ext uri="{D42A27DB-BD31-4B8C-83A1-F6EECF244321}">
                <p14:modId xmlns:p14="http://schemas.microsoft.com/office/powerpoint/2010/main" val="499873904"/>
              </p:ext>
            </p:extLst>
          </p:nvPr>
        </p:nvGraphicFramePr>
        <p:xfrm>
          <a:off x="425302" y="345426"/>
          <a:ext cx="9512597" cy="6126480"/>
        </p:xfrm>
        <a:graphic>
          <a:graphicData uri="http://schemas.openxmlformats.org/drawingml/2006/table">
            <a:tbl>
              <a:tblPr firstRow="1" bandRow="1">
                <a:tableStyleId>{5C22544A-7EE6-4342-B048-85BDC9FD1C3A}</a:tableStyleId>
              </a:tblPr>
              <a:tblGrid>
                <a:gridCol w="3337445">
                  <a:extLst>
                    <a:ext uri="{9D8B030D-6E8A-4147-A177-3AD203B41FA5}">
                      <a16:colId xmlns:a16="http://schemas.microsoft.com/office/drawing/2014/main" val="2803430402"/>
                    </a:ext>
                  </a:extLst>
                </a:gridCol>
                <a:gridCol w="3087576">
                  <a:extLst>
                    <a:ext uri="{9D8B030D-6E8A-4147-A177-3AD203B41FA5}">
                      <a16:colId xmlns:a16="http://schemas.microsoft.com/office/drawing/2014/main" val="3361503748"/>
                    </a:ext>
                  </a:extLst>
                </a:gridCol>
                <a:gridCol w="3087576">
                  <a:extLst>
                    <a:ext uri="{9D8B030D-6E8A-4147-A177-3AD203B41FA5}">
                      <a16:colId xmlns:a16="http://schemas.microsoft.com/office/drawing/2014/main" val="693613240"/>
                    </a:ext>
                  </a:extLst>
                </a:gridCol>
              </a:tblGrid>
              <a:tr h="293736">
                <a:tc>
                  <a:txBody>
                    <a:bodyPr/>
                    <a:lstStyle/>
                    <a:p>
                      <a:r>
                        <a:rPr lang="en-SG" dirty="0"/>
                        <a:t>Variable</a:t>
                      </a:r>
                    </a:p>
                  </a:txBody>
                  <a:tcPr/>
                </a:tc>
                <a:tc>
                  <a:txBody>
                    <a:bodyPr/>
                    <a:lstStyle/>
                    <a:p>
                      <a:r>
                        <a:rPr lang="en-SG" dirty="0"/>
                        <a:t>Important for (&gt;50)</a:t>
                      </a:r>
                    </a:p>
                  </a:txBody>
                  <a:tcPr/>
                </a:tc>
                <a:tc>
                  <a:txBody>
                    <a:bodyPr/>
                    <a:lstStyle/>
                    <a:p>
                      <a:r>
                        <a:rPr lang="en-SG" dirty="0"/>
                        <a:t>Operationalization </a:t>
                      </a:r>
                    </a:p>
                  </a:txBody>
                  <a:tcPr/>
                </a:tc>
                <a:extLst>
                  <a:ext uri="{0D108BD9-81ED-4DB2-BD59-A6C34878D82A}">
                    <a16:rowId xmlns:a16="http://schemas.microsoft.com/office/drawing/2014/main" val="1832197436"/>
                  </a:ext>
                </a:extLst>
              </a:tr>
              <a:tr h="293736">
                <a:tc>
                  <a:txBody>
                    <a:bodyPr/>
                    <a:lstStyle/>
                    <a:p>
                      <a:r>
                        <a:rPr lang="en-SG" sz="1600" dirty="0"/>
                        <a:t>AGE</a:t>
                      </a:r>
                    </a:p>
                  </a:txBody>
                  <a:tcPr/>
                </a:tc>
                <a:tc>
                  <a:txBody>
                    <a:bodyPr/>
                    <a:lstStyle/>
                    <a:p>
                      <a:r>
                        <a:rPr lang="fr-FR" sz="1600" dirty="0" err="1"/>
                        <a:t>Linear</a:t>
                      </a:r>
                      <a:r>
                        <a:rPr lang="fr-FR" sz="1600" dirty="0"/>
                        <a:t>; </a:t>
                      </a:r>
                      <a:r>
                        <a:rPr lang="fr-FR" sz="1600" dirty="0" err="1"/>
                        <a:t>Elastic</a:t>
                      </a:r>
                      <a:r>
                        <a:rPr lang="fr-FR" sz="1600" dirty="0"/>
                        <a:t>; </a:t>
                      </a:r>
                      <a:r>
                        <a:rPr lang="fr-FR" sz="1600" dirty="0" err="1"/>
                        <a:t>Random</a:t>
                      </a:r>
                      <a:r>
                        <a:rPr lang="fr-FR" sz="1600" dirty="0"/>
                        <a:t> Forest</a:t>
                      </a:r>
                      <a:endParaRPr lang="en-SG" sz="1600" dirty="0"/>
                    </a:p>
                  </a:txBody>
                  <a:tcPr/>
                </a:tc>
                <a:tc>
                  <a:txBody>
                    <a:bodyPr/>
                    <a:lstStyle/>
                    <a:p>
                      <a:endParaRPr lang="en-SG" sz="1600" dirty="0"/>
                    </a:p>
                  </a:txBody>
                  <a:tcPr/>
                </a:tc>
                <a:extLst>
                  <a:ext uri="{0D108BD9-81ED-4DB2-BD59-A6C34878D82A}">
                    <a16:rowId xmlns:a16="http://schemas.microsoft.com/office/drawing/2014/main" val="3405519918"/>
                  </a:ext>
                </a:extLst>
              </a:tr>
              <a:tr h="1395248">
                <a:tc>
                  <a:txBody>
                    <a:bodyPr/>
                    <a:lstStyle/>
                    <a:p>
                      <a:r>
                        <a:rPr lang="en-SG" sz="1600" dirty="0"/>
                        <a:t>DIEPUN</a:t>
                      </a:r>
                    </a:p>
                  </a:txBody>
                  <a:tcPr/>
                </a:tc>
                <a:tc>
                  <a:txBody>
                    <a:bodyPr/>
                    <a:lstStyle/>
                    <a:p>
                      <a:r>
                        <a:rPr lang="fr-FR" sz="1600" dirty="0" err="1"/>
                        <a:t>Linear</a:t>
                      </a:r>
                      <a:r>
                        <a:rPr lang="fr-FR" sz="1600" dirty="0"/>
                        <a:t>; </a:t>
                      </a:r>
                      <a:r>
                        <a:rPr lang="fr-FR" sz="1600" dirty="0" err="1"/>
                        <a:t>Elastic</a:t>
                      </a:r>
                      <a:endParaRPr lang="en-SG" sz="1600" dirty="0"/>
                    </a:p>
                    <a:p>
                      <a:endParaRPr lang="en-SG"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 Does ______________ ever punish people for their </a:t>
                      </a:r>
                      <a:r>
                        <a:rPr lang="en-SG" sz="1600" dirty="0" err="1"/>
                        <a:t>behavior</a:t>
                      </a:r>
                      <a:r>
                        <a:rPr lang="en-SG" sz="1600" dirty="0"/>
                        <a:t>? ● Can _________ influence what happens to people after they die? </a:t>
                      </a:r>
                    </a:p>
                    <a:p>
                      <a:endParaRPr lang="en-SG" sz="1600" dirty="0"/>
                    </a:p>
                  </a:txBody>
                  <a:tcPr/>
                </a:tc>
                <a:extLst>
                  <a:ext uri="{0D108BD9-81ED-4DB2-BD59-A6C34878D82A}">
                    <a16:rowId xmlns:a16="http://schemas.microsoft.com/office/drawing/2014/main" val="3170380165"/>
                  </a:ext>
                </a:extLst>
              </a:tr>
              <a:tr h="514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CHILDREN</a:t>
                      </a:r>
                      <a:endParaRPr lang="en-SG" sz="1600" dirty="0"/>
                    </a:p>
                    <a:p>
                      <a:endParaRPr lang="en-SG" sz="1600" dirty="0"/>
                    </a:p>
                  </a:txBody>
                  <a:tcPr/>
                </a:tc>
                <a:tc>
                  <a:txBody>
                    <a:bodyPr/>
                    <a:lstStyle/>
                    <a:p>
                      <a:r>
                        <a:rPr lang="en-SG" sz="1600" dirty="0"/>
                        <a:t>Linear, Random Forest</a:t>
                      </a:r>
                    </a:p>
                  </a:txBody>
                  <a:tcPr/>
                </a:tc>
                <a:tc>
                  <a:txBody>
                    <a:bodyPr/>
                    <a:lstStyle/>
                    <a:p>
                      <a:endParaRPr lang="en-SG" sz="1600" dirty="0"/>
                    </a:p>
                  </a:txBody>
                  <a:tcPr/>
                </a:tc>
                <a:extLst>
                  <a:ext uri="{0D108BD9-81ED-4DB2-BD59-A6C34878D82A}">
                    <a16:rowId xmlns:a16="http://schemas.microsoft.com/office/drawing/2014/main" val="3752947442"/>
                  </a:ext>
                </a:extLst>
              </a:tr>
              <a:tr h="326652">
                <a:tc>
                  <a:txBody>
                    <a:bodyPr/>
                    <a:lstStyle/>
                    <a:p>
                      <a:r>
                        <a:rPr lang="en-SG" sz="1600" dirty="0"/>
                        <a:t>FORMALED</a:t>
                      </a:r>
                    </a:p>
                  </a:txBody>
                  <a:tcPr/>
                </a:tc>
                <a:tc>
                  <a:txBody>
                    <a:bodyPr/>
                    <a:lstStyle/>
                    <a:p>
                      <a:r>
                        <a:rPr lang="en-SG" sz="1600" dirty="0"/>
                        <a:t>Elastic Net, Random Forest</a:t>
                      </a:r>
                    </a:p>
                  </a:txBody>
                  <a:tcPr/>
                </a:tc>
                <a:tc>
                  <a:txBody>
                    <a:bodyPr/>
                    <a:lstStyle/>
                    <a:p>
                      <a:endParaRPr lang="en-SG" sz="1600" dirty="0"/>
                    </a:p>
                  </a:txBody>
                  <a:tcPr/>
                </a:tc>
                <a:extLst>
                  <a:ext uri="{0D108BD9-81ED-4DB2-BD59-A6C34878D82A}">
                    <a16:rowId xmlns:a16="http://schemas.microsoft.com/office/drawing/2014/main" val="805761298"/>
                  </a:ext>
                </a:extLst>
              </a:tr>
              <a:tr h="954643">
                <a:tc>
                  <a:txBody>
                    <a:bodyPr/>
                    <a:lstStyle/>
                    <a:p>
                      <a:r>
                        <a:rPr lang="en-SG" sz="1600" dirty="0"/>
                        <a:t>CORELSIM</a:t>
                      </a:r>
                    </a:p>
                  </a:txBody>
                  <a:tcPr/>
                </a:tc>
                <a:tc>
                  <a:txBody>
                    <a:bodyPr/>
                    <a:lstStyle/>
                    <a:p>
                      <a:r>
                        <a:rPr lang="en-SG" sz="1600" dirty="0"/>
                        <a:t>Elastic Net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How similar are DISTANT’s traditions/religious beliefs and practices with the LOCAL?</a:t>
                      </a:r>
                      <a:endParaRPr lang="en-US" sz="1600" dirty="0"/>
                    </a:p>
                    <a:p>
                      <a:endParaRPr lang="en-SG" sz="1600" dirty="0"/>
                    </a:p>
                  </a:txBody>
                  <a:tcPr/>
                </a:tc>
                <a:extLst>
                  <a:ext uri="{0D108BD9-81ED-4DB2-BD59-A6C34878D82A}">
                    <a16:rowId xmlns:a16="http://schemas.microsoft.com/office/drawing/2014/main" val="1252585190"/>
                  </a:ext>
                </a:extLst>
              </a:tr>
              <a:tr h="734341">
                <a:tc>
                  <a:txBody>
                    <a:bodyPr/>
                    <a:lstStyle/>
                    <a:p>
                      <a:r>
                        <a:rPr lang="en-SG" sz="1600" dirty="0"/>
                        <a:t>INGREMO</a:t>
                      </a:r>
                    </a:p>
                  </a:txBody>
                  <a:tcPr/>
                </a:tc>
                <a:tc>
                  <a:txBody>
                    <a:bodyPr/>
                    <a:lstStyle/>
                    <a:p>
                      <a:r>
                        <a:rPr lang="en-SG" sz="1600" dirty="0"/>
                        <a:t>Elastic Net</a:t>
                      </a:r>
                    </a:p>
                  </a:txBody>
                  <a:tcPr/>
                </a:tc>
                <a:tc>
                  <a:txBody>
                    <a:bodyPr/>
                    <a:lstStyle/>
                    <a:p>
                      <a:r>
                        <a:rPr lang="en-SG" sz="1600" dirty="0"/>
                        <a:t>How emotionally close do you feel toward an LOCAL? (INGREMO)</a:t>
                      </a:r>
                    </a:p>
                  </a:txBody>
                  <a:tcPr/>
                </a:tc>
                <a:extLst>
                  <a:ext uri="{0D108BD9-81ED-4DB2-BD59-A6C34878D82A}">
                    <a16:rowId xmlns:a16="http://schemas.microsoft.com/office/drawing/2014/main" val="1335044579"/>
                  </a:ext>
                </a:extLst>
              </a:tr>
              <a:tr h="954643">
                <a:tc>
                  <a:txBody>
                    <a:bodyPr/>
                    <a:lstStyle/>
                    <a:p>
                      <a:r>
                        <a:rPr lang="en-SG" sz="1600" dirty="0" err="1"/>
                        <a:t>MMATc</a:t>
                      </a:r>
                      <a:endParaRPr lang="en-SG" sz="1600" dirty="0"/>
                    </a:p>
                  </a:txBody>
                  <a:tcPr/>
                </a:tc>
                <a:tc>
                  <a:txBody>
                    <a:bodyPr/>
                    <a:lstStyle/>
                    <a:p>
                      <a:r>
                        <a:rPr lang="en-SG" sz="1600" dirty="0"/>
                        <a:t>Random Forest</a:t>
                      </a:r>
                    </a:p>
                  </a:txBody>
                  <a:tcPr/>
                </a:tc>
                <a:tc>
                  <a:txBody>
                    <a:bodyPr/>
                    <a:lstStyle/>
                    <a:p>
                      <a:r>
                        <a:rPr lang="en-SG" sz="1600" dirty="0"/>
                        <a:t>How certain are you that you will be able to buy or produce enough food to eat t in the next _________?</a:t>
                      </a:r>
                    </a:p>
                  </a:txBody>
                  <a:tcPr/>
                </a:tc>
                <a:extLst>
                  <a:ext uri="{0D108BD9-81ED-4DB2-BD59-A6C34878D82A}">
                    <a16:rowId xmlns:a16="http://schemas.microsoft.com/office/drawing/2014/main" val="549341768"/>
                  </a:ext>
                </a:extLst>
              </a:tr>
            </a:tbl>
          </a:graphicData>
        </a:graphic>
      </p:graphicFrame>
    </p:spTree>
    <p:extLst>
      <p:ext uri="{BB962C8B-B14F-4D97-AF65-F5344CB8AC3E}">
        <p14:creationId xmlns:p14="http://schemas.microsoft.com/office/powerpoint/2010/main" val="3445248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E13F-958D-4DC9-BD64-B7AC91F5391A}"/>
              </a:ext>
            </a:extLst>
          </p:cNvPr>
          <p:cNvSpPr>
            <a:spLocks noGrp="1"/>
          </p:cNvSpPr>
          <p:nvPr>
            <p:ph type="title"/>
          </p:nvPr>
        </p:nvSpPr>
        <p:spPr/>
        <p:txBody>
          <a:bodyPr/>
          <a:lstStyle/>
          <a:p>
            <a:r>
              <a:rPr lang="en-SG" dirty="0"/>
              <a:t>Important variables</a:t>
            </a:r>
          </a:p>
        </p:txBody>
      </p:sp>
      <p:sp>
        <p:nvSpPr>
          <p:cNvPr id="3" name="Content Placeholder 2">
            <a:extLst>
              <a:ext uri="{FF2B5EF4-FFF2-40B4-BE49-F238E27FC236}">
                <a16:creationId xmlns:a16="http://schemas.microsoft.com/office/drawing/2014/main" id="{90CC3642-2693-4AFB-9B53-8D343D85EF8A}"/>
              </a:ext>
            </a:extLst>
          </p:cNvPr>
          <p:cNvSpPr>
            <a:spLocks noGrp="1"/>
          </p:cNvSpPr>
          <p:nvPr>
            <p:ph idx="1"/>
          </p:nvPr>
        </p:nvSpPr>
        <p:spPr/>
        <p:txBody>
          <a:bodyPr/>
          <a:lstStyle/>
          <a:p>
            <a:r>
              <a:rPr lang="en-SG" dirty="0"/>
              <a:t>Importance &gt; 50</a:t>
            </a:r>
          </a:p>
          <a:p>
            <a:r>
              <a:rPr lang="en-SG" dirty="0"/>
              <a:t>5 combinations of predictors</a:t>
            </a:r>
          </a:p>
          <a:p>
            <a:endParaRPr lang="en-SG" dirty="0"/>
          </a:p>
        </p:txBody>
      </p:sp>
      <p:graphicFrame>
        <p:nvGraphicFramePr>
          <p:cNvPr id="4" name="Table 4">
            <a:extLst>
              <a:ext uri="{FF2B5EF4-FFF2-40B4-BE49-F238E27FC236}">
                <a16:creationId xmlns:a16="http://schemas.microsoft.com/office/drawing/2014/main" id="{CA54A5EA-CC12-4E1B-9AFA-BC662EB0CBE5}"/>
              </a:ext>
            </a:extLst>
          </p:cNvPr>
          <p:cNvGraphicFramePr>
            <a:graphicFrameLocks noGrp="1"/>
          </p:cNvGraphicFramePr>
          <p:nvPr>
            <p:extLst>
              <p:ext uri="{D42A27DB-BD31-4B8C-83A1-F6EECF244321}">
                <p14:modId xmlns:p14="http://schemas.microsoft.com/office/powerpoint/2010/main" val="70840800"/>
              </p:ext>
            </p:extLst>
          </p:nvPr>
        </p:nvGraphicFramePr>
        <p:xfrm>
          <a:off x="5967295" y="1689648"/>
          <a:ext cx="5418666" cy="4676567"/>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03430402"/>
                    </a:ext>
                  </a:extLst>
                </a:gridCol>
                <a:gridCol w="2709333">
                  <a:extLst>
                    <a:ext uri="{9D8B030D-6E8A-4147-A177-3AD203B41FA5}">
                      <a16:colId xmlns:a16="http://schemas.microsoft.com/office/drawing/2014/main" val="3361503748"/>
                    </a:ext>
                  </a:extLst>
                </a:gridCol>
              </a:tblGrid>
              <a:tr h="368727">
                <a:tc>
                  <a:txBody>
                    <a:bodyPr/>
                    <a:lstStyle/>
                    <a:p>
                      <a:endParaRPr lang="en-SG" dirty="0"/>
                    </a:p>
                  </a:txBody>
                  <a:tcPr/>
                </a:tc>
                <a:tc>
                  <a:txBody>
                    <a:bodyPr/>
                    <a:lstStyle/>
                    <a:p>
                      <a:r>
                        <a:rPr lang="en-SG" dirty="0"/>
                        <a:t>Variables</a:t>
                      </a:r>
                    </a:p>
                  </a:txBody>
                  <a:tcPr/>
                </a:tc>
                <a:extLst>
                  <a:ext uri="{0D108BD9-81ED-4DB2-BD59-A6C34878D82A}">
                    <a16:rowId xmlns:a16="http://schemas.microsoft.com/office/drawing/2014/main" val="1832197436"/>
                  </a:ext>
                </a:extLst>
              </a:tr>
              <a:tr h="370840">
                <a:tc>
                  <a:txBody>
                    <a:bodyPr/>
                    <a:lstStyle/>
                    <a:p>
                      <a:r>
                        <a:rPr lang="en-SG" dirty="0"/>
                        <a:t>Linear (3 variables)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AGE,DIEPUN, CHILDREN</a:t>
                      </a:r>
                      <a:endParaRPr lang="en-SG" dirty="0"/>
                    </a:p>
                    <a:p>
                      <a:endParaRPr lang="en-SG" dirty="0"/>
                    </a:p>
                  </a:txBody>
                  <a:tcPr/>
                </a:tc>
                <a:extLst>
                  <a:ext uri="{0D108BD9-81ED-4DB2-BD59-A6C34878D82A}">
                    <a16:rowId xmlns:a16="http://schemas.microsoft.com/office/drawing/2014/main" val="3405519918"/>
                  </a:ext>
                </a:extLst>
              </a:tr>
              <a:tr h="370840">
                <a:tc>
                  <a:txBody>
                    <a:bodyPr/>
                    <a:lstStyle/>
                    <a:p>
                      <a:r>
                        <a:rPr lang="en-SG" dirty="0"/>
                        <a:t>Elastic Net (6 variables)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AGE,DIEPUN,</a:t>
                      </a:r>
                      <a:r>
                        <a:rPr lang="en-SG" dirty="0"/>
                        <a:t> CORELSIM, FORMALED,INGREMO</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a:t>
                      </a:r>
                      <a:endParaRPr lang="en-SG" dirty="0"/>
                    </a:p>
                    <a:p>
                      <a:endParaRPr lang="en-SG" dirty="0"/>
                    </a:p>
                  </a:txBody>
                  <a:tcPr/>
                </a:tc>
                <a:extLst>
                  <a:ext uri="{0D108BD9-81ED-4DB2-BD59-A6C34878D82A}">
                    <a16:rowId xmlns:a16="http://schemas.microsoft.com/office/drawing/2014/main" val="31703801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Random Forest ( 5 variables)</a:t>
                      </a:r>
                    </a:p>
                    <a:p>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AGE, </a:t>
                      </a:r>
                      <a:r>
                        <a:rPr lang="fr-FR" dirty="0" err="1"/>
                        <a:t>FORMALED,MMATc,CHILDREN</a:t>
                      </a:r>
                      <a:endParaRPr lang="en-SG" dirty="0"/>
                    </a:p>
                    <a:p>
                      <a:endParaRPr lang="en-SG" dirty="0"/>
                    </a:p>
                  </a:txBody>
                  <a:tcPr/>
                </a:tc>
                <a:extLst>
                  <a:ext uri="{0D108BD9-81ED-4DB2-BD59-A6C34878D82A}">
                    <a16:rowId xmlns:a16="http://schemas.microsoft.com/office/drawing/2014/main" val="1952035905"/>
                  </a:ext>
                </a:extLst>
              </a:tr>
              <a:tr h="370840">
                <a:tc>
                  <a:txBody>
                    <a:bodyPr/>
                    <a:lstStyle/>
                    <a:p>
                      <a:r>
                        <a:rPr lang="en-SG" dirty="0" err="1"/>
                        <a:t>Lm_elastic</a:t>
                      </a:r>
                      <a:r>
                        <a:rPr lang="en-SG" dirty="0"/>
                        <a:t> (shared)</a:t>
                      </a:r>
                    </a:p>
                  </a:txBody>
                  <a:tcPr/>
                </a:tc>
                <a:tc>
                  <a:txBody>
                    <a:bodyPr/>
                    <a:lstStyle/>
                    <a:p>
                      <a:r>
                        <a:rPr lang="fr-FR" dirty="0"/>
                        <a:t>AGE,DIEPUN</a:t>
                      </a:r>
                      <a:endParaRPr lang="en-SG" dirty="0"/>
                    </a:p>
                  </a:txBody>
                  <a:tcPr/>
                </a:tc>
                <a:extLst>
                  <a:ext uri="{0D108BD9-81ED-4DB2-BD59-A6C34878D82A}">
                    <a16:rowId xmlns:a16="http://schemas.microsoft.com/office/drawing/2014/main" val="3668602856"/>
                  </a:ext>
                </a:extLst>
              </a:tr>
              <a:tr h="370840">
                <a:tc>
                  <a:txBody>
                    <a:bodyPr/>
                    <a:lstStyle/>
                    <a:p>
                      <a:r>
                        <a:rPr lang="en-SG" dirty="0" err="1"/>
                        <a:t>Lm_elastic_rf</a:t>
                      </a:r>
                      <a:r>
                        <a:rPr lang="en-SG" dirty="0"/>
                        <a:t> (shared)</a:t>
                      </a:r>
                    </a:p>
                  </a:txBody>
                  <a:tcPr/>
                </a:tc>
                <a:tc>
                  <a:txBody>
                    <a:bodyPr/>
                    <a:lstStyle/>
                    <a:p>
                      <a:r>
                        <a:rPr lang="en-SG" dirty="0"/>
                        <a:t>AGE</a:t>
                      </a:r>
                    </a:p>
                  </a:txBody>
                  <a:tcPr/>
                </a:tc>
                <a:extLst>
                  <a:ext uri="{0D108BD9-81ED-4DB2-BD59-A6C34878D82A}">
                    <a16:rowId xmlns:a16="http://schemas.microsoft.com/office/drawing/2014/main" val="1766258012"/>
                  </a:ext>
                </a:extLst>
              </a:tr>
            </a:tbl>
          </a:graphicData>
        </a:graphic>
      </p:graphicFrame>
    </p:spTree>
    <p:extLst>
      <p:ext uri="{BB962C8B-B14F-4D97-AF65-F5344CB8AC3E}">
        <p14:creationId xmlns:p14="http://schemas.microsoft.com/office/powerpoint/2010/main" val="3940702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F4D0A-DC75-4DB2-8E47-4796C750BD39}"/>
              </a:ext>
            </a:extLst>
          </p:cNvPr>
          <p:cNvSpPr>
            <a:spLocks noGrp="1"/>
          </p:cNvSpPr>
          <p:nvPr>
            <p:ph type="title"/>
          </p:nvPr>
        </p:nvSpPr>
        <p:spPr/>
        <p:txBody>
          <a:bodyPr/>
          <a:lstStyle/>
          <a:p>
            <a:r>
              <a:rPr lang="en-SG" dirty="0"/>
              <a:t>Full vs variable elimination: CV error</a:t>
            </a:r>
          </a:p>
        </p:txBody>
      </p:sp>
      <p:sp>
        <p:nvSpPr>
          <p:cNvPr id="10" name="TextBox 9">
            <a:extLst>
              <a:ext uri="{FF2B5EF4-FFF2-40B4-BE49-F238E27FC236}">
                <a16:creationId xmlns:a16="http://schemas.microsoft.com/office/drawing/2014/main" id="{D7801D16-29CA-49B5-945F-3C10592A4995}"/>
              </a:ext>
            </a:extLst>
          </p:cNvPr>
          <p:cNvSpPr txBox="1"/>
          <p:nvPr/>
        </p:nvSpPr>
        <p:spPr>
          <a:xfrm>
            <a:off x="8934760" y="1840786"/>
            <a:ext cx="2536944" cy="5078313"/>
          </a:xfrm>
          <a:prstGeom prst="rect">
            <a:avLst/>
          </a:prstGeom>
          <a:noFill/>
        </p:spPr>
        <p:txBody>
          <a:bodyPr wrap="square" rtlCol="0">
            <a:spAutoFit/>
          </a:bodyPr>
          <a:lstStyle/>
          <a:p>
            <a:r>
              <a:rPr lang="en-SG" dirty="0"/>
              <a:t>Importance &gt; 50</a:t>
            </a:r>
          </a:p>
          <a:p>
            <a:endParaRPr lang="en-SG" dirty="0"/>
          </a:p>
          <a:p>
            <a:r>
              <a:rPr lang="en-SG" dirty="0" err="1"/>
              <a:t>Lm_elastic</a:t>
            </a:r>
            <a:r>
              <a:rPr lang="en-SG" dirty="0"/>
              <a:t> = shared important predictors (importance &gt; 50) between linear model and elastic net. [AGE,DIEPUN]</a:t>
            </a:r>
          </a:p>
          <a:p>
            <a:endParaRPr lang="en-SG" dirty="0"/>
          </a:p>
          <a:p>
            <a:r>
              <a:rPr lang="en-SG" dirty="0" err="1"/>
              <a:t>Lm_elastic_rf</a:t>
            </a:r>
            <a:r>
              <a:rPr lang="en-SG" dirty="0"/>
              <a:t> = shared important predictors (importance &gt; 50) between linear model elastic net and random forest. [AGE]</a:t>
            </a:r>
          </a:p>
          <a:p>
            <a:endParaRPr lang="en-SG" dirty="0"/>
          </a:p>
          <a:p>
            <a:endParaRPr lang="en-SG" dirty="0"/>
          </a:p>
          <a:p>
            <a:endParaRPr lang="en-SG" dirty="0"/>
          </a:p>
        </p:txBody>
      </p:sp>
      <p:pic>
        <p:nvPicPr>
          <p:cNvPr id="6" name="Content Placeholder 5" descr="Chart, line chart&#10;&#10;Description automatically generated">
            <a:extLst>
              <a:ext uri="{FF2B5EF4-FFF2-40B4-BE49-F238E27FC236}">
                <a16:creationId xmlns:a16="http://schemas.microsoft.com/office/drawing/2014/main" id="{590961B5-837D-41BB-B12F-9C7389184456}"/>
              </a:ext>
            </a:extLst>
          </p:cNvPr>
          <p:cNvPicPr>
            <a:picLocks noGrp="1" noChangeAspect="1"/>
          </p:cNvPicPr>
          <p:nvPr>
            <p:ph idx="1"/>
          </p:nvPr>
        </p:nvPicPr>
        <p:blipFill>
          <a:blip r:embed="rId3"/>
          <a:stretch>
            <a:fillRect/>
          </a:stretch>
        </p:blipFill>
        <p:spPr>
          <a:xfrm>
            <a:off x="1135056" y="1826992"/>
            <a:ext cx="7294082" cy="4502924"/>
          </a:xfrm>
        </p:spPr>
      </p:pic>
    </p:spTree>
    <p:extLst>
      <p:ext uri="{BB962C8B-B14F-4D97-AF65-F5344CB8AC3E}">
        <p14:creationId xmlns:p14="http://schemas.microsoft.com/office/powerpoint/2010/main" val="2834297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C63E0-CEB8-4F03-9756-C0A871741C63}"/>
              </a:ext>
            </a:extLst>
          </p:cNvPr>
          <p:cNvSpPr>
            <a:spLocks noGrp="1"/>
          </p:cNvSpPr>
          <p:nvPr>
            <p:ph type="title"/>
          </p:nvPr>
        </p:nvSpPr>
        <p:spPr/>
        <p:txBody>
          <a:bodyPr/>
          <a:lstStyle/>
          <a:p>
            <a:r>
              <a:rPr lang="en-SG" dirty="0"/>
              <a:t>Best Model for each method: CV error</a:t>
            </a:r>
          </a:p>
        </p:txBody>
      </p:sp>
      <p:sp>
        <p:nvSpPr>
          <p:cNvPr id="4" name="Content Placeholder 3">
            <a:extLst>
              <a:ext uri="{FF2B5EF4-FFF2-40B4-BE49-F238E27FC236}">
                <a16:creationId xmlns:a16="http://schemas.microsoft.com/office/drawing/2014/main" id="{1146D63F-36CD-458A-ACA4-438D07AEF418}"/>
              </a:ext>
            </a:extLst>
          </p:cNvPr>
          <p:cNvSpPr>
            <a:spLocks noGrp="1"/>
          </p:cNvSpPr>
          <p:nvPr>
            <p:ph idx="1"/>
          </p:nvPr>
        </p:nvSpPr>
        <p:spPr/>
        <p:txBody>
          <a:bodyPr/>
          <a:lstStyle/>
          <a:p>
            <a:endParaRPr lang="en-SG"/>
          </a:p>
        </p:txBody>
      </p:sp>
      <p:pic>
        <p:nvPicPr>
          <p:cNvPr id="6" name="Content Placeholder 5" descr="Chart, line chart&#10;&#10;Description automatically generated">
            <a:extLst>
              <a:ext uri="{FF2B5EF4-FFF2-40B4-BE49-F238E27FC236}">
                <a16:creationId xmlns:a16="http://schemas.microsoft.com/office/drawing/2014/main" id="{9BDE57EF-96D3-4BC2-A803-7D191E384D5A}"/>
              </a:ext>
            </a:extLst>
          </p:cNvPr>
          <p:cNvPicPr>
            <a:picLocks noChangeAspect="1"/>
          </p:cNvPicPr>
          <p:nvPr/>
        </p:nvPicPr>
        <p:blipFill>
          <a:blip r:embed="rId4"/>
          <a:stretch>
            <a:fillRect/>
          </a:stretch>
        </p:blipFill>
        <p:spPr>
          <a:xfrm>
            <a:off x="482557" y="1714929"/>
            <a:ext cx="7881353" cy="4865470"/>
          </a:xfrm>
          <a:prstGeom prst="rect">
            <a:avLst/>
          </a:prstGeom>
        </p:spPr>
      </p:pic>
      <p:sp>
        <p:nvSpPr>
          <p:cNvPr id="5" name="TextBox 4">
            <a:extLst>
              <a:ext uri="{FF2B5EF4-FFF2-40B4-BE49-F238E27FC236}">
                <a16:creationId xmlns:a16="http://schemas.microsoft.com/office/drawing/2014/main" id="{ADA99B63-0435-4EB2-B23F-9E53090BA575}"/>
              </a:ext>
            </a:extLst>
          </p:cNvPr>
          <p:cNvSpPr txBox="1"/>
          <p:nvPr/>
        </p:nvSpPr>
        <p:spPr>
          <a:xfrm>
            <a:off x="8825023" y="1885507"/>
            <a:ext cx="2445489" cy="4524315"/>
          </a:xfrm>
          <a:prstGeom prst="rect">
            <a:avLst/>
          </a:prstGeom>
          <a:noFill/>
        </p:spPr>
        <p:txBody>
          <a:bodyPr wrap="square" rtlCol="0">
            <a:spAutoFit/>
          </a:bodyPr>
          <a:lstStyle/>
          <a:p>
            <a:r>
              <a:rPr lang="en-SG" dirty="0"/>
              <a:t>Linear regression with elastic predictors (</a:t>
            </a:r>
            <a:r>
              <a:rPr lang="en-SG" dirty="0" err="1"/>
              <a:t>rmse</a:t>
            </a:r>
            <a:r>
              <a:rPr lang="en-SG" dirty="0"/>
              <a:t> =3.824432)</a:t>
            </a:r>
          </a:p>
          <a:p>
            <a:endParaRPr lang="en-SG" dirty="0"/>
          </a:p>
          <a:p>
            <a:r>
              <a:rPr lang="en-SG" dirty="0"/>
              <a:t>Elastic net with elastic predictors(</a:t>
            </a:r>
            <a:r>
              <a:rPr lang="en-SG" dirty="0" err="1"/>
              <a:t>rmse</a:t>
            </a:r>
            <a:r>
              <a:rPr lang="en-SG" dirty="0"/>
              <a:t> = 3.810089)</a:t>
            </a:r>
          </a:p>
          <a:p>
            <a:endParaRPr lang="en-SG" dirty="0"/>
          </a:p>
          <a:p>
            <a:r>
              <a:rPr lang="en-SG" dirty="0"/>
              <a:t>DT with </a:t>
            </a:r>
            <a:r>
              <a:rPr lang="en-SG" dirty="0" err="1"/>
              <a:t>lm_elastic</a:t>
            </a:r>
            <a:r>
              <a:rPr lang="en-SG" dirty="0"/>
              <a:t> predictors (</a:t>
            </a:r>
            <a:r>
              <a:rPr lang="en-SG" dirty="0" err="1"/>
              <a:t>rmse</a:t>
            </a:r>
            <a:r>
              <a:rPr lang="en-SG" dirty="0"/>
              <a:t> = 3.958665)</a:t>
            </a:r>
          </a:p>
          <a:p>
            <a:endParaRPr lang="en-SG" dirty="0"/>
          </a:p>
          <a:p>
            <a:r>
              <a:rPr lang="en-SG" dirty="0"/>
              <a:t>RF with elastic predictors (</a:t>
            </a:r>
            <a:r>
              <a:rPr lang="en-SG" dirty="0" err="1"/>
              <a:t>rmse</a:t>
            </a:r>
            <a:r>
              <a:rPr lang="en-SG" dirty="0"/>
              <a:t> = 3.858191)</a:t>
            </a:r>
          </a:p>
        </p:txBody>
      </p:sp>
      <p:sp>
        <p:nvSpPr>
          <p:cNvPr id="8" name="Oval 7">
            <a:extLst>
              <a:ext uri="{FF2B5EF4-FFF2-40B4-BE49-F238E27FC236}">
                <a16:creationId xmlns:a16="http://schemas.microsoft.com/office/drawing/2014/main" id="{A9986D06-DCAB-46AA-A8DC-271D6AA946CE}"/>
              </a:ext>
            </a:extLst>
          </p:cNvPr>
          <p:cNvSpPr/>
          <p:nvPr/>
        </p:nvSpPr>
        <p:spPr>
          <a:xfrm>
            <a:off x="3430772" y="5284381"/>
            <a:ext cx="349102" cy="66836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p>
        </p:txBody>
      </p:sp>
      <p:sp>
        <p:nvSpPr>
          <p:cNvPr id="12" name="Oval 11">
            <a:extLst>
              <a:ext uri="{FF2B5EF4-FFF2-40B4-BE49-F238E27FC236}">
                <a16:creationId xmlns:a16="http://schemas.microsoft.com/office/drawing/2014/main" id="{C8C19645-F4B6-479C-85C0-89DB96B3645E}"/>
              </a:ext>
            </a:extLst>
          </p:cNvPr>
          <p:cNvSpPr/>
          <p:nvPr/>
        </p:nvSpPr>
        <p:spPr>
          <a:xfrm>
            <a:off x="5380074" y="4731487"/>
            <a:ext cx="349102" cy="46457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p>
        </p:txBody>
      </p:sp>
      <p:sp>
        <p:nvSpPr>
          <p:cNvPr id="13" name="TextBox 12">
            <a:extLst>
              <a:ext uri="{FF2B5EF4-FFF2-40B4-BE49-F238E27FC236}">
                <a16:creationId xmlns:a16="http://schemas.microsoft.com/office/drawing/2014/main" id="{26C4E48B-671E-493C-B86F-B01F638E1A43}"/>
              </a:ext>
            </a:extLst>
          </p:cNvPr>
          <p:cNvSpPr txBox="1"/>
          <p:nvPr/>
        </p:nvSpPr>
        <p:spPr>
          <a:xfrm>
            <a:off x="1799681" y="2854411"/>
            <a:ext cx="3262182" cy="923330"/>
          </a:xfrm>
          <a:prstGeom prst="rect">
            <a:avLst/>
          </a:prstGeom>
          <a:noFill/>
        </p:spPr>
        <p:txBody>
          <a:bodyPr wrap="square" rtlCol="0">
            <a:spAutoFit/>
          </a:bodyPr>
          <a:lstStyle/>
          <a:p>
            <a:r>
              <a:rPr lang="fr-FR" dirty="0">
                <a:solidFill>
                  <a:srgbClr val="FF0000"/>
                </a:solidFill>
              </a:rPr>
              <a:t>AGE,DIEPUN,</a:t>
            </a:r>
            <a:r>
              <a:rPr lang="en-SG" dirty="0">
                <a:solidFill>
                  <a:srgbClr val="FF0000"/>
                </a:solidFill>
              </a:rPr>
              <a:t> CORELSIM, FORMALED,INGREMO</a:t>
            </a:r>
          </a:p>
          <a:p>
            <a:endParaRPr lang="en-SG" dirty="0"/>
          </a:p>
        </p:txBody>
      </p:sp>
      <p:sp>
        <p:nvSpPr>
          <p:cNvPr id="14" name="TextBox 13">
            <a:extLst>
              <a:ext uri="{FF2B5EF4-FFF2-40B4-BE49-F238E27FC236}">
                <a16:creationId xmlns:a16="http://schemas.microsoft.com/office/drawing/2014/main" id="{0392ACB4-51B9-49B1-B268-3B4AE55C56C4}"/>
              </a:ext>
            </a:extLst>
          </p:cNvPr>
          <p:cNvSpPr txBox="1"/>
          <p:nvPr/>
        </p:nvSpPr>
        <p:spPr>
          <a:xfrm>
            <a:off x="4845668" y="5507103"/>
            <a:ext cx="1767016" cy="369332"/>
          </a:xfrm>
          <a:prstGeom prst="rect">
            <a:avLst/>
          </a:prstGeom>
          <a:noFill/>
        </p:spPr>
        <p:txBody>
          <a:bodyPr wrap="square" rtlCol="0">
            <a:spAutoFit/>
          </a:bodyPr>
          <a:lstStyle/>
          <a:p>
            <a:r>
              <a:rPr lang="en-SG" dirty="0">
                <a:solidFill>
                  <a:srgbClr val="FF0000"/>
                </a:solidFill>
              </a:rPr>
              <a:t>AGE, DIEPUN</a:t>
            </a:r>
          </a:p>
        </p:txBody>
      </p:sp>
    </p:spTree>
    <p:custDataLst>
      <p:tags r:id="rId1"/>
    </p:custDataLst>
    <p:extLst>
      <p:ext uri="{BB962C8B-B14F-4D97-AF65-F5344CB8AC3E}">
        <p14:creationId xmlns:p14="http://schemas.microsoft.com/office/powerpoint/2010/main" val="176756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0234-F898-4D8F-AD43-CF05D3D605E6}"/>
              </a:ext>
            </a:extLst>
          </p:cNvPr>
          <p:cNvSpPr>
            <a:spLocks noGrp="1"/>
          </p:cNvSpPr>
          <p:nvPr>
            <p:ph type="title"/>
          </p:nvPr>
        </p:nvSpPr>
        <p:spPr/>
        <p:txBody>
          <a:bodyPr/>
          <a:lstStyle/>
          <a:p>
            <a:r>
              <a:rPr lang="en-SG" dirty="0"/>
              <a:t>Conclusion 1</a:t>
            </a:r>
          </a:p>
        </p:txBody>
      </p:sp>
      <p:sp>
        <p:nvSpPr>
          <p:cNvPr id="3" name="Content Placeholder 2">
            <a:extLst>
              <a:ext uri="{FF2B5EF4-FFF2-40B4-BE49-F238E27FC236}">
                <a16:creationId xmlns:a16="http://schemas.microsoft.com/office/drawing/2014/main" id="{C5396276-C760-4DE9-B392-A1EAFA911AC1}"/>
              </a:ext>
            </a:extLst>
          </p:cNvPr>
          <p:cNvSpPr>
            <a:spLocks noGrp="1"/>
          </p:cNvSpPr>
          <p:nvPr>
            <p:ph idx="1"/>
          </p:nvPr>
        </p:nvSpPr>
        <p:spPr/>
        <p:txBody>
          <a:bodyPr/>
          <a:lstStyle/>
          <a:p>
            <a:r>
              <a:rPr lang="en-SG" dirty="0"/>
              <a:t>Elastic net is efficient as feature selection model</a:t>
            </a:r>
          </a:p>
        </p:txBody>
      </p:sp>
      <p:pic>
        <p:nvPicPr>
          <p:cNvPr id="4" name="Content Placeholder 5" descr="Chart, line chart&#10;&#10;Description automatically generated">
            <a:extLst>
              <a:ext uri="{FF2B5EF4-FFF2-40B4-BE49-F238E27FC236}">
                <a16:creationId xmlns:a16="http://schemas.microsoft.com/office/drawing/2014/main" id="{D95B2F60-FBC3-4DF9-8826-2C0A861F638D}"/>
              </a:ext>
            </a:extLst>
          </p:cNvPr>
          <p:cNvPicPr>
            <a:picLocks noChangeAspect="1"/>
          </p:cNvPicPr>
          <p:nvPr/>
        </p:nvPicPr>
        <p:blipFill>
          <a:blip r:embed="rId3"/>
          <a:stretch>
            <a:fillRect/>
          </a:stretch>
        </p:blipFill>
        <p:spPr>
          <a:xfrm>
            <a:off x="1234294" y="2512593"/>
            <a:ext cx="6406972" cy="3955276"/>
          </a:xfrm>
          <a:prstGeom prst="rect">
            <a:avLst/>
          </a:prstGeom>
        </p:spPr>
      </p:pic>
    </p:spTree>
    <p:extLst>
      <p:ext uri="{BB962C8B-B14F-4D97-AF65-F5344CB8AC3E}">
        <p14:creationId xmlns:p14="http://schemas.microsoft.com/office/powerpoint/2010/main" val="161811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5FE7-E838-4A13-B566-63335243F813}"/>
              </a:ext>
            </a:extLst>
          </p:cNvPr>
          <p:cNvSpPr>
            <a:spLocks noGrp="1"/>
          </p:cNvSpPr>
          <p:nvPr>
            <p:ph type="title"/>
          </p:nvPr>
        </p:nvSpPr>
        <p:spPr/>
        <p:txBody>
          <a:bodyPr/>
          <a:lstStyle/>
          <a:p>
            <a:r>
              <a:rPr lang="en-SG" dirty="0"/>
              <a:t>Fine-tuning Elastic net </a:t>
            </a:r>
          </a:p>
        </p:txBody>
      </p:sp>
      <p:sp>
        <p:nvSpPr>
          <p:cNvPr id="6" name="TextBox 5">
            <a:extLst>
              <a:ext uri="{FF2B5EF4-FFF2-40B4-BE49-F238E27FC236}">
                <a16:creationId xmlns:a16="http://schemas.microsoft.com/office/drawing/2014/main" id="{201CE99D-AB15-4D45-A480-9D33862013ED}"/>
              </a:ext>
            </a:extLst>
          </p:cNvPr>
          <p:cNvSpPr txBox="1"/>
          <p:nvPr/>
        </p:nvSpPr>
        <p:spPr>
          <a:xfrm>
            <a:off x="8281000" y="2482673"/>
            <a:ext cx="2206821" cy="3416320"/>
          </a:xfrm>
          <a:prstGeom prst="rect">
            <a:avLst/>
          </a:prstGeom>
          <a:noFill/>
        </p:spPr>
        <p:txBody>
          <a:bodyPr wrap="square" rtlCol="0">
            <a:spAutoFit/>
          </a:bodyPr>
          <a:lstStyle/>
          <a:p>
            <a:r>
              <a:rPr lang="en-SG" dirty="0"/>
              <a:t>Before finetuning:</a:t>
            </a:r>
          </a:p>
          <a:p>
            <a:r>
              <a:rPr lang="en-SG" dirty="0"/>
              <a:t>Alpha = 0,</a:t>
            </a:r>
          </a:p>
          <a:p>
            <a:r>
              <a:rPr lang="en-SG" dirty="0"/>
              <a:t>Lambda = 0.101</a:t>
            </a:r>
          </a:p>
          <a:p>
            <a:r>
              <a:rPr lang="en-SG" dirty="0"/>
              <a:t>RMSE = 3.810089</a:t>
            </a:r>
          </a:p>
          <a:p>
            <a:r>
              <a:rPr lang="en-SG" dirty="0"/>
              <a:t>After finetuning:</a:t>
            </a:r>
          </a:p>
          <a:p>
            <a:endParaRPr lang="en-SG" dirty="0"/>
          </a:p>
          <a:p>
            <a:r>
              <a:rPr lang="en-SG" dirty="0"/>
              <a:t>Alpha = 0,</a:t>
            </a:r>
          </a:p>
          <a:p>
            <a:r>
              <a:rPr lang="en-SG" dirty="0"/>
              <a:t>Lambda = 0.121</a:t>
            </a:r>
          </a:p>
          <a:p>
            <a:r>
              <a:rPr lang="en-SG" dirty="0"/>
              <a:t>RMSE = 3.809817</a:t>
            </a:r>
          </a:p>
          <a:p>
            <a:endParaRPr lang="en-SG" dirty="0"/>
          </a:p>
          <a:p>
            <a:r>
              <a:rPr lang="en-SG" dirty="0"/>
              <a:t>= R</a:t>
            </a:r>
            <a:r>
              <a:rPr lang="en-US" altLang="zh-CN" dirty="0" err="1"/>
              <a:t>idge</a:t>
            </a:r>
            <a:r>
              <a:rPr lang="en-US" altLang="zh-CN" dirty="0"/>
              <a:t> regression</a:t>
            </a:r>
            <a:endParaRPr lang="en-SG" dirty="0"/>
          </a:p>
          <a:p>
            <a:endParaRPr lang="en-SG" dirty="0"/>
          </a:p>
        </p:txBody>
      </p:sp>
      <p:pic>
        <p:nvPicPr>
          <p:cNvPr id="7" name="Content Placeholder 6" descr="Chart&#10;&#10;Description automatically generated">
            <a:extLst>
              <a:ext uri="{FF2B5EF4-FFF2-40B4-BE49-F238E27FC236}">
                <a16:creationId xmlns:a16="http://schemas.microsoft.com/office/drawing/2014/main" id="{5F175A67-9121-4819-84F5-E219D960C8E2}"/>
              </a:ext>
            </a:extLst>
          </p:cNvPr>
          <p:cNvPicPr>
            <a:picLocks noGrp="1" noChangeAspect="1"/>
          </p:cNvPicPr>
          <p:nvPr>
            <p:ph idx="1"/>
          </p:nvPr>
        </p:nvPicPr>
        <p:blipFill>
          <a:blip r:embed="rId2"/>
          <a:stretch>
            <a:fillRect/>
          </a:stretch>
        </p:blipFill>
        <p:spPr>
          <a:xfrm>
            <a:off x="1281016" y="2245205"/>
            <a:ext cx="6241725" cy="3849687"/>
          </a:xfrm>
        </p:spPr>
      </p:pic>
    </p:spTree>
    <p:extLst>
      <p:ext uri="{BB962C8B-B14F-4D97-AF65-F5344CB8AC3E}">
        <p14:creationId xmlns:p14="http://schemas.microsoft.com/office/powerpoint/2010/main" val="3278057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62CE-0521-40A1-8D13-3951D963622C}"/>
              </a:ext>
            </a:extLst>
          </p:cNvPr>
          <p:cNvSpPr>
            <a:spLocks noGrp="1"/>
          </p:cNvSpPr>
          <p:nvPr>
            <p:ph type="title"/>
          </p:nvPr>
        </p:nvSpPr>
        <p:spPr/>
        <p:txBody>
          <a:bodyPr/>
          <a:lstStyle/>
          <a:p>
            <a:r>
              <a:rPr lang="en-SG" dirty="0"/>
              <a:t>Fine-tuning</a:t>
            </a:r>
          </a:p>
        </p:txBody>
      </p:sp>
      <p:sp>
        <p:nvSpPr>
          <p:cNvPr id="3" name="Content Placeholder 2">
            <a:extLst>
              <a:ext uri="{FF2B5EF4-FFF2-40B4-BE49-F238E27FC236}">
                <a16:creationId xmlns:a16="http://schemas.microsoft.com/office/drawing/2014/main" id="{CCA6FF75-86D5-440A-B46F-D4A2FD955B24}"/>
              </a:ext>
            </a:extLst>
          </p:cNvPr>
          <p:cNvSpPr>
            <a:spLocks noGrp="1"/>
          </p:cNvSpPr>
          <p:nvPr>
            <p:ph idx="1"/>
          </p:nvPr>
        </p:nvSpPr>
        <p:spPr/>
        <p:txBody>
          <a:bodyPr/>
          <a:lstStyle/>
          <a:p>
            <a:r>
              <a:rPr lang="en-SG" dirty="0"/>
              <a:t>Best model for decision tree (shared variables with importance &gt; 50 for </a:t>
            </a:r>
            <a:r>
              <a:rPr lang="en-SG" dirty="0" err="1"/>
              <a:t>lm,elastic</a:t>
            </a:r>
            <a:r>
              <a:rPr lang="en-SG" dirty="0"/>
              <a:t> and rf)</a:t>
            </a:r>
          </a:p>
          <a:p>
            <a:r>
              <a:rPr lang="en-SG" dirty="0"/>
              <a:t>Cp = 0.01011, RMSE = 3.9587 </a:t>
            </a:r>
          </a:p>
          <a:p>
            <a:r>
              <a:rPr lang="en-SG" dirty="0"/>
              <a:t>After fine-tuning:</a:t>
            </a:r>
          </a:p>
          <a:p>
            <a:r>
              <a:rPr lang="en-SG" dirty="0"/>
              <a:t>Cp =  0.05437, RMSE = 3.9422</a:t>
            </a:r>
          </a:p>
          <a:p>
            <a:endParaRPr lang="en-SG" dirty="0"/>
          </a:p>
          <a:p>
            <a:endParaRPr lang="en-SG" dirty="0"/>
          </a:p>
          <a:p>
            <a:endParaRPr lang="en-SG" dirty="0"/>
          </a:p>
        </p:txBody>
      </p:sp>
      <p:pic>
        <p:nvPicPr>
          <p:cNvPr id="13" name="Picture 12" descr="Chart&#10;&#10;Description automatically generated">
            <a:extLst>
              <a:ext uri="{FF2B5EF4-FFF2-40B4-BE49-F238E27FC236}">
                <a16:creationId xmlns:a16="http://schemas.microsoft.com/office/drawing/2014/main" id="{3E5F5964-7E28-4408-BF2B-B78E560D6C52}"/>
              </a:ext>
            </a:extLst>
          </p:cNvPr>
          <p:cNvPicPr>
            <a:picLocks noChangeAspect="1"/>
          </p:cNvPicPr>
          <p:nvPr/>
        </p:nvPicPr>
        <p:blipFill>
          <a:blip r:embed="rId2"/>
          <a:stretch>
            <a:fillRect/>
          </a:stretch>
        </p:blipFill>
        <p:spPr>
          <a:xfrm>
            <a:off x="4828295" y="2489302"/>
            <a:ext cx="6422531" cy="3964285"/>
          </a:xfrm>
          <a:prstGeom prst="rect">
            <a:avLst/>
          </a:prstGeom>
        </p:spPr>
      </p:pic>
    </p:spTree>
    <p:extLst>
      <p:ext uri="{BB962C8B-B14F-4D97-AF65-F5344CB8AC3E}">
        <p14:creationId xmlns:p14="http://schemas.microsoft.com/office/powerpoint/2010/main" val="3127685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D4948-F478-4C82-B085-FF945221AD97}"/>
              </a:ext>
            </a:extLst>
          </p:cNvPr>
          <p:cNvSpPr>
            <a:spLocks noGrp="1"/>
          </p:cNvSpPr>
          <p:nvPr>
            <p:ph type="title"/>
          </p:nvPr>
        </p:nvSpPr>
        <p:spPr/>
        <p:txBody>
          <a:bodyPr/>
          <a:lstStyle/>
          <a:p>
            <a:r>
              <a:rPr lang="en-SG" dirty="0"/>
              <a:t>Decision Tree: Best model</a:t>
            </a:r>
          </a:p>
        </p:txBody>
      </p:sp>
      <p:sp>
        <p:nvSpPr>
          <p:cNvPr id="3" name="Content Placeholder 2">
            <a:extLst>
              <a:ext uri="{FF2B5EF4-FFF2-40B4-BE49-F238E27FC236}">
                <a16:creationId xmlns:a16="http://schemas.microsoft.com/office/drawing/2014/main" id="{9A7B4870-C78C-4410-806F-BEAA377A3665}"/>
              </a:ext>
            </a:extLst>
          </p:cNvPr>
          <p:cNvSpPr>
            <a:spLocks noGrp="1"/>
          </p:cNvSpPr>
          <p:nvPr>
            <p:ph idx="1"/>
          </p:nvPr>
        </p:nvSpPr>
        <p:spPr/>
        <p:txBody>
          <a:bodyPr/>
          <a:lstStyle/>
          <a:p>
            <a:r>
              <a:rPr lang="en-SG" dirty="0"/>
              <a:t>Fine-tuning</a:t>
            </a:r>
          </a:p>
          <a:p>
            <a:pPr marL="2271400" lvl="8" indent="0">
              <a:buNone/>
            </a:pPr>
            <a:endParaRPr lang="en-SG" dirty="0"/>
          </a:p>
        </p:txBody>
      </p:sp>
      <p:sp>
        <p:nvSpPr>
          <p:cNvPr id="18" name="TextBox 17">
            <a:extLst>
              <a:ext uri="{FF2B5EF4-FFF2-40B4-BE49-F238E27FC236}">
                <a16:creationId xmlns:a16="http://schemas.microsoft.com/office/drawing/2014/main" id="{353F5D14-7BEA-45AA-8ACF-40593FA2CDB1}"/>
              </a:ext>
            </a:extLst>
          </p:cNvPr>
          <p:cNvSpPr txBox="1"/>
          <p:nvPr/>
        </p:nvSpPr>
        <p:spPr>
          <a:xfrm>
            <a:off x="7139685" y="2528420"/>
            <a:ext cx="3878446" cy="646331"/>
          </a:xfrm>
          <a:prstGeom prst="rect">
            <a:avLst/>
          </a:prstGeom>
          <a:noFill/>
        </p:spPr>
        <p:txBody>
          <a:bodyPr wrap="square" rtlCol="0">
            <a:spAutoFit/>
          </a:bodyPr>
          <a:lstStyle/>
          <a:p>
            <a:r>
              <a:rPr lang="en-SG" dirty="0"/>
              <a:t>Shared important variables for LM and elastic</a:t>
            </a:r>
          </a:p>
        </p:txBody>
      </p:sp>
      <p:pic>
        <p:nvPicPr>
          <p:cNvPr id="5" name="Picture 4" descr="Timeline&#10;&#10;Description automatically generated">
            <a:extLst>
              <a:ext uri="{FF2B5EF4-FFF2-40B4-BE49-F238E27FC236}">
                <a16:creationId xmlns:a16="http://schemas.microsoft.com/office/drawing/2014/main" id="{86969EB8-A5D3-46D4-B113-66EB9FE48DD7}"/>
              </a:ext>
            </a:extLst>
          </p:cNvPr>
          <p:cNvPicPr>
            <a:picLocks noChangeAspect="1"/>
          </p:cNvPicPr>
          <p:nvPr/>
        </p:nvPicPr>
        <p:blipFill>
          <a:blip r:embed="rId3"/>
          <a:stretch>
            <a:fillRect/>
          </a:stretch>
        </p:blipFill>
        <p:spPr>
          <a:xfrm>
            <a:off x="6821112" y="3263677"/>
            <a:ext cx="4911629" cy="3031686"/>
          </a:xfrm>
          <a:prstGeom prst="rect">
            <a:avLst/>
          </a:prstGeom>
        </p:spPr>
      </p:pic>
      <p:pic>
        <p:nvPicPr>
          <p:cNvPr id="7" name="Picture 6" descr="Diagram&#10;&#10;Description automatically generated">
            <a:extLst>
              <a:ext uri="{FF2B5EF4-FFF2-40B4-BE49-F238E27FC236}">
                <a16:creationId xmlns:a16="http://schemas.microsoft.com/office/drawing/2014/main" id="{2A9839E9-219C-4633-BF81-2EA01B510F48}"/>
              </a:ext>
            </a:extLst>
          </p:cNvPr>
          <p:cNvPicPr>
            <a:picLocks noChangeAspect="1"/>
          </p:cNvPicPr>
          <p:nvPr/>
        </p:nvPicPr>
        <p:blipFill>
          <a:blip r:embed="rId4"/>
          <a:stretch>
            <a:fillRect/>
          </a:stretch>
        </p:blipFill>
        <p:spPr>
          <a:xfrm>
            <a:off x="604792" y="2546896"/>
            <a:ext cx="6072885" cy="3748467"/>
          </a:xfrm>
          <a:prstGeom prst="rect">
            <a:avLst/>
          </a:prstGeom>
        </p:spPr>
      </p:pic>
    </p:spTree>
    <p:extLst>
      <p:ext uri="{BB962C8B-B14F-4D97-AF65-F5344CB8AC3E}">
        <p14:creationId xmlns:p14="http://schemas.microsoft.com/office/powerpoint/2010/main" val="2633992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84E08-110B-4577-8004-56B222C44DA9}"/>
              </a:ext>
            </a:extLst>
          </p:cNvPr>
          <p:cNvSpPr>
            <a:spLocks noGrp="1"/>
          </p:cNvSpPr>
          <p:nvPr>
            <p:ph type="title"/>
          </p:nvPr>
        </p:nvSpPr>
        <p:spPr/>
        <p:txBody>
          <a:bodyPr/>
          <a:lstStyle/>
          <a:p>
            <a:r>
              <a:rPr lang="en-SG" dirty="0"/>
              <a:t>RF</a:t>
            </a:r>
          </a:p>
        </p:txBody>
      </p:sp>
      <p:sp>
        <p:nvSpPr>
          <p:cNvPr id="5" name="TextBox 4">
            <a:extLst>
              <a:ext uri="{FF2B5EF4-FFF2-40B4-BE49-F238E27FC236}">
                <a16:creationId xmlns:a16="http://schemas.microsoft.com/office/drawing/2014/main" id="{1B6A5F08-E4F4-40AB-A965-F643C7399A6A}"/>
              </a:ext>
            </a:extLst>
          </p:cNvPr>
          <p:cNvSpPr txBox="1"/>
          <p:nvPr/>
        </p:nvSpPr>
        <p:spPr>
          <a:xfrm>
            <a:off x="1066800" y="1705789"/>
            <a:ext cx="4246787" cy="369332"/>
          </a:xfrm>
          <a:prstGeom prst="rect">
            <a:avLst/>
          </a:prstGeom>
          <a:noFill/>
        </p:spPr>
        <p:txBody>
          <a:bodyPr wrap="square" rtlCol="0">
            <a:spAutoFit/>
          </a:bodyPr>
          <a:lstStyle/>
          <a:p>
            <a:r>
              <a:rPr lang="en-SG" dirty="0" err="1"/>
              <a:t>Mtry</a:t>
            </a:r>
            <a:r>
              <a:rPr lang="en-SG" dirty="0"/>
              <a:t> = 1, </a:t>
            </a:r>
            <a:r>
              <a:rPr lang="en-SG" dirty="0" err="1"/>
              <a:t>rmse</a:t>
            </a:r>
            <a:r>
              <a:rPr lang="en-SG" dirty="0"/>
              <a:t> = 3.858191</a:t>
            </a:r>
          </a:p>
        </p:txBody>
      </p:sp>
      <p:pic>
        <p:nvPicPr>
          <p:cNvPr id="7" name="Picture 6" descr="Chart, line chart&#10;&#10;Description automatically generated">
            <a:extLst>
              <a:ext uri="{FF2B5EF4-FFF2-40B4-BE49-F238E27FC236}">
                <a16:creationId xmlns:a16="http://schemas.microsoft.com/office/drawing/2014/main" id="{74991BFE-DA2E-40C8-AB3A-54959D4F7609}"/>
              </a:ext>
            </a:extLst>
          </p:cNvPr>
          <p:cNvPicPr>
            <a:picLocks noChangeAspect="1"/>
          </p:cNvPicPr>
          <p:nvPr/>
        </p:nvPicPr>
        <p:blipFill>
          <a:blip r:embed="rId3"/>
          <a:stretch>
            <a:fillRect/>
          </a:stretch>
        </p:blipFill>
        <p:spPr>
          <a:xfrm>
            <a:off x="512796" y="2771873"/>
            <a:ext cx="5583203" cy="3443533"/>
          </a:xfrm>
          <a:prstGeom prst="rect">
            <a:avLst/>
          </a:prstGeom>
        </p:spPr>
      </p:pic>
      <p:pic>
        <p:nvPicPr>
          <p:cNvPr id="9" name="Picture 8" descr="Chart, line chart&#10;&#10;Description automatically generated">
            <a:extLst>
              <a:ext uri="{FF2B5EF4-FFF2-40B4-BE49-F238E27FC236}">
                <a16:creationId xmlns:a16="http://schemas.microsoft.com/office/drawing/2014/main" id="{7A42A296-2935-445C-8E0D-46933571086E}"/>
              </a:ext>
            </a:extLst>
          </p:cNvPr>
          <p:cNvPicPr>
            <a:picLocks noChangeAspect="1"/>
          </p:cNvPicPr>
          <p:nvPr/>
        </p:nvPicPr>
        <p:blipFill>
          <a:blip r:embed="rId4"/>
          <a:stretch>
            <a:fillRect/>
          </a:stretch>
        </p:blipFill>
        <p:spPr>
          <a:xfrm>
            <a:off x="6187425" y="2767251"/>
            <a:ext cx="5590697" cy="3448155"/>
          </a:xfrm>
          <a:prstGeom prst="rect">
            <a:avLst/>
          </a:prstGeom>
        </p:spPr>
      </p:pic>
    </p:spTree>
    <p:extLst>
      <p:ext uri="{BB962C8B-B14F-4D97-AF65-F5344CB8AC3E}">
        <p14:creationId xmlns:p14="http://schemas.microsoft.com/office/powerpoint/2010/main" val="2151843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D442-ADD6-4A3D-BC13-6D7432037D40}"/>
              </a:ext>
            </a:extLst>
          </p:cNvPr>
          <p:cNvSpPr>
            <a:spLocks noGrp="1"/>
          </p:cNvSpPr>
          <p:nvPr>
            <p:ph type="title"/>
          </p:nvPr>
        </p:nvSpPr>
        <p:spPr>
          <a:xfrm>
            <a:off x="934678" y="731520"/>
            <a:ext cx="10058400" cy="1371600"/>
          </a:xfrm>
        </p:spPr>
        <p:txBody>
          <a:bodyPr/>
          <a:lstStyle/>
          <a:p>
            <a:r>
              <a:rPr lang="en-SG" dirty="0"/>
              <a:t>Compare best model across methods</a:t>
            </a:r>
          </a:p>
        </p:txBody>
      </p:sp>
      <p:sp>
        <p:nvSpPr>
          <p:cNvPr id="3" name="Content Placeholder 2">
            <a:extLst>
              <a:ext uri="{FF2B5EF4-FFF2-40B4-BE49-F238E27FC236}">
                <a16:creationId xmlns:a16="http://schemas.microsoft.com/office/drawing/2014/main" id="{A57CE16C-B0AE-4895-BCC2-B3D1045D8584}"/>
              </a:ext>
            </a:extLst>
          </p:cNvPr>
          <p:cNvSpPr>
            <a:spLocks noGrp="1"/>
          </p:cNvSpPr>
          <p:nvPr>
            <p:ph idx="1"/>
          </p:nvPr>
        </p:nvSpPr>
        <p:spPr>
          <a:xfrm>
            <a:off x="1066800" y="2103120"/>
            <a:ext cx="2997896" cy="3849624"/>
          </a:xfrm>
        </p:spPr>
        <p:txBody>
          <a:bodyPr/>
          <a:lstStyle/>
          <a:p>
            <a:r>
              <a:rPr lang="en-SG" dirty="0"/>
              <a:t> Bootstrapped resampling for train and test data</a:t>
            </a:r>
          </a:p>
          <a:p>
            <a:endParaRPr lang="en-SG" dirty="0"/>
          </a:p>
          <a:p>
            <a:endParaRPr lang="en-SG" dirty="0"/>
          </a:p>
        </p:txBody>
      </p:sp>
      <p:pic>
        <p:nvPicPr>
          <p:cNvPr id="13" name="Picture 12" descr="Chart, box and whisker chart&#10;&#10;Description automatically generated">
            <a:extLst>
              <a:ext uri="{FF2B5EF4-FFF2-40B4-BE49-F238E27FC236}">
                <a16:creationId xmlns:a16="http://schemas.microsoft.com/office/drawing/2014/main" id="{7DFE3360-F3B5-48AD-8921-FF51023244CC}"/>
              </a:ext>
            </a:extLst>
          </p:cNvPr>
          <p:cNvPicPr>
            <a:picLocks noChangeAspect="1"/>
          </p:cNvPicPr>
          <p:nvPr/>
        </p:nvPicPr>
        <p:blipFill>
          <a:blip r:embed="rId4"/>
          <a:stretch>
            <a:fillRect/>
          </a:stretch>
        </p:blipFill>
        <p:spPr>
          <a:xfrm>
            <a:off x="5069464" y="2296024"/>
            <a:ext cx="6761369" cy="4155318"/>
          </a:xfrm>
          <a:prstGeom prst="rect">
            <a:avLst/>
          </a:prstGeom>
        </p:spPr>
      </p:pic>
      <p:sp>
        <p:nvSpPr>
          <p:cNvPr id="14" name="Oval 13">
            <a:extLst>
              <a:ext uri="{FF2B5EF4-FFF2-40B4-BE49-F238E27FC236}">
                <a16:creationId xmlns:a16="http://schemas.microsoft.com/office/drawing/2014/main" id="{7764E14F-BCBE-42C8-B97F-187002CEA44B}"/>
              </a:ext>
            </a:extLst>
          </p:cNvPr>
          <p:cNvSpPr/>
          <p:nvPr/>
        </p:nvSpPr>
        <p:spPr>
          <a:xfrm>
            <a:off x="6463430" y="4429416"/>
            <a:ext cx="450938" cy="431321"/>
          </a:xfrm>
          <a:prstGeom prst="ellipse">
            <a:avLst/>
          </a:prstGeom>
          <a:noFill/>
          <a:ln w="38100">
            <a:solidFill>
              <a:srgbClr val="FF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SG"/>
          </a:p>
        </p:txBody>
      </p:sp>
      <p:sp>
        <p:nvSpPr>
          <p:cNvPr id="16" name="Oval 15">
            <a:extLst>
              <a:ext uri="{FF2B5EF4-FFF2-40B4-BE49-F238E27FC236}">
                <a16:creationId xmlns:a16="http://schemas.microsoft.com/office/drawing/2014/main" id="{4F5F4C30-927E-4FD8-AC36-3A17BD0707EE}"/>
              </a:ext>
            </a:extLst>
          </p:cNvPr>
          <p:cNvSpPr/>
          <p:nvPr/>
        </p:nvSpPr>
        <p:spPr>
          <a:xfrm>
            <a:off x="9747337" y="3429000"/>
            <a:ext cx="450938" cy="431321"/>
          </a:xfrm>
          <a:prstGeom prst="ellipse">
            <a:avLst/>
          </a:prstGeom>
          <a:noFill/>
          <a:ln w="38100">
            <a:solidFill>
              <a:srgbClr val="FF000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SG"/>
          </a:p>
        </p:txBody>
      </p:sp>
    </p:spTree>
    <p:custDataLst>
      <p:tags r:id="rId1"/>
    </p:custDataLst>
    <p:extLst>
      <p:ext uri="{BB962C8B-B14F-4D97-AF65-F5344CB8AC3E}">
        <p14:creationId xmlns:p14="http://schemas.microsoft.com/office/powerpoint/2010/main" val="417153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62A5-1D7C-49CE-BB75-D3F83DABF245}"/>
              </a:ext>
            </a:extLst>
          </p:cNvPr>
          <p:cNvSpPr>
            <a:spLocks noGrp="1"/>
          </p:cNvSpPr>
          <p:nvPr>
            <p:ph type="title"/>
          </p:nvPr>
        </p:nvSpPr>
        <p:spPr/>
        <p:txBody>
          <a:bodyPr/>
          <a:lstStyle/>
          <a:p>
            <a:r>
              <a:rPr lang="en-SG" dirty="0"/>
              <a:t>Explain or Predict</a:t>
            </a:r>
          </a:p>
        </p:txBody>
      </p:sp>
      <p:sp>
        <p:nvSpPr>
          <p:cNvPr id="3" name="Content Placeholder 2">
            <a:extLst>
              <a:ext uri="{FF2B5EF4-FFF2-40B4-BE49-F238E27FC236}">
                <a16:creationId xmlns:a16="http://schemas.microsoft.com/office/drawing/2014/main" id="{45BF9AFD-855D-4C52-B93D-E8C679AE2BE2}"/>
              </a:ext>
            </a:extLst>
          </p:cNvPr>
          <p:cNvSpPr>
            <a:spLocks noGrp="1"/>
          </p:cNvSpPr>
          <p:nvPr>
            <p:ph idx="1"/>
          </p:nvPr>
        </p:nvSpPr>
        <p:spPr>
          <a:xfrm>
            <a:off x="1066800" y="2103120"/>
            <a:ext cx="10058400" cy="973233"/>
          </a:xfrm>
        </p:spPr>
        <p:txBody>
          <a:bodyPr>
            <a:normAutofit/>
          </a:bodyPr>
          <a:lstStyle/>
          <a:p>
            <a:r>
              <a:rPr lang="en-SG" sz="1800" i="1" dirty="0">
                <a:latin typeface="Calibri" panose="020F0502020204030204" pitchFamily="34" charset="0"/>
                <a:ea typeface="DengXian" panose="02010600030101010101" pitchFamily="2" charset="-122"/>
                <a:cs typeface="Calibri" panose="020F0502020204030204" pitchFamily="34" charset="0"/>
              </a:rPr>
              <a:t>E</a:t>
            </a:r>
            <a:r>
              <a:rPr lang="en-SG" sz="1800" i="1" dirty="0">
                <a:effectLst/>
                <a:latin typeface="Calibri" panose="020F0502020204030204" pitchFamily="34" charset="0"/>
                <a:ea typeface="DengXian" panose="02010600030101010101" pitchFamily="2" charset="-122"/>
                <a:cs typeface="Calibri" panose="020F0502020204030204" pitchFamily="34" charset="0"/>
              </a:rPr>
              <a:t>xplain</a:t>
            </a:r>
            <a:r>
              <a:rPr lang="en-SG" sz="1800" dirty="0">
                <a:effectLst/>
                <a:latin typeface="Calibri" panose="020F0502020204030204" pitchFamily="34" charset="0"/>
                <a:ea typeface="DengXian" panose="02010600030101010101" pitchFamily="2" charset="-122"/>
                <a:cs typeface="Calibri" panose="020F0502020204030204" pitchFamily="34" charset="0"/>
              </a:rPr>
              <a:t> </a:t>
            </a:r>
            <a:r>
              <a:rPr lang="en-SG" sz="1800" dirty="0" err="1">
                <a:effectLst/>
                <a:latin typeface="Calibri" panose="020F0502020204030204" pitchFamily="34" charset="0"/>
                <a:ea typeface="DengXian" panose="02010600030101010101" pitchFamily="2" charset="-122"/>
                <a:cs typeface="Calibri" panose="020F0502020204030204" pitchFamily="34" charset="0"/>
              </a:rPr>
              <a:t>behavior</a:t>
            </a:r>
            <a:r>
              <a:rPr lang="en-SG" sz="1800" dirty="0">
                <a:effectLst/>
                <a:latin typeface="Calibri" panose="020F0502020204030204" pitchFamily="34" charset="0"/>
                <a:ea typeface="DengXian" panose="02010600030101010101" pitchFamily="2" charset="-122"/>
                <a:cs typeface="Calibri" panose="020F0502020204030204" pitchFamily="34" charset="0"/>
              </a:rPr>
              <a:t>—accurately describe its causal underpinnings—and to </a:t>
            </a:r>
          </a:p>
          <a:p>
            <a:r>
              <a:rPr lang="en-SG" sz="1800" i="1" dirty="0">
                <a:effectLst/>
                <a:latin typeface="Calibri" panose="020F0502020204030204" pitchFamily="34" charset="0"/>
                <a:cs typeface="Calibri" panose="020F0502020204030204" pitchFamily="34" charset="0"/>
              </a:rPr>
              <a:t>Predict</a:t>
            </a:r>
            <a:r>
              <a:rPr lang="en-SG" sz="1800" dirty="0">
                <a:effectLst/>
                <a:latin typeface="Calibri" panose="020F0502020204030204" pitchFamily="34" charset="0"/>
                <a:cs typeface="Calibri" panose="020F0502020204030204" pitchFamily="34" charset="0"/>
              </a:rPr>
              <a:t> </a:t>
            </a:r>
            <a:r>
              <a:rPr lang="en-SG" sz="1800" dirty="0" err="1">
                <a:effectLst/>
                <a:latin typeface="Calibri" panose="020F0502020204030204" pitchFamily="34" charset="0"/>
                <a:cs typeface="Calibri" panose="020F0502020204030204" pitchFamily="34" charset="0"/>
              </a:rPr>
              <a:t>behavior</a:t>
            </a:r>
            <a:r>
              <a:rPr lang="en-SG" sz="1800" dirty="0">
                <a:effectLst/>
                <a:latin typeface="Calibri" panose="020F0502020204030204" pitchFamily="34" charset="0"/>
                <a:cs typeface="Calibri" panose="020F0502020204030204" pitchFamily="34" charset="0"/>
              </a:rPr>
              <a:t>—accurately forecast </a:t>
            </a:r>
            <a:r>
              <a:rPr lang="en-SG" sz="1800" dirty="0" err="1">
                <a:effectLst/>
                <a:latin typeface="Calibri" panose="020F0502020204030204" pitchFamily="34" charset="0"/>
                <a:cs typeface="Calibri" panose="020F0502020204030204" pitchFamily="34" charset="0"/>
              </a:rPr>
              <a:t>behaviors</a:t>
            </a:r>
            <a:r>
              <a:rPr lang="en-SG" sz="1800" dirty="0">
                <a:effectLst/>
                <a:latin typeface="Calibri" panose="020F0502020204030204" pitchFamily="34" charset="0"/>
                <a:cs typeface="Calibri" panose="020F0502020204030204" pitchFamily="34" charset="0"/>
              </a:rPr>
              <a:t> that have not yet been observed</a:t>
            </a:r>
          </a:p>
        </p:txBody>
      </p:sp>
      <p:sp>
        <p:nvSpPr>
          <p:cNvPr id="4" name="TextBox 3">
            <a:extLst>
              <a:ext uri="{FF2B5EF4-FFF2-40B4-BE49-F238E27FC236}">
                <a16:creationId xmlns:a16="http://schemas.microsoft.com/office/drawing/2014/main" id="{B17E78EC-74FB-4733-A15A-9E95645CE908}"/>
              </a:ext>
            </a:extLst>
          </p:cNvPr>
          <p:cNvSpPr txBox="1"/>
          <p:nvPr/>
        </p:nvSpPr>
        <p:spPr>
          <a:xfrm>
            <a:off x="1212112" y="3196856"/>
            <a:ext cx="8888818" cy="923330"/>
          </a:xfrm>
          <a:prstGeom prst="rect">
            <a:avLst/>
          </a:prstGeom>
          <a:noFill/>
        </p:spPr>
        <p:txBody>
          <a:bodyPr wrap="square" rtlCol="0">
            <a:spAutoFit/>
          </a:bodyPr>
          <a:lstStyle/>
          <a:p>
            <a:r>
              <a:rPr lang="en-SG" dirty="0">
                <a:latin typeface="Calibri" panose="020F0502020204030204" pitchFamily="34" charset="0"/>
                <a:ea typeface="DengXian" panose="02010600030101010101" pitchFamily="2" charset="-122"/>
                <a:cs typeface="Times New Roman" panose="02020603050405020304" pitchFamily="18" charset="0"/>
              </a:rPr>
              <a:t>In practice, however, these two goals are rarely distinguished (</a:t>
            </a:r>
            <a:r>
              <a:rPr lang="en-SG" dirty="0" err="1">
                <a:latin typeface="arial" panose="020B0604020202020204" pitchFamily="34" charset="0"/>
              </a:rPr>
              <a:t>Yarkoni</a:t>
            </a:r>
            <a:r>
              <a:rPr lang="en-SG" dirty="0">
                <a:latin typeface="arial" panose="020B0604020202020204" pitchFamily="34" charset="0"/>
              </a:rPr>
              <a:t> et.al, 2017</a:t>
            </a:r>
            <a:r>
              <a:rPr lang="en-SG" dirty="0">
                <a:latin typeface="Calibri" panose="020F0502020204030204" pitchFamily="34" charset="0"/>
                <a:ea typeface="DengXian" panose="02010600030101010101" pitchFamily="2" charset="-122"/>
                <a:cs typeface="Times New Roman" panose="02020603050405020304" pitchFamily="18" charset="0"/>
              </a:rPr>
              <a:t>)</a:t>
            </a:r>
          </a:p>
          <a:p>
            <a:endParaRPr lang="en-SG" dirty="0">
              <a:latin typeface="Calibri" panose="020F0502020204030204" pitchFamily="34" charset="0"/>
              <a:ea typeface="DengXian" panose="02010600030101010101" pitchFamily="2" charset="-122"/>
              <a:cs typeface="Times New Roman" panose="02020603050405020304" pitchFamily="18" charset="0"/>
            </a:endParaRPr>
          </a:p>
          <a:p>
            <a:endParaRPr lang="en-SG" dirty="0"/>
          </a:p>
        </p:txBody>
      </p:sp>
      <p:sp>
        <p:nvSpPr>
          <p:cNvPr id="5" name="TextBox 4">
            <a:extLst>
              <a:ext uri="{FF2B5EF4-FFF2-40B4-BE49-F238E27FC236}">
                <a16:creationId xmlns:a16="http://schemas.microsoft.com/office/drawing/2014/main" id="{573D7F4A-32D9-428D-B5AF-BA4306DC10FB}"/>
              </a:ext>
            </a:extLst>
          </p:cNvPr>
          <p:cNvSpPr txBox="1"/>
          <p:nvPr/>
        </p:nvSpPr>
        <p:spPr>
          <a:xfrm>
            <a:off x="1212113" y="3934047"/>
            <a:ext cx="8435162" cy="1477328"/>
          </a:xfrm>
          <a:prstGeom prst="rect">
            <a:avLst/>
          </a:prstGeom>
          <a:noFill/>
        </p:spPr>
        <p:txBody>
          <a:bodyPr wrap="square" rtlCol="0">
            <a:spAutoFit/>
          </a:bodyPr>
          <a:lstStyle/>
          <a:p>
            <a:r>
              <a:rPr lang="en-SG" dirty="0">
                <a:latin typeface="Calibri" panose="020F0502020204030204" pitchFamily="34" charset="0"/>
                <a:ea typeface="DengXian" panose="02010600030101010101" pitchFamily="2" charset="-122"/>
                <a:cs typeface="Times New Roman" panose="02020603050405020304" pitchFamily="18" charset="0"/>
              </a:rPr>
              <a:t>Problems with explanatory model: “</a:t>
            </a:r>
            <a:r>
              <a:rPr lang="en-SG" i="1" dirty="0">
                <a:latin typeface="Calibri" panose="020F0502020204030204" pitchFamily="34" charset="0"/>
                <a:cs typeface="Times New Roman" panose="02020603050405020304" pitchFamily="18" charset="0"/>
              </a:rPr>
              <a:t>p</a:t>
            </a:r>
            <a:r>
              <a:rPr lang="en-SG" dirty="0"/>
              <a:t>-hacking” (</a:t>
            </a:r>
            <a:r>
              <a:rPr lang="en-SG" dirty="0">
                <a:latin typeface="Calibri" panose="020F0502020204030204" pitchFamily="34" charset="0"/>
                <a:ea typeface="DengXian" panose="02010600030101010101" pitchFamily="2" charset="-122"/>
                <a:cs typeface="Times New Roman" panose="02020603050405020304" pitchFamily="18" charset="0"/>
                <a:hlinkClick r:id="rId4">
                  <a:extLst>
                    <a:ext uri="{A12FA001-AC4F-418D-AE19-62706E023703}">
                      <ahyp:hlinkClr xmlns:ahyp="http://schemas.microsoft.com/office/drawing/2018/hyperlinkcolor" val="tx"/>
                    </a:ext>
                  </a:extLst>
                </a:hlinkClick>
              </a:rPr>
              <a:t>Simmons, Nelson, &amp; </a:t>
            </a:r>
            <a:r>
              <a:rPr lang="en-SG" dirty="0" err="1">
                <a:latin typeface="Calibri" panose="020F0502020204030204" pitchFamily="34" charset="0"/>
                <a:ea typeface="DengXian" panose="02010600030101010101" pitchFamily="2" charset="-122"/>
                <a:cs typeface="Times New Roman" panose="02020603050405020304" pitchFamily="18" charset="0"/>
                <a:hlinkClick r:id="rId4">
                  <a:extLst>
                    <a:ext uri="{A12FA001-AC4F-418D-AE19-62706E023703}">
                      <ahyp:hlinkClr xmlns:ahyp="http://schemas.microsoft.com/office/drawing/2018/hyperlinkcolor" val="tx"/>
                    </a:ext>
                  </a:extLst>
                </a:hlinkClick>
              </a:rPr>
              <a:t>Simonsohn</a:t>
            </a:r>
            <a:r>
              <a:rPr lang="en-SG" dirty="0">
                <a:latin typeface="Calibri" panose="020F0502020204030204" pitchFamily="34" charset="0"/>
                <a:ea typeface="DengXian" panose="02010600030101010101" pitchFamily="2" charset="-122"/>
                <a:cs typeface="Times New Roman" panose="02020603050405020304" pitchFamily="18" charset="0"/>
                <a:hlinkClick r:id="rId4">
                  <a:extLst>
                    <a:ext uri="{A12FA001-AC4F-418D-AE19-62706E023703}">
                      <ahyp:hlinkClr xmlns:ahyp="http://schemas.microsoft.com/office/drawing/2018/hyperlinkcolor" val="tx"/>
                    </a:ext>
                  </a:extLst>
                </a:hlinkClick>
              </a:rPr>
              <a:t>, 2011</a:t>
            </a:r>
            <a:r>
              <a:rPr lang="en-SG" dirty="0">
                <a:latin typeface="Calibri" panose="020F0502020204030204" pitchFamily="34" charset="0"/>
                <a:ea typeface="DengXian" panose="02010600030101010101" pitchFamily="2" charset="-122"/>
                <a:cs typeface="Times New Roman" panose="02020603050405020304" pitchFamily="18" charset="0"/>
              </a:rPr>
              <a:t>) ; replication crisis (</a:t>
            </a:r>
            <a:r>
              <a:rPr lang="en-SG" dirty="0">
                <a:latin typeface="Calibri" panose="020F0502020204030204" pitchFamily="34" charset="0"/>
                <a:ea typeface="DengXian" panose="02010600030101010101" pitchFamily="2" charset="-122"/>
                <a:cs typeface="Times New Roman" panose="02020603050405020304" pitchFamily="18" charset="0"/>
                <a:hlinkClick r:id="rId5">
                  <a:extLst>
                    <a:ext uri="{A12FA001-AC4F-418D-AE19-62706E023703}">
                      <ahyp:hlinkClr xmlns:ahyp="http://schemas.microsoft.com/office/drawing/2018/hyperlinkcolor" val="tx"/>
                    </a:ext>
                  </a:extLst>
                </a:hlinkClick>
              </a:rPr>
              <a:t>Open Science Collaboration, 2015</a:t>
            </a:r>
            <a:r>
              <a:rPr lang="en-SG" dirty="0">
                <a:latin typeface="Calibri" panose="020F0502020204030204" pitchFamily="34" charset="0"/>
                <a:ea typeface="DengXian" panose="02010600030101010101" pitchFamily="2" charset="-122"/>
                <a:cs typeface="Times New Roman" panose="02020603050405020304" pitchFamily="18" charset="0"/>
              </a:rPr>
              <a:t>)</a:t>
            </a:r>
          </a:p>
          <a:p>
            <a:endParaRPr lang="en-SG" u="sng" dirty="0">
              <a:latin typeface="Calibri" panose="020F0502020204030204" pitchFamily="34" charset="0"/>
              <a:ea typeface="DengXian" panose="02010600030101010101" pitchFamily="2" charset="-122"/>
              <a:cs typeface="Times New Roman" panose="02020603050405020304" pitchFamily="18" charset="0"/>
            </a:endParaRPr>
          </a:p>
          <a:p>
            <a:endParaRPr lang="en-SG" dirty="0">
              <a:latin typeface="Calibri" panose="020F0502020204030204" pitchFamily="34" charset="0"/>
              <a:ea typeface="DengXian" panose="02010600030101010101" pitchFamily="2" charset="-122"/>
              <a:cs typeface="Times New Roman" panose="02020603050405020304" pitchFamily="18" charset="0"/>
            </a:endParaRPr>
          </a:p>
          <a:p>
            <a:endParaRPr lang="en-SG" dirty="0"/>
          </a:p>
        </p:txBody>
      </p:sp>
      <p:sp>
        <p:nvSpPr>
          <p:cNvPr id="6" name="TextBox 5">
            <a:extLst>
              <a:ext uri="{FF2B5EF4-FFF2-40B4-BE49-F238E27FC236}">
                <a16:creationId xmlns:a16="http://schemas.microsoft.com/office/drawing/2014/main" id="{F5D35092-5257-4744-9B84-7CF26A4E186A}"/>
              </a:ext>
            </a:extLst>
          </p:cNvPr>
          <p:cNvSpPr txBox="1"/>
          <p:nvPr/>
        </p:nvSpPr>
        <p:spPr>
          <a:xfrm>
            <a:off x="1212112" y="4949710"/>
            <a:ext cx="7712149" cy="923330"/>
          </a:xfrm>
          <a:prstGeom prst="rect">
            <a:avLst/>
          </a:prstGeom>
          <a:noFill/>
        </p:spPr>
        <p:txBody>
          <a:bodyPr wrap="square" rtlCol="0">
            <a:spAutoFit/>
          </a:bodyPr>
          <a:lstStyle/>
          <a:p>
            <a:r>
              <a:rPr lang="en-SG" dirty="0">
                <a:latin typeface="Calibri" panose="020F0502020204030204" pitchFamily="34" charset="0"/>
                <a:ea typeface="DengXian" panose="02010600030101010101" pitchFamily="2" charset="-122"/>
                <a:cs typeface="Times New Roman" panose="02020603050405020304" pitchFamily="18" charset="0"/>
              </a:rPr>
              <a:t>Building predictive models on the test data can ultimately improve our ability to explain the causes of </a:t>
            </a:r>
            <a:r>
              <a:rPr lang="en-SG" dirty="0" err="1">
                <a:latin typeface="Calibri" panose="020F0502020204030204" pitchFamily="34" charset="0"/>
                <a:ea typeface="DengXian" panose="02010600030101010101" pitchFamily="2" charset="-122"/>
                <a:cs typeface="Times New Roman" panose="02020603050405020304" pitchFamily="18" charset="0"/>
              </a:rPr>
              <a:t>behavior</a:t>
            </a:r>
            <a:r>
              <a:rPr lang="en-SG" dirty="0">
                <a:latin typeface="Calibri" panose="020F0502020204030204" pitchFamily="34" charset="0"/>
                <a:ea typeface="DengXian" panose="02010600030101010101" pitchFamily="2" charset="-122"/>
                <a:cs typeface="Times New Roman" panose="02020603050405020304" pitchFamily="18" charset="0"/>
              </a:rPr>
              <a:t> in the long term.</a:t>
            </a:r>
          </a:p>
          <a:p>
            <a:endParaRPr lang="en-SG" dirty="0"/>
          </a:p>
        </p:txBody>
      </p:sp>
    </p:spTree>
    <p:custDataLst>
      <p:tags r:id="rId1"/>
    </p:custDataLst>
    <p:extLst>
      <p:ext uri="{BB962C8B-B14F-4D97-AF65-F5344CB8AC3E}">
        <p14:creationId xmlns:p14="http://schemas.microsoft.com/office/powerpoint/2010/main" val="92917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8E08D2-5EE7-4D21-855E-13956488B02A}"/>
              </a:ext>
            </a:extLst>
          </p:cNvPr>
          <p:cNvSpPr/>
          <p:nvPr/>
        </p:nvSpPr>
        <p:spPr>
          <a:xfrm>
            <a:off x="8859112" y="2274513"/>
            <a:ext cx="2729415" cy="14428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8148FACD-6061-46AE-BC29-67DDEC0A58DE}"/>
              </a:ext>
            </a:extLst>
          </p:cNvPr>
          <p:cNvSpPr>
            <a:spLocks noGrp="1"/>
          </p:cNvSpPr>
          <p:nvPr>
            <p:ph type="title"/>
          </p:nvPr>
        </p:nvSpPr>
        <p:spPr/>
        <p:txBody>
          <a:bodyPr/>
          <a:lstStyle/>
          <a:p>
            <a:r>
              <a:rPr lang="en-SG" dirty="0"/>
              <a:t>Interpreting the best model </a:t>
            </a:r>
          </a:p>
        </p:txBody>
      </p:sp>
      <p:sp>
        <p:nvSpPr>
          <p:cNvPr id="3" name="Content Placeholder 2">
            <a:extLst>
              <a:ext uri="{FF2B5EF4-FFF2-40B4-BE49-F238E27FC236}">
                <a16:creationId xmlns:a16="http://schemas.microsoft.com/office/drawing/2014/main" id="{F2DB1613-EEDF-4B48-835D-91355454A6CE}"/>
              </a:ext>
            </a:extLst>
          </p:cNvPr>
          <p:cNvSpPr>
            <a:spLocks noGrp="1"/>
          </p:cNvSpPr>
          <p:nvPr>
            <p:ph idx="1"/>
          </p:nvPr>
        </p:nvSpPr>
        <p:spPr/>
        <p:txBody>
          <a:bodyPr/>
          <a:lstStyle/>
          <a:p>
            <a:r>
              <a:rPr lang="en-SG" dirty="0"/>
              <a:t>Linear regression (elastic predictors)</a:t>
            </a:r>
          </a:p>
          <a:p>
            <a:endParaRPr lang="en-SG" dirty="0"/>
          </a:p>
          <a:p>
            <a:endParaRPr lang="en-SG" dirty="0"/>
          </a:p>
          <a:p>
            <a:endParaRPr lang="en-SG" dirty="0"/>
          </a:p>
        </p:txBody>
      </p:sp>
      <p:pic>
        <p:nvPicPr>
          <p:cNvPr id="5" name="Picture 4" descr="Timeline&#10;&#10;Description automatically generated">
            <a:extLst>
              <a:ext uri="{FF2B5EF4-FFF2-40B4-BE49-F238E27FC236}">
                <a16:creationId xmlns:a16="http://schemas.microsoft.com/office/drawing/2014/main" id="{E3385816-D8E3-486C-A056-4B928F6C146E}"/>
              </a:ext>
            </a:extLst>
          </p:cNvPr>
          <p:cNvPicPr>
            <a:picLocks noChangeAspect="1"/>
          </p:cNvPicPr>
          <p:nvPr/>
        </p:nvPicPr>
        <p:blipFill>
          <a:blip r:embed="rId3"/>
          <a:stretch>
            <a:fillRect/>
          </a:stretch>
        </p:blipFill>
        <p:spPr>
          <a:xfrm>
            <a:off x="1066800" y="3319870"/>
            <a:ext cx="4911629" cy="3031686"/>
          </a:xfrm>
          <a:prstGeom prst="rect">
            <a:avLst/>
          </a:prstGeom>
        </p:spPr>
      </p:pic>
      <p:pic>
        <p:nvPicPr>
          <p:cNvPr id="7" name="Picture 6">
            <a:extLst>
              <a:ext uri="{FF2B5EF4-FFF2-40B4-BE49-F238E27FC236}">
                <a16:creationId xmlns:a16="http://schemas.microsoft.com/office/drawing/2014/main" id="{BCD000C6-1D2C-4620-98B2-67725C5B222D}"/>
              </a:ext>
            </a:extLst>
          </p:cNvPr>
          <p:cNvPicPr>
            <a:picLocks noChangeAspect="1"/>
          </p:cNvPicPr>
          <p:nvPr/>
        </p:nvPicPr>
        <p:blipFill>
          <a:blip r:embed="rId4"/>
          <a:stretch>
            <a:fillRect/>
          </a:stretch>
        </p:blipFill>
        <p:spPr>
          <a:xfrm>
            <a:off x="1316458" y="2599626"/>
            <a:ext cx="7132938" cy="441998"/>
          </a:xfrm>
          <a:prstGeom prst="rect">
            <a:avLst/>
          </a:prstGeom>
        </p:spPr>
      </p:pic>
      <p:pic>
        <p:nvPicPr>
          <p:cNvPr id="9" name="Picture 8" descr="Text&#10;&#10;Description automatically generated">
            <a:extLst>
              <a:ext uri="{FF2B5EF4-FFF2-40B4-BE49-F238E27FC236}">
                <a16:creationId xmlns:a16="http://schemas.microsoft.com/office/drawing/2014/main" id="{53799CBD-2096-47C7-83A0-9565D5BD2467}"/>
              </a:ext>
            </a:extLst>
          </p:cNvPr>
          <p:cNvPicPr>
            <a:picLocks noChangeAspect="1"/>
          </p:cNvPicPr>
          <p:nvPr/>
        </p:nvPicPr>
        <p:blipFill>
          <a:blip r:embed="rId5"/>
          <a:stretch>
            <a:fillRect/>
          </a:stretch>
        </p:blipFill>
        <p:spPr>
          <a:xfrm>
            <a:off x="6732568" y="4280972"/>
            <a:ext cx="3638493" cy="2030929"/>
          </a:xfrm>
          <a:prstGeom prst="rect">
            <a:avLst/>
          </a:prstGeom>
        </p:spPr>
      </p:pic>
      <p:sp>
        <p:nvSpPr>
          <p:cNvPr id="16" name="Ribbon: Curved and Tilted Up 15">
            <a:extLst>
              <a:ext uri="{FF2B5EF4-FFF2-40B4-BE49-F238E27FC236}">
                <a16:creationId xmlns:a16="http://schemas.microsoft.com/office/drawing/2014/main" id="{1B684759-1DEC-41F1-A653-4346C940E017}"/>
              </a:ext>
            </a:extLst>
          </p:cNvPr>
          <p:cNvSpPr/>
          <p:nvPr/>
        </p:nvSpPr>
        <p:spPr>
          <a:xfrm>
            <a:off x="6156096" y="3717335"/>
            <a:ext cx="2004609" cy="909749"/>
          </a:xfrm>
          <a:prstGeom prst="ellipseRibbon2">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17" name="TextBox 16">
            <a:extLst>
              <a:ext uri="{FF2B5EF4-FFF2-40B4-BE49-F238E27FC236}">
                <a16:creationId xmlns:a16="http://schemas.microsoft.com/office/drawing/2014/main" id="{CD4331E6-389F-47EA-A4A1-E62B5E043EEC}"/>
              </a:ext>
            </a:extLst>
          </p:cNvPr>
          <p:cNvSpPr txBox="1"/>
          <p:nvPr/>
        </p:nvSpPr>
        <p:spPr>
          <a:xfrm>
            <a:off x="6649476" y="3761748"/>
            <a:ext cx="1258866" cy="646331"/>
          </a:xfrm>
          <a:prstGeom prst="rect">
            <a:avLst/>
          </a:prstGeom>
          <a:noFill/>
        </p:spPr>
        <p:txBody>
          <a:bodyPr wrap="square" rtlCol="0">
            <a:spAutoFit/>
          </a:bodyPr>
          <a:lstStyle/>
          <a:p>
            <a:r>
              <a:rPr lang="en-SG" dirty="0"/>
              <a:t>Elastic = Ridge</a:t>
            </a:r>
          </a:p>
        </p:txBody>
      </p:sp>
    </p:spTree>
    <p:extLst>
      <p:ext uri="{BB962C8B-B14F-4D97-AF65-F5344CB8AC3E}">
        <p14:creationId xmlns:p14="http://schemas.microsoft.com/office/powerpoint/2010/main" val="1977190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76875-DD98-4B02-8844-4E8CE5251DB4}"/>
              </a:ext>
            </a:extLst>
          </p:cNvPr>
          <p:cNvSpPr>
            <a:spLocks noGrp="1"/>
          </p:cNvSpPr>
          <p:nvPr>
            <p:ph type="title"/>
          </p:nvPr>
        </p:nvSpPr>
        <p:spPr/>
        <p:txBody>
          <a:bodyPr/>
          <a:lstStyle/>
          <a:p>
            <a:r>
              <a:rPr lang="en-SG" dirty="0"/>
              <a:t>Conclusion 2</a:t>
            </a:r>
          </a:p>
        </p:txBody>
      </p:sp>
      <p:sp>
        <p:nvSpPr>
          <p:cNvPr id="3" name="Content Placeholder 2">
            <a:extLst>
              <a:ext uri="{FF2B5EF4-FFF2-40B4-BE49-F238E27FC236}">
                <a16:creationId xmlns:a16="http://schemas.microsoft.com/office/drawing/2014/main" id="{39680C57-F618-4A17-8255-850E72D5B27D}"/>
              </a:ext>
            </a:extLst>
          </p:cNvPr>
          <p:cNvSpPr>
            <a:spLocks noGrp="1"/>
          </p:cNvSpPr>
          <p:nvPr>
            <p:ph idx="1"/>
          </p:nvPr>
        </p:nvSpPr>
        <p:spPr/>
        <p:txBody>
          <a:bodyPr/>
          <a:lstStyle/>
          <a:p>
            <a:r>
              <a:rPr lang="en-SG" dirty="0" err="1"/>
              <a:t>Redundant;collinearity</a:t>
            </a:r>
            <a:endParaRPr lang="en-SG" dirty="0"/>
          </a:p>
          <a:p>
            <a:r>
              <a:rPr lang="en-SG" dirty="0"/>
              <a:t>Tree: Less is more</a:t>
            </a:r>
          </a:p>
          <a:p>
            <a:r>
              <a:rPr lang="en-SG" dirty="0"/>
              <a:t> Blackbox: information</a:t>
            </a:r>
          </a:p>
          <a:p>
            <a:endParaRPr lang="en-SG" dirty="0"/>
          </a:p>
        </p:txBody>
      </p:sp>
      <p:pic>
        <p:nvPicPr>
          <p:cNvPr id="6" name="Picture 5" descr="Chart, waterfall chart&#10;&#10;Description automatically generated">
            <a:extLst>
              <a:ext uri="{FF2B5EF4-FFF2-40B4-BE49-F238E27FC236}">
                <a16:creationId xmlns:a16="http://schemas.microsoft.com/office/drawing/2014/main" id="{61F006C6-C151-4F81-81FD-F94B63F69D59}"/>
              </a:ext>
            </a:extLst>
          </p:cNvPr>
          <p:cNvPicPr>
            <a:picLocks noChangeAspect="1"/>
          </p:cNvPicPr>
          <p:nvPr/>
        </p:nvPicPr>
        <p:blipFill>
          <a:blip r:embed="rId3"/>
          <a:stretch>
            <a:fillRect/>
          </a:stretch>
        </p:blipFill>
        <p:spPr>
          <a:xfrm>
            <a:off x="5488569" y="2244158"/>
            <a:ext cx="6236769" cy="3849624"/>
          </a:xfrm>
          <a:prstGeom prst="rect">
            <a:avLst/>
          </a:prstGeom>
        </p:spPr>
      </p:pic>
    </p:spTree>
    <p:extLst>
      <p:ext uri="{BB962C8B-B14F-4D97-AF65-F5344CB8AC3E}">
        <p14:creationId xmlns:p14="http://schemas.microsoft.com/office/powerpoint/2010/main" val="3251953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12CA-BB5B-4032-9A18-24647396F355}"/>
              </a:ext>
            </a:extLst>
          </p:cNvPr>
          <p:cNvSpPr>
            <a:spLocks noGrp="1"/>
          </p:cNvSpPr>
          <p:nvPr>
            <p:ph type="title"/>
          </p:nvPr>
        </p:nvSpPr>
        <p:spPr/>
        <p:txBody>
          <a:bodyPr/>
          <a:lstStyle/>
          <a:p>
            <a:r>
              <a:rPr lang="en-SG" dirty="0"/>
              <a:t>Limitations</a:t>
            </a:r>
          </a:p>
        </p:txBody>
      </p:sp>
      <p:sp>
        <p:nvSpPr>
          <p:cNvPr id="3" name="Content Placeholder 2">
            <a:extLst>
              <a:ext uri="{FF2B5EF4-FFF2-40B4-BE49-F238E27FC236}">
                <a16:creationId xmlns:a16="http://schemas.microsoft.com/office/drawing/2014/main" id="{25589528-8691-4E18-A9DE-B9AF32B8A9AB}"/>
              </a:ext>
            </a:extLst>
          </p:cNvPr>
          <p:cNvSpPr>
            <a:spLocks noGrp="1"/>
          </p:cNvSpPr>
          <p:nvPr>
            <p:ph idx="1"/>
          </p:nvPr>
        </p:nvSpPr>
        <p:spPr/>
        <p:txBody>
          <a:bodyPr/>
          <a:lstStyle/>
          <a:p>
            <a:pPr>
              <a:buFontTx/>
              <a:buChar char="-"/>
            </a:pPr>
            <a:r>
              <a:rPr lang="en-SG" sz="1800" dirty="0"/>
              <a:t>Interactive effects not considered</a:t>
            </a:r>
          </a:p>
          <a:p>
            <a:r>
              <a:rPr lang="en-SG" sz="1800" dirty="0"/>
              <a:t>Binomial distribution of response variable not fully utilized: X~B(30,p)</a:t>
            </a:r>
          </a:p>
          <a:p>
            <a:r>
              <a:rPr lang="en-SG" sz="1800" dirty="0"/>
              <a:t>Prediction on test data is poor (R2 &lt; 20% )</a:t>
            </a:r>
          </a:p>
          <a:p>
            <a:r>
              <a:rPr lang="en-SG" sz="1800" dirty="0"/>
              <a:t>Random effects of game type (Local vs Self)?</a:t>
            </a:r>
          </a:p>
          <a:p>
            <a:endParaRPr lang="en-SG" dirty="0"/>
          </a:p>
          <a:p>
            <a:endParaRPr lang="en-SG" dirty="0"/>
          </a:p>
        </p:txBody>
      </p:sp>
    </p:spTree>
    <p:extLst>
      <p:ext uri="{BB962C8B-B14F-4D97-AF65-F5344CB8AC3E}">
        <p14:creationId xmlns:p14="http://schemas.microsoft.com/office/powerpoint/2010/main" val="2924930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EA96-68A8-4712-A7A2-BFD38FF57830}"/>
              </a:ext>
            </a:extLst>
          </p:cNvPr>
          <p:cNvSpPr>
            <a:spLocks noGrp="1"/>
          </p:cNvSpPr>
          <p:nvPr>
            <p:ph type="title"/>
          </p:nvPr>
        </p:nvSpPr>
        <p:spPr/>
        <p:txBody>
          <a:bodyPr/>
          <a:lstStyle/>
          <a:p>
            <a:r>
              <a:rPr lang="en-SG" dirty="0"/>
              <a:t>Binomial regression</a:t>
            </a:r>
          </a:p>
        </p:txBody>
      </p:sp>
      <p:pic>
        <p:nvPicPr>
          <p:cNvPr id="7" name="Content Placeholder 6" descr="Chart, line chart&#10;&#10;Description automatically generated">
            <a:extLst>
              <a:ext uri="{FF2B5EF4-FFF2-40B4-BE49-F238E27FC236}">
                <a16:creationId xmlns:a16="http://schemas.microsoft.com/office/drawing/2014/main" id="{EA3CFEFB-7B8C-41E6-9767-D0EB6D5B1081}"/>
              </a:ext>
            </a:extLst>
          </p:cNvPr>
          <p:cNvPicPr>
            <a:picLocks noGrp="1" noChangeAspect="1"/>
          </p:cNvPicPr>
          <p:nvPr>
            <p:ph idx="1"/>
          </p:nvPr>
        </p:nvPicPr>
        <p:blipFill>
          <a:blip r:embed="rId3"/>
          <a:stretch>
            <a:fillRect/>
          </a:stretch>
        </p:blipFill>
        <p:spPr>
          <a:xfrm>
            <a:off x="1231473" y="2014194"/>
            <a:ext cx="6236871" cy="3849687"/>
          </a:xfrm>
        </p:spPr>
      </p:pic>
    </p:spTree>
    <p:extLst>
      <p:ext uri="{BB962C8B-B14F-4D97-AF65-F5344CB8AC3E}">
        <p14:creationId xmlns:p14="http://schemas.microsoft.com/office/powerpoint/2010/main" val="2067634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D442-ADD6-4A3D-BC13-6D7432037D40}"/>
              </a:ext>
            </a:extLst>
          </p:cNvPr>
          <p:cNvSpPr>
            <a:spLocks noGrp="1"/>
          </p:cNvSpPr>
          <p:nvPr>
            <p:ph type="title"/>
          </p:nvPr>
        </p:nvSpPr>
        <p:spPr>
          <a:xfrm>
            <a:off x="671632" y="371491"/>
            <a:ext cx="10058400" cy="1371600"/>
          </a:xfrm>
        </p:spPr>
        <p:txBody>
          <a:bodyPr/>
          <a:lstStyle/>
          <a:p>
            <a:r>
              <a:rPr lang="en-SG" dirty="0"/>
              <a:t>Compare best model across methods</a:t>
            </a:r>
          </a:p>
        </p:txBody>
      </p:sp>
      <p:sp>
        <p:nvSpPr>
          <p:cNvPr id="3" name="Content Placeholder 2">
            <a:extLst>
              <a:ext uri="{FF2B5EF4-FFF2-40B4-BE49-F238E27FC236}">
                <a16:creationId xmlns:a16="http://schemas.microsoft.com/office/drawing/2014/main" id="{A57CE16C-B0AE-4895-BCC2-B3D1045D8584}"/>
              </a:ext>
            </a:extLst>
          </p:cNvPr>
          <p:cNvSpPr>
            <a:spLocks noGrp="1"/>
          </p:cNvSpPr>
          <p:nvPr>
            <p:ph idx="1"/>
          </p:nvPr>
        </p:nvSpPr>
        <p:spPr/>
        <p:txBody>
          <a:bodyPr/>
          <a:lstStyle/>
          <a:p>
            <a:r>
              <a:rPr lang="en-SG" dirty="0"/>
              <a:t> Bootstrapped resampling for train and test data</a:t>
            </a:r>
          </a:p>
          <a:p>
            <a:endParaRPr lang="en-SG" dirty="0"/>
          </a:p>
          <a:p>
            <a:endParaRPr lang="en-SG" dirty="0"/>
          </a:p>
        </p:txBody>
      </p:sp>
      <p:pic>
        <p:nvPicPr>
          <p:cNvPr id="9" name="Picture 8" descr="Chart, box and whisker chart&#10;&#10;Description automatically generated">
            <a:extLst>
              <a:ext uri="{FF2B5EF4-FFF2-40B4-BE49-F238E27FC236}">
                <a16:creationId xmlns:a16="http://schemas.microsoft.com/office/drawing/2014/main" id="{CB89FA81-AD8C-4197-A7F0-9CFF508566BC}"/>
              </a:ext>
            </a:extLst>
          </p:cNvPr>
          <p:cNvPicPr>
            <a:picLocks noChangeAspect="1"/>
          </p:cNvPicPr>
          <p:nvPr/>
        </p:nvPicPr>
        <p:blipFill>
          <a:blip r:embed="rId3"/>
          <a:stretch>
            <a:fillRect/>
          </a:stretch>
        </p:blipFill>
        <p:spPr>
          <a:xfrm>
            <a:off x="967114" y="2533283"/>
            <a:ext cx="5911563" cy="3648892"/>
          </a:xfrm>
          <a:prstGeom prst="rect">
            <a:avLst/>
          </a:prstGeom>
        </p:spPr>
      </p:pic>
      <p:sp>
        <p:nvSpPr>
          <p:cNvPr id="4" name="TextBox 3">
            <a:extLst>
              <a:ext uri="{FF2B5EF4-FFF2-40B4-BE49-F238E27FC236}">
                <a16:creationId xmlns:a16="http://schemas.microsoft.com/office/drawing/2014/main" id="{CA8386BF-7FBA-4F2A-BB50-68429B237710}"/>
              </a:ext>
            </a:extLst>
          </p:cNvPr>
          <p:cNvSpPr txBox="1"/>
          <p:nvPr/>
        </p:nvSpPr>
        <p:spPr>
          <a:xfrm>
            <a:off x="8009041" y="2049359"/>
            <a:ext cx="3561106" cy="646331"/>
          </a:xfrm>
          <a:prstGeom prst="rect">
            <a:avLst/>
          </a:prstGeom>
          <a:noFill/>
        </p:spPr>
        <p:txBody>
          <a:bodyPr wrap="square" rtlCol="0">
            <a:spAutoFit/>
          </a:bodyPr>
          <a:lstStyle/>
          <a:p>
            <a:r>
              <a:rPr lang="en-SG" dirty="0"/>
              <a:t>- Overfitting (binomial regression)</a:t>
            </a:r>
          </a:p>
        </p:txBody>
      </p:sp>
    </p:spTree>
    <p:extLst>
      <p:ext uri="{BB962C8B-B14F-4D97-AF65-F5344CB8AC3E}">
        <p14:creationId xmlns:p14="http://schemas.microsoft.com/office/powerpoint/2010/main" val="3395846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A29C9-63BB-4A66-957C-3E70FEEE0D74}"/>
              </a:ext>
            </a:extLst>
          </p:cNvPr>
          <p:cNvSpPr>
            <a:spLocks noGrp="1"/>
          </p:cNvSpPr>
          <p:nvPr>
            <p:ph type="title"/>
          </p:nvPr>
        </p:nvSpPr>
        <p:spPr/>
        <p:txBody>
          <a:bodyPr/>
          <a:lstStyle/>
          <a:p>
            <a:r>
              <a:rPr lang="en-SG" dirty="0"/>
              <a:t>Adding Interactions: Predictive accuracy</a:t>
            </a:r>
          </a:p>
        </p:txBody>
      </p:sp>
      <p:sp>
        <p:nvSpPr>
          <p:cNvPr id="10" name="TextBox 9">
            <a:extLst>
              <a:ext uri="{FF2B5EF4-FFF2-40B4-BE49-F238E27FC236}">
                <a16:creationId xmlns:a16="http://schemas.microsoft.com/office/drawing/2014/main" id="{BA7F86F4-CBEC-4CAD-B1AD-1E150DC46ED2}"/>
              </a:ext>
            </a:extLst>
          </p:cNvPr>
          <p:cNvSpPr txBox="1"/>
          <p:nvPr/>
        </p:nvSpPr>
        <p:spPr>
          <a:xfrm>
            <a:off x="6318297" y="1993732"/>
            <a:ext cx="3664475" cy="369332"/>
          </a:xfrm>
          <a:prstGeom prst="rect">
            <a:avLst/>
          </a:prstGeom>
          <a:noFill/>
        </p:spPr>
        <p:txBody>
          <a:bodyPr wrap="square" rtlCol="0">
            <a:spAutoFit/>
          </a:bodyPr>
          <a:lstStyle/>
          <a:p>
            <a:r>
              <a:rPr lang="en-SG" dirty="0"/>
              <a:t>Improvement in LM</a:t>
            </a:r>
          </a:p>
        </p:txBody>
      </p:sp>
      <p:sp>
        <p:nvSpPr>
          <p:cNvPr id="13" name="TextBox 12">
            <a:extLst>
              <a:ext uri="{FF2B5EF4-FFF2-40B4-BE49-F238E27FC236}">
                <a16:creationId xmlns:a16="http://schemas.microsoft.com/office/drawing/2014/main" id="{737EEA07-9B3D-41A6-AA30-8DEF78516B8E}"/>
              </a:ext>
            </a:extLst>
          </p:cNvPr>
          <p:cNvSpPr txBox="1"/>
          <p:nvPr/>
        </p:nvSpPr>
        <p:spPr>
          <a:xfrm>
            <a:off x="8741190" y="3114037"/>
            <a:ext cx="2157488" cy="1200329"/>
          </a:xfrm>
          <a:prstGeom prst="rect">
            <a:avLst/>
          </a:prstGeom>
          <a:noFill/>
        </p:spPr>
        <p:txBody>
          <a:bodyPr wrap="square" rtlCol="0">
            <a:spAutoFit/>
          </a:bodyPr>
          <a:lstStyle/>
          <a:p>
            <a:r>
              <a:rPr lang="en-SG" dirty="0"/>
              <a:t>Elastic Net is already adequate, captures non-linear effects</a:t>
            </a:r>
          </a:p>
        </p:txBody>
      </p:sp>
      <p:pic>
        <p:nvPicPr>
          <p:cNvPr id="4" name="Picture 3">
            <a:extLst>
              <a:ext uri="{FF2B5EF4-FFF2-40B4-BE49-F238E27FC236}">
                <a16:creationId xmlns:a16="http://schemas.microsoft.com/office/drawing/2014/main" id="{C0FB3975-CA3F-4247-9880-02A012C48305}"/>
              </a:ext>
            </a:extLst>
          </p:cNvPr>
          <p:cNvPicPr>
            <a:picLocks noChangeAspect="1"/>
          </p:cNvPicPr>
          <p:nvPr/>
        </p:nvPicPr>
        <p:blipFill>
          <a:blip r:embed="rId3"/>
          <a:stretch>
            <a:fillRect/>
          </a:stretch>
        </p:blipFill>
        <p:spPr>
          <a:xfrm>
            <a:off x="724049" y="2369469"/>
            <a:ext cx="7582557" cy="933531"/>
          </a:xfrm>
          <a:prstGeom prst="rect">
            <a:avLst/>
          </a:prstGeom>
        </p:spPr>
      </p:pic>
      <p:pic>
        <p:nvPicPr>
          <p:cNvPr id="8" name="Content Placeholder 7" descr="A screenshot of a computer&#10;&#10;Description automatically generated with medium confidence">
            <a:extLst>
              <a:ext uri="{FF2B5EF4-FFF2-40B4-BE49-F238E27FC236}">
                <a16:creationId xmlns:a16="http://schemas.microsoft.com/office/drawing/2014/main" id="{0F57A583-3BBC-4A4B-BD91-9A168A3573F2}"/>
              </a:ext>
            </a:extLst>
          </p:cNvPr>
          <p:cNvPicPr>
            <a:picLocks noGrp="1" noChangeAspect="1"/>
          </p:cNvPicPr>
          <p:nvPr>
            <p:ph idx="1"/>
          </p:nvPr>
        </p:nvPicPr>
        <p:blipFill>
          <a:blip r:embed="rId4"/>
          <a:stretch>
            <a:fillRect/>
          </a:stretch>
        </p:blipFill>
        <p:spPr>
          <a:xfrm>
            <a:off x="735479" y="3479972"/>
            <a:ext cx="7559695" cy="952583"/>
          </a:xfrm>
        </p:spPr>
      </p:pic>
      <p:pic>
        <p:nvPicPr>
          <p:cNvPr id="24" name="Picture 23">
            <a:extLst>
              <a:ext uri="{FF2B5EF4-FFF2-40B4-BE49-F238E27FC236}">
                <a16:creationId xmlns:a16="http://schemas.microsoft.com/office/drawing/2014/main" id="{7D3C126B-373F-4772-9932-E4443C633371}"/>
              </a:ext>
            </a:extLst>
          </p:cNvPr>
          <p:cNvPicPr>
            <a:picLocks noChangeAspect="1"/>
          </p:cNvPicPr>
          <p:nvPr/>
        </p:nvPicPr>
        <p:blipFill>
          <a:blip r:embed="rId5"/>
          <a:stretch>
            <a:fillRect/>
          </a:stretch>
        </p:blipFill>
        <p:spPr>
          <a:xfrm>
            <a:off x="697376" y="5554489"/>
            <a:ext cx="7597798" cy="872566"/>
          </a:xfrm>
          <a:prstGeom prst="rect">
            <a:avLst/>
          </a:prstGeom>
        </p:spPr>
      </p:pic>
      <p:pic>
        <p:nvPicPr>
          <p:cNvPr id="26" name="Picture 25" descr="Graphical user interface, text, application&#10;&#10;Description automatically generated">
            <a:extLst>
              <a:ext uri="{FF2B5EF4-FFF2-40B4-BE49-F238E27FC236}">
                <a16:creationId xmlns:a16="http://schemas.microsoft.com/office/drawing/2014/main" id="{5C422446-0D16-4738-B367-329C71D7CC7D}"/>
              </a:ext>
            </a:extLst>
          </p:cNvPr>
          <p:cNvPicPr>
            <a:picLocks noChangeAspect="1"/>
          </p:cNvPicPr>
          <p:nvPr/>
        </p:nvPicPr>
        <p:blipFill>
          <a:blip r:embed="rId6"/>
          <a:stretch>
            <a:fillRect/>
          </a:stretch>
        </p:blipFill>
        <p:spPr>
          <a:xfrm>
            <a:off x="735479" y="4529263"/>
            <a:ext cx="7616850" cy="944962"/>
          </a:xfrm>
          <a:prstGeom prst="rect">
            <a:avLst/>
          </a:prstGeom>
        </p:spPr>
      </p:pic>
      <p:sp>
        <p:nvSpPr>
          <p:cNvPr id="27" name="TextBox 26">
            <a:extLst>
              <a:ext uri="{FF2B5EF4-FFF2-40B4-BE49-F238E27FC236}">
                <a16:creationId xmlns:a16="http://schemas.microsoft.com/office/drawing/2014/main" id="{5526C080-0196-446E-9F16-1F48925D3E89}"/>
              </a:ext>
            </a:extLst>
          </p:cNvPr>
          <p:cNvSpPr txBox="1"/>
          <p:nvPr/>
        </p:nvSpPr>
        <p:spPr>
          <a:xfrm>
            <a:off x="945292" y="1804086"/>
            <a:ext cx="3515497" cy="369332"/>
          </a:xfrm>
          <a:prstGeom prst="rect">
            <a:avLst/>
          </a:prstGeom>
          <a:noFill/>
        </p:spPr>
        <p:txBody>
          <a:bodyPr wrap="square" rtlCol="0">
            <a:spAutoFit/>
          </a:bodyPr>
          <a:lstStyle/>
          <a:p>
            <a:r>
              <a:rPr lang="en-SG" dirty="0"/>
              <a:t>DIEPUN*CORELSIM added</a:t>
            </a:r>
          </a:p>
        </p:txBody>
      </p:sp>
      <p:sp>
        <p:nvSpPr>
          <p:cNvPr id="29" name="TextBox 28">
            <a:extLst>
              <a:ext uri="{FF2B5EF4-FFF2-40B4-BE49-F238E27FC236}">
                <a16:creationId xmlns:a16="http://schemas.microsoft.com/office/drawing/2014/main" id="{C5B9936F-F3F5-4514-9CAE-0118749E0EDC}"/>
              </a:ext>
            </a:extLst>
          </p:cNvPr>
          <p:cNvSpPr txBox="1"/>
          <p:nvPr/>
        </p:nvSpPr>
        <p:spPr>
          <a:xfrm>
            <a:off x="8876662" y="4992472"/>
            <a:ext cx="2273474" cy="646331"/>
          </a:xfrm>
          <a:prstGeom prst="rect">
            <a:avLst/>
          </a:prstGeom>
          <a:noFill/>
        </p:spPr>
        <p:txBody>
          <a:bodyPr wrap="square" rtlCol="0">
            <a:spAutoFit/>
          </a:bodyPr>
          <a:lstStyle/>
          <a:p>
            <a:r>
              <a:rPr lang="en-SG" dirty="0"/>
              <a:t>Improvement for binomial regression</a:t>
            </a:r>
          </a:p>
        </p:txBody>
      </p:sp>
      <p:sp>
        <p:nvSpPr>
          <p:cNvPr id="30" name="TextBox 29">
            <a:extLst>
              <a:ext uri="{FF2B5EF4-FFF2-40B4-BE49-F238E27FC236}">
                <a16:creationId xmlns:a16="http://schemas.microsoft.com/office/drawing/2014/main" id="{26A064AF-2F4E-45C8-8ABA-813889042182}"/>
              </a:ext>
            </a:extLst>
          </p:cNvPr>
          <p:cNvSpPr txBox="1"/>
          <p:nvPr/>
        </p:nvSpPr>
        <p:spPr>
          <a:xfrm>
            <a:off x="7002048" y="4843807"/>
            <a:ext cx="3896629" cy="369332"/>
          </a:xfrm>
          <a:prstGeom prst="rect">
            <a:avLst/>
          </a:prstGeom>
          <a:noFill/>
        </p:spPr>
        <p:txBody>
          <a:bodyPr wrap="square" rtlCol="0">
            <a:spAutoFit/>
          </a:bodyPr>
          <a:lstStyle/>
          <a:p>
            <a:r>
              <a:rPr lang="en-SG" b="1" dirty="0">
                <a:solidFill>
                  <a:schemeClr val="bg1">
                    <a:lumMod val="95000"/>
                  </a:schemeClr>
                </a:solidFill>
              </a:rPr>
              <a:t>Train</a:t>
            </a:r>
          </a:p>
        </p:txBody>
      </p:sp>
      <p:sp>
        <p:nvSpPr>
          <p:cNvPr id="31" name="TextBox 30">
            <a:extLst>
              <a:ext uri="{FF2B5EF4-FFF2-40B4-BE49-F238E27FC236}">
                <a16:creationId xmlns:a16="http://schemas.microsoft.com/office/drawing/2014/main" id="{E31C95E3-0273-4EDC-BF84-A28C6F51439B}"/>
              </a:ext>
            </a:extLst>
          </p:cNvPr>
          <p:cNvSpPr txBox="1"/>
          <p:nvPr/>
        </p:nvSpPr>
        <p:spPr>
          <a:xfrm>
            <a:off x="7095993" y="5819000"/>
            <a:ext cx="3896629" cy="369332"/>
          </a:xfrm>
          <a:prstGeom prst="rect">
            <a:avLst/>
          </a:prstGeom>
          <a:noFill/>
        </p:spPr>
        <p:txBody>
          <a:bodyPr wrap="square" rtlCol="0">
            <a:spAutoFit/>
          </a:bodyPr>
          <a:lstStyle/>
          <a:p>
            <a:r>
              <a:rPr lang="en-SG" b="1" dirty="0">
                <a:solidFill>
                  <a:schemeClr val="bg1">
                    <a:lumMod val="95000"/>
                  </a:schemeClr>
                </a:solidFill>
              </a:rPr>
              <a:t>Test</a:t>
            </a:r>
          </a:p>
        </p:txBody>
      </p:sp>
    </p:spTree>
    <p:extLst>
      <p:ext uri="{BB962C8B-B14F-4D97-AF65-F5344CB8AC3E}">
        <p14:creationId xmlns:p14="http://schemas.microsoft.com/office/powerpoint/2010/main" val="3453319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0894-6FB7-4093-9E34-CA46E60C492E}"/>
              </a:ext>
            </a:extLst>
          </p:cNvPr>
          <p:cNvSpPr>
            <a:spLocks noGrp="1"/>
          </p:cNvSpPr>
          <p:nvPr>
            <p:ph type="title"/>
          </p:nvPr>
        </p:nvSpPr>
        <p:spPr/>
        <p:txBody>
          <a:bodyPr/>
          <a:lstStyle/>
          <a:p>
            <a:r>
              <a:rPr lang="en-SG" dirty="0"/>
              <a:t>Explain or predict</a:t>
            </a:r>
          </a:p>
        </p:txBody>
      </p:sp>
      <p:sp>
        <p:nvSpPr>
          <p:cNvPr id="3" name="Content Placeholder 2">
            <a:extLst>
              <a:ext uri="{FF2B5EF4-FFF2-40B4-BE49-F238E27FC236}">
                <a16:creationId xmlns:a16="http://schemas.microsoft.com/office/drawing/2014/main" id="{D51E10EC-8025-4CBC-B53D-00C084E5CCFB}"/>
              </a:ext>
            </a:extLst>
          </p:cNvPr>
          <p:cNvSpPr>
            <a:spLocks noGrp="1"/>
          </p:cNvSpPr>
          <p:nvPr>
            <p:ph idx="1"/>
          </p:nvPr>
        </p:nvSpPr>
        <p:spPr/>
        <p:txBody>
          <a:bodyPr/>
          <a:lstStyle/>
          <a:p>
            <a:endParaRPr lang="en-SG" b="0" i="0" dirty="0">
              <a:solidFill>
                <a:srgbClr val="222222"/>
              </a:solidFill>
              <a:effectLst/>
              <a:latin typeface="Harding"/>
            </a:endParaRPr>
          </a:p>
          <a:p>
            <a:r>
              <a:rPr lang="en-SG" b="0" i="0" dirty="0">
                <a:solidFill>
                  <a:srgbClr val="222222"/>
                </a:solidFill>
                <a:effectLst/>
                <a:latin typeface="Harding"/>
              </a:rPr>
              <a:t>“The higher participants rated their moralistic gods as punitive and knowledgeable about human thoughts and actions, the more coins they allocated to geographically distant co-religionist strangers relative to both themselves and local co-religionists. “ (</a:t>
            </a:r>
            <a:r>
              <a:rPr lang="en-SG" b="0" i="0" dirty="0" err="1">
                <a:solidFill>
                  <a:srgbClr val="222222"/>
                </a:solidFill>
                <a:effectLst/>
                <a:latin typeface="Harding"/>
              </a:rPr>
              <a:t>Purzycki</a:t>
            </a:r>
            <a:r>
              <a:rPr lang="en-SG" b="0" i="0" dirty="0">
                <a:solidFill>
                  <a:srgbClr val="222222"/>
                </a:solidFill>
                <a:effectLst/>
                <a:latin typeface="Harding"/>
              </a:rPr>
              <a:t>, et al, 2016)        [Binomial Regression]</a:t>
            </a:r>
          </a:p>
          <a:p>
            <a:r>
              <a:rPr lang="en-SG" dirty="0">
                <a:solidFill>
                  <a:srgbClr val="222222"/>
                </a:solidFill>
                <a:latin typeface="Harding"/>
              </a:rPr>
              <a:t>Training data [Binomial regression: R2 ~ 20%]</a:t>
            </a:r>
            <a:endParaRPr lang="en-SG" dirty="0"/>
          </a:p>
          <a:p>
            <a:r>
              <a:rPr lang="en-SG" dirty="0"/>
              <a:t>Predictive models: limited predictive accuracy [Binomial R2 &lt; 10% ]</a:t>
            </a:r>
          </a:p>
          <a:p>
            <a:r>
              <a:rPr lang="en-SG" dirty="0"/>
              <a:t>“goodness of fit” between the statistical model and the sample data:</a:t>
            </a:r>
            <a:r>
              <a:rPr lang="zh-CN" altLang="en-US" dirty="0"/>
              <a:t> </a:t>
            </a:r>
            <a:r>
              <a:rPr lang="en-SG" altLang="zh-CN" dirty="0"/>
              <a:t>overfit?</a:t>
            </a:r>
            <a:endParaRPr lang="en-SG" dirty="0"/>
          </a:p>
        </p:txBody>
      </p:sp>
    </p:spTree>
    <p:extLst>
      <p:ext uri="{BB962C8B-B14F-4D97-AF65-F5344CB8AC3E}">
        <p14:creationId xmlns:p14="http://schemas.microsoft.com/office/powerpoint/2010/main" val="2363094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0F066-9F6D-410D-AC2B-3E8025F0E859}"/>
              </a:ext>
            </a:extLst>
          </p:cNvPr>
          <p:cNvSpPr>
            <a:spLocks noGrp="1"/>
          </p:cNvSpPr>
          <p:nvPr>
            <p:ph type="title"/>
          </p:nvPr>
        </p:nvSpPr>
        <p:spPr/>
        <p:txBody>
          <a:bodyPr/>
          <a:lstStyle/>
          <a:p>
            <a:r>
              <a:rPr lang="en-SG" dirty="0"/>
              <a:t>References</a:t>
            </a:r>
          </a:p>
        </p:txBody>
      </p:sp>
      <p:sp>
        <p:nvSpPr>
          <p:cNvPr id="3" name="Content Placeholder 2">
            <a:extLst>
              <a:ext uri="{FF2B5EF4-FFF2-40B4-BE49-F238E27FC236}">
                <a16:creationId xmlns:a16="http://schemas.microsoft.com/office/drawing/2014/main" id="{5391A79F-6A53-487C-8D40-8FBC94F0EFAD}"/>
              </a:ext>
            </a:extLst>
          </p:cNvPr>
          <p:cNvSpPr>
            <a:spLocks noGrp="1"/>
          </p:cNvSpPr>
          <p:nvPr>
            <p:ph idx="1"/>
          </p:nvPr>
        </p:nvSpPr>
        <p:spPr/>
        <p:txBody>
          <a:bodyPr>
            <a:normAutofit fontScale="92500" lnSpcReduction="20000"/>
          </a:bodyPr>
          <a:lstStyle/>
          <a:p>
            <a:endParaRPr lang="en-SG" b="0" i="0" dirty="0">
              <a:solidFill>
                <a:srgbClr val="333333"/>
              </a:solidFill>
              <a:effectLst/>
              <a:latin typeface="Open Sans" panose="020B0606030504020204" pitchFamily="34" charset="0"/>
            </a:endParaRPr>
          </a:p>
          <a:p>
            <a:r>
              <a:rPr lang="en-SG" sz="1700" b="0" i="0" dirty="0">
                <a:solidFill>
                  <a:srgbClr val="000000"/>
                </a:solidFill>
                <a:effectLst/>
                <a:latin typeface="Times New Roman" panose="02020603050405020304" pitchFamily="18" charset="0"/>
                <a:cs typeface="Times New Roman" panose="02020603050405020304" pitchFamily="18" charset="0"/>
              </a:rPr>
              <a:t>Open Science Collaboration. (2015). Estimating the reproducibility of psychological science. </a:t>
            </a:r>
            <a:r>
              <a:rPr lang="en-SG" sz="1700" b="0" i="1" dirty="0">
                <a:solidFill>
                  <a:srgbClr val="000000"/>
                </a:solidFill>
                <a:effectLst/>
                <a:latin typeface="Times New Roman" panose="02020603050405020304" pitchFamily="18" charset="0"/>
                <a:cs typeface="Times New Roman" panose="02020603050405020304" pitchFamily="18" charset="0"/>
              </a:rPr>
              <a:t>Science</a:t>
            </a:r>
            <a:r>
              <a:rPr lang="en-SG" sz="1700" b="0" i="0" dirty="0">
                <a:solidFill>
                  <a:srgbClr val="000000"/>
                </a:solidFill>
                <a:effectLst/>
                <a:latin typeface="Times New Roman" panose="02020603050405020304" pitchFamily="18" charset="0"/>
                <a:cs typeface="Times New Roman" panose="02020603050405020304" pitchFamily="18" charset="0"/>
              </a:rPr>
              <a:t>, 349(6251). 10.1126/science.aac4716  </a:t>
            </a:r>
          </a:p>
          <a:p>
            <a:r>
              <a:rPr lang="en-SG" sz="1700" b="0" i="0" dirty="0" err="1">
                <a:solidFill>
                  <a:srgbClr val="222222"/>
                </a:solidFill>
                <a:effectLst/>
                <a:latin typeface="Times New Roman" panose="02020603050405020304" pitchFamily="18" charset="0"/>
                <a:cs typeface="Times New Roman" panose="02020603050405020304" pitchFamily="18" charset="0"/>
              </a:rPr>
              <a:t>Purzycki</a:t>
            </a:r>
            <a:r>
              <a:rPr lang="en-SG" sz="1700" b="0" i="0" dirty="0">
                <a:solidFill>
                  <a:srgbClr val="222222"/>
                </a:solidFill>
                <a:effectLst/>
                <a:latin typeface="Times New Roman" panose="02020603050405020304" pitchFamily="18" charset="0"/>
                <a:cs typeface="Times New Roman" panose="02020603050405020304" pitchFamily="18" charset="0"/>
              </a:rPr>
              <a:t>, B., </a:t>
            </a:r>
            <a:r>
              <a:rPr lang="en-SG" sz="1700" b="0" i="0" dirty="0" err="1">
                <a:solidFill>
                  <a:srgbClr val="222222"/>
                </a:solidFill>
                <a:effectLst/>
                <a:latin typeface="Times New Roman" panose="02020603050405020304" pitchFamily="18" charset="0"/>
                <a:cs typeface="Times New Roman" panose="02020603050405020304" pitchFamily="18" charset="0"/>
              </a:rPr>
              <a:t>Apicella</a:t>
            </a:r>
            <a:r>
              <a:rPr lang="en-SG" sz="1700" b="0" i="0" dirty="0">
                <a:solidFill>
                  <a:srgbClr val="222222"/>
                </a:solidFill>
                <a:effectLst/>
                <a:latin typeface="Times New Roman" panose="02020603050405020304" pitchFamily="18" charset="0"/>
                <a:cs typeface="Times New Roman" panose="02020603050405020304" pitchFamily="18" charset="0"/>
              </a:rPr>
              <a:t>, C., Atkinson, Q. </a:t>
            </a:r>
            <a:r>
              <a:rPr lang="en-SG" sz="1700" b="0" i="1" dirty="0">
                <a:solidFill>
                  <a:srgbClr val="222222"/>
                </a:solidFill>
                <a:effectLst/>
                <a:latin typeface="Times New Roman" panose="02020603050405020304" pitchFamily="18" charset="0"/>
                <a:cs typeface="Times New Roman" panose="02020603050405020304" pitchFamily="18" charset="0"/>
              </a:rPr>
              <a:t>et al.</a:t>
            </a:r>
            <a:r>
              <a:rPr lang="en-SG" sz="1700" b="0" i="0" dirty="0">
                <a:solidFill>
                  <a:srgbClr val="222222"/>
                </a:solidFill>
                <a:effectLst/>
                <a:latin typeface="Times New Roman" panose="02020603050405020304" pitchFamily="18" charset="0"/>
                <a:cs typeface="Times New Roman" panose="02020603050405020304" pitchFamily="18" charset="0"/>
              </a:rPr>
              <a:t> Moralistic gods, supernatural punishment and the expansion of human sociality. </a:t>
            </a:r>
            <a:r>
              <a:rPr lang="en-SG" sz="1700" b="0" i="1" dirty="0">
                <a:solidFill>
                  <a:srgbClr val="222222"/>
                </a:solidFill>
                <a:effectLst/>
                <a:latin typeface="Times New Roman" panose="02020603050405020304" pitchFamily="18" charset="0"/>
                <a:cs typeface="Times New Roman" panose="02020603050405020304" pitchFamily="18" charset="0"/>
              </a:rPr>
              <a:t>Nature</a:t>
            </a:r>
            <a:r>
              <a:rPr lang="en-SG" sz="1700" b="0" i="0" dirty="0">
                <a:solidFill>
                  <a:srgbClr val="222222"/>
                </a:solidFill>
                <a:effectLst/>
                <a:latin typeface="Times New Roman" panose="02020603050405020304" pitchFamily="18" charset="0"/>
                <a:cs typeface="Times New Roman" panose="02020603050405020304" pitchFamily="18" charset="0"/>
              </a:rPr>
              <a:t> </a:t>
            </a:r>
            <a:r>
              <a:rPr lang="en-SG" sz="1700" b="1" i="0" dirty="0">
                <a:solidFill>
                  <a:srgbClr val="222222"/>
                </a:solidFill>
                <a:effectLst/>
                <a:latin typeface="Times New Roman" panose="02020603050405020304" pitchFamily="18" charset="0"/>
                <a:cs typeface="Times New Roman" panose="02020603050405020304" pitchFamily="18" charset="0"/>
              </a:rPr>
              <a:t>530, </a:t>
            </a:r>
            <a:r>
              <a:rPr lang="en-SG" sz="1700" b="0" i="0" dirty="0">
                <a:solidFill>
                  <a:srgbClr val="222222"/>
                </a:solidFill>
                <a:effectLst/>
                <a:latin typeface="Times New Roman" panose="02020603050405020304" pitchFamily="18" charset="0"/>
                <a:cs typeface="Times New Roman" panose="02020603050405020304" pitchFamily="18" charset="0"/>
              </a:rPr>
              <a:t>327–330 (2016). https://doi-org.libproxy1.nus.edu.sg/10.1038/nature16980</a:t>
            </a:r>
            <a:endParaRPr lang="en-SG" sz="1700" b="0" i="0" dirty="0">
              <a:solidFill>
                <a:srgbClr val="000000"/>
              </a:solidFill>
              <a:effectLst/>
              <a:latin typeface="Times New Roman" panose="02020603050405020304" pitchFamily="18" charset="0"/>
              <a:cs typeface="Times New Roman" panose="02020603050405020304" pitchFamily="18" charset="0"/>
            </a:endParaRPr>
          </a:p>
          <a:p>
            <a:r>
              <a:rPr lang="en-SG" sz="1700" b="0" i="0" dirty="0" err="1">
                <a:solidFill>
                  <a:srgbClr val="333333"/>
                </a:solidFill>
                <a:effectLst/>
                <a:latin typeface="Times New Roman" panose="02020603050405020304" pitchFamily="18" charset="0"/>
                <a:cs typeface="Times New Roman" panose="02020603050405020304" pitchFamily="18" charset="0"/>
              </a:rPr>
              <a:t>Purzycki</a:t>
            </a:r>
            <a:r>
              <a:rPr lang="en-SG" sz="1700" b="0" i="0" dirty="0">
                <a:solidFill>
                  <a:srgbClr val="333333"/>
                </a:solidFill>
                <a:effectLst/>
                <a:latin typeface="Times New Roman" panose="02020603050405020304" pitchFamily="18" charset="0"/>
                <a:cs typeface="Times New Roman" panose="02020603050405020304" pitchFamily="18" charset="0"/>
              </a:rPr>
              <a:t>, B., </a:t>
            </a:r>
            <a:r>
              <a:rPr lang="en-SG" sz="1700" b="0" i="0" dirty="0" err="1">
                <a:solidFill>
                  <a:srgbClr val="333333"/>
                </a:solidFill>
                <a:effectLst/>
                <a:latin typeface="Times New Roman" panose="02020603050405020304" pitchFamily="18" charset="0"/>
                <a:cs typeface="Times New Roman" panose="02020603050405020304" pitchFamily="18" charset="0"/>
              </a:rPr>
              <a:t>Norenzayan</a:t>
            </a:r>
            <a:r>
              <a:rPr lang="en-SG" sz="1700" b="0" i="0" dirty="0">
                <a:solidFill>
                  <a:srgbClr val="333333"/>
                </a:solidFill>
                <a:effectLst/>
                <a:latin typeface="Times New Roman" panose="02020603050405020304" pitchFamily="18" charset="0"/>
                <a:cs typeface="Times New Roman" panose="02020603050405020304" pitchFamily="18" charset="0"/>
              </a:rPr>
              <a:t>, A., </a:t>
            </a:r>
            <a:r>
              <a:rPr lang="en-SG" sz="1700" b="0" i="0" dirty="0" err="1">
                <a:solidFill>
                  <a:srgbClr val="333333"/>
                </a:solidFill>
                <a:effectLst/>
                <a:latin typeface="Times New Roman" panose="02020603050405020304" pitchFamily="18" charset="0"/>
                <a:cs typeface="Times New Roman" panose="02020603050405020304" pitchFamily="18" charset="0"/>
              </a:rPr>
              <a:t>Apicella</a:t>
            </a:r>
            <a:r>
              <a:rPr lang="en-SG" sz="1700" b="0" i="0" dirty="0">
                <a:solidFill>
                  <a:srgbClr val="333333"/>
                </a:solidFill>
                <a:effectLst/>
                <a:latin typeface="Times New Roman" panose="02020603050405020304" pitchFamily="18" charset="0"/>
                <a:cs typeface="Times New Roman" panose="02020603050405020304" pitchFamily="18" charset="0"/>
              </a:rPr>
              <a:t>, C., Atkinson, Q., Cohen, E., McNamara, R., … Henrich, J. (2016b). Cross-cultural dataset for the evolution of religion and morality project. </a:t>
            </a:r>
            <a:r>
              <a:rPr lang="en-SG" sz="1700" b="0" i="1" dirty="0">
                <a:solidFill>
                  <a:srgbClr val="333333"/>
                </a:solidFill>
                <a:effectLst/>
                <a:latin typeface="Times New Roman" panose="02020603050405020304" pitchFamily="18" charset="0"/>
                <a:cs typeface="Times New Roman" panose="02020603050405020304" pitchFamily="18" charset="0"/>
              </a:rPr>
              <a:t>Scientific Data</a:t>
            </a:r>
            <a:r>
              <a:rPr lang="en-SG" sz="1700" b="0" i="0" dirty="0">
                <a:solidFill>
                  <a:srgbClr val="333333"/>
                </a:solidFill>
                <a:effectLst/>
                <a:latin typeface="Times New Roman" panose="02020603050405020304" pitchFamily="18" charset="0"/>
                <a:cs typeface="Times New Roman" panose="02020603050405020304" pitchFamily="18" charset="0"/>
              </a:rPr>
              <a:t>, </a:t>
            </a:r>
            <a:r>
              <a:rPr lang="en-SG" sz="1700" b="0" i="1" dirty="0">
                <a:solidFill>
                  <a:srgbClr val="333333"/>
                </a:solidFill>
                <a:effectLst/>
                <a:latin typeface="Times New Roman" panose="02020603050405020304" pitchFamily="18" charset="0"/>
                <a:cs typeface="Times New Roman" panose="02020603050405020304" pitchFamily="18" charset="0"/>
              </a:rPr>
              <a:t>3</a:t>
            </a:r>
            <a:r>
              <a:rPr lang="en-SG" sz="1700" b="0" i="0" dirty="0">
                <a:solidFill>
                  <a:srgbClr val="333333"/>
                </a:solidFill>
                <a:effectLst/>
                <a:latin typeface="Times New Roman" panose="02020603050405020304" pitchFamily="18" charset="0"/>
                <a:cs typeface="Times New Roman" panose="02020603050405020304" pitchFamily="18" charset="0"/>
              </a:rPr>
              <a:t>, 16099. </a:t>
            </a:r>
            <a:r>
              <a:rPr lang="en-SG" sz="1700" b="0" i="0" dirty="0" err="1">
                <a:solidFill>
                  <a:srgbClr val="333333"/>
                </a:solidFill>
                <a:effectLst/>
                <a:latin typeface="Times New Roman" panose="02020603050405020304" pitchFamily="18" charset="0"/>
                <a:cs typeface="Times New Roman" panose="02020603050405020304" pitchFamily="18" charset="0"/>
              </a:rPr>
              <a:t>doi</a:t>
            </a:r>
            <a:r>
              <a:rPr lang="en-SG" sz="1700" b="0" i="0" dirty="0">
                <a:solidFill>
                  <a:srgbClr val="333333"/>
                </a:solidFill>
                <a:effectLst/>
                <a:latin typeface="Times New Roman" panose="02020603050405020304" pitchFamily="18" charset="0"/>
                <a:cs typeface="Times New Roman" panose="02020603050405020304" pitchFamily="18" charset="0"/>
              </a:rPr>
              <a:t>: 10.1038/sdata.2016.99</a:t>
            </a:r>
          </a:p>
          <a:p>
            <a:r>
              <a:rPr lang="en-SG" sz="1700" b="0" i="0" dirty="0">
                <a:solidFill>
                  <a:srgbClr val="000000"/>
                </a:solidFill>
                <a:effectLst/>
                <a:latin typeface="Times New Roman" panose="02020603050405020304" pitchFamily="18" charset="0"/>
                <a:cs typeface="Times New Roman" panose="02020603050405020304" pitchFamily="18" charset="0"/>
              </a:rPr>
              <a:t>Simmons JP, Nelson LD, &amp; </a:t>
            </a:r>
            <a:r>
              <a:rPr lang="en-SG" sz="1700" b="0" i="0" dirty="0" err="1">
                <a:solidFill>
                  <a:srgbClr val="000000"/>
                </a:solidFill>
                <a:effectLst/>
                <a:latin typeface="Times New Roman" panose="02020603050405020304" pitchFamily="18" charset="0"/>
                <a:cs typeface="Times New Roman" panose="02020603050405020304" pitchFamily="18" charset="0"/>
              </a:rPr>
              <a:t>Simonsohn</a:t>
            </a:r>
            <a:r>
              <a:rPr lang="en-SG" sz="1700" b="0" i="0" dirty="0">
                <a:solidFill>
                  <a:srgbClr val="000000"/>
                </a:solidFill>
                <a:effectLst/>
                <a:latin typeface="Times New Roman" panose="02020603050405020304" pitchFamily="18" charset="0"/>
                <a:cs typeface="Times New Roman" panose="02020603050405020304" pitchFamily="18" charset="0"/>
              </a:rPr>
              <a:t> U (2011). False-Positive Psychology Undisclosed Flexibility in Data Collection and Analysis Allows Presenting Anything as Significant. </a:t>
            </a:r>
            <a:r>
              <a:rPr lang="en-SG" sz="1700" b="0" i="1" dirty="0">
                <a:solidFill>
                  <a:srgbClr val="000000"/>
                </a:solidFill>
                <a:effectLst/>
                <a:latin typeface="Times New Roman" panose="02020603050405020304" pitchFamily="18" charset="0"/>
                <a:cs typeface="Times New Roman" panose="02020603050405020304" pitchFamily="18" charset="0"/>
              </a:rPr>
              <a:t>Psychological Science</a:t>
            </a:r>
            <a:r>
              <a:rPr lang="en-SG" sz="1700" b="0" i="0" dirty="0">
                <a:solidFill>
                  <a:srgbClr val="000000"/>
                </a:solidFill>
                <a:effectLst/>
                <a:latin typeface="Times New Roman" panose="02020603050405020304" pitchFamily="18" charset="0"/>
                <a:cs typeface="Times New Roman" panose="02020603050405020304" pitchFamily="18" charset="0"/>
              </a:rPr>
              <a:t>, 0956797611417632. 10.1177/0956797611417632</a:t>
            </a:r>
          </a:p>
          <a:p>
            <a:r>
              <a:rPr lang="en-SG" sz="1700" b="0" i="0" dirty="0" err="1">
                <a:solidFill>
                  <a:srgbClr val="303030"/>
                </a:solidFill>
                <a:effectLst/>
                <a:latin typeface="Times New Roman" panose="02020603050405020304" pitchFamily="18" charset="0"/>
                <a:cs typeface="Times New Roman" panose="02020603050405020304" pitchFamily="18" charset="0"/>
              </a:rPr>
              <a:t>Yarkoni</a:t>
            </a:r>
            <a:r>
              <a:rPr lang="en-SG" sz="1700" b="0" i="0" dirty="0">
                <a:solidFill>
                  <a:srgbClr val="303030"/>
                </a:solidFill>
                <a:effectLst/>
                <a:latin typeface="Times New Roman" panose="02020603050405020304" pitchFamily="18" charset="0"/>
                <a:cs typeface="Times New Roman" panose="02020603050405020304" pitchFamily="18" charset="0"/>
              </a:rPr>
              <a:t>, T., &amp; Westfall, J. (2017). Choosing Prediction Over Explanation in Psychology: Lessons From Machine Learning. </a:t>
            </a:r>
            <a:r>
              <a:rPr lang="en-SG" sz="1700" b="0" i="1" dirty="0">
                <a:solidFill>
                  <a:srgbClr val="303030"/>
                </a:solidFill>
                <a:effectLst/>
                <a:latin typeface="Times New Roman" panose="02020603050405020304" pitchFamily="18" charset="0"/>
                <a:cs typeface="Times New Roman" panose="02020603050405020304" pitchFamily="18" charset="0"/>
              </a:rPr>
              <a:t>Perspectives on psychological science : a journal of the Association for Psychological Science</a:t>
            </a:r>
            <a:r>
              <a:rPr lang="en-SG" sz="1700" b="0" i="0" dirty="0">
                <a:solidFill>
                  <a:srgbClr val="303030"/>
                </a:solidFill>
                <a:effectLst/>
                <a:latin typeface="Times New Roman" panose="02020603050405020304" pitchFamily="18" charset="0"/>
                <a:cs typeface="Times New Roman" panose="02020603050405020304" pitchFamily="18" charset="0"/>
              </a:rPr>
              <a:t>, </a:t>
            </a:r>
            <a:r>
              <a:rPr lang="en-SG" sz="1700" b="0" i="1" dirty="0">
                <a:solidFill>
                  <a:srgbClr val="303030"/>
                </a:solidFill>
                <a:effectLst/>
                <a:latin typeface="Times New Roman" panose="02020603050405020304" pitchFamily="18" charset="0"/>
                <a:cs typeface="Times New Roman" panose="02020603050405020304" pitchFamily="18" charset="0"/>
              </a:rPr>
              <a:t>12</a:t>
            </a:r>
            <a:r>
              <a:rPr lang="en-SG" sz="1700" b="0" i="0" dirty="0">
                <a:solidFill>
                  <a:srgbClr val="303030"/>
                </a:solidFill>
                <a:effectLst/>
                <a:latin typeface="Times New Roman" panose="02020603050405020304" pitchFamily="18" charset="0"/>
                <a:cs typeface="Times New Roman" panose="02020603050405020304" pitchFamily="18" charset="0"/>
              </a:rPr>
              <a:t>(6), 1100–1122. https://doi.org/10.1177/1745691617693393</a:t>
            </a:r>
            <a:endParaRPr lang="en-SG" sz="1700" b="0" i="0" dirty="0">
              <a:solidFill>
                <a:srgbClr val="000000"/>
              </a:solidFill>
              <a:effectLst/>
              <a:latin typeface="Times New Roman" panose="02020603050405020304" pitchFamily="18" charset="0"/>
              <a:cs typeface="Times New Roman" panose="02020603050405020304" pitchFamily="18" charset="0"/>
            </a:endParaRPr>
          </a:p>
          <a:p>
            <a:endParaRPr lang="en-SG" b="0" i="0" dirty="0">
              <a:solidFill>
                <a:srgbClr val="333333"/>
              </a:solidFill>
              <a:effectLst/>
              <a:latin typeface="Open Sans" panose="020B0606030504020204" pitchFamily="34" charset="0"/>
            </a:endParaRPr>
          </a:p>
          <a:p>
            <a:endParaRPr lang="en-SG" dirty="0"/>
          </a:p>
        </p:txBody>
      </p:sp>
    </p:spTree>
    <p:extLst>
      <p:ext uri="{BB962C8B-B14F-4D97-AF65-F5344CB8AC3E}">
        <p14:creationId xmlns:p14="http://schemas.microsoft.com/office/powerpoint/2010/main" val="2286439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8BB5-4F33-4EB5-817F-3B141B4941A4}"/>
              </a:ext>
            </a:extLst>
          </p:cNvPr>
          <p:cNvSpPr>
            <a:spLocks noGrp="1"/>
          </p:cNvSpPr>
          <p:nvPr>
            <p:ph type="title"/>
          </p:nvPr>
        </p:nvSpPr>
        <p:spPr/>
        <p:txBody>
          <a:bodyPr/>
          <a:lstStyle/>
          <a:p>
            <a:r>
              <a:rPr lang="en-SG" dirty="0"/>
              <a:t>Dataset</a:t>
            </a:r>
          </a:p>
        </p:txBody>
      </p:sp>
      <p:sp>
        <p:nvSpPr>
          <p:cNvPr id="3" name="Content Placeholder 2">
            <a:extLst>
              <a:ext uri="{FF2B5EF4-FFF2-40B4-BE49-F238E27FC236}">
                <a16:creationId xmlns:a16="http://schemas.microsoft.com/office/drawing/2014/main" id="{E3B8CE59-E285-4F0C-8E81-E38EACBF3B67}"/>
              </a:ext>
            </a:extLst>
          </p:cNvPr>
          <p:cNvSpPr>
            <a:spLocks noGrp="1"/>
          </p:cNvSpPr>
          <p:nvPr>
            <p:ph idx="1"/>
          </p:nvPr>
        </p:nvSpPr>
        <p:spPr/>
        <p:txBody>
          <a:bodyPr/>
          <a:lstStyle/>
          <a:p>
            <a:r>
              <a:rPr lang="en-SG" dirty="0"/>
              <a:t>Random allocation game (Treatment conditions: presence of religious prime)</a:t>
            </a:r>
          </a:p>
          <a:p>
            <a:endParaRPr lang="en-SG" dirty="0"/>
          </a:p>
          <a:p>
            <a:r>
              <a:rPr lang="en-SG" dirty="0"/>
              <a:t>2 games; 2 cups; fair 2-colored dice; a stack of 30 coins per game</a:t>
            </a:r>
          </a:p>
          <a:p>
            <a:endParaRPr lang="en-SG" dirty="0"/>
          </a:p>
          <a:p>
            <a:endParaRPr lang="en-SG" dirty="0"/>
          </a:p>
        </p:txBody>
      </p:sp>
      <p:pic>
        <p:nvPicPr>
          <p:cNvPr id="7" name="Picture 6" descr="Diagram&#10;&#10;Description automatically generated">
            <a:extLst>
              <a:ext uri="{FF2B5EF4-FFF2-40B4-BE49-F238E27FC236}">
                <a16:creationId xmlns:a16="http://schemas.microsoft.com/office/drawing/2014/main" id="{7FF7A75E-2E3F-4C5A-B79E-9BA5CAD535A7}"/>
              </a:ext>
            </a:extLst>
          </p:cNvPr>
          <p:cNvPicPr>
            <a:picLocks noChangeAspect="1"/>
          </p:cNvPicPr>
          <p:nvPr/>
        </p:nvPicPr>
        <p:blipFill>
          <a:blip r:embed="rId3"/>
          <a:stretch>
            <a:fillRect/>
          </a:stretch>
        </p:blipFill>
        <p:spPr>
          <a:xfrm>
            <a:off x="1317979" y="2653792"/>
            <a:ext cx="8632718" cy="3459015"/>
          </a:xfrm>
          <a:prstGeom prst="rect">
            <a:avLst/>
          </a:prstGeom>
        </p:spPr>
      </p:pic>
    </p:spTree>
    <p:extLst>
      <p:ext uri="{BB962C8B-B14F-4D97-AF65-F5344CB8AC3E}">
        <p14:creationId xmlns:p14="http://schemas.microsoft.com/office/powerpoint/2010/main" val="862072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1CA1C-41CE-4531-BF71-41AC52704360}"/>
              </a:ext>
            </a:extLst>
          </p:cNvPr>
          <p:cNvSpPr>
            <a:spLocks noGrp="1"/>
          </p:cNvSpPr>
          <p:nvPr>
            <p:ph type="title"/>
          </p:nvPr>
        </p:nvSpPr>
        <p:spPr/>
        <p:txBody>
          <a:bodyPr/>
          <a:lstStyle/>
          <a:p>
            <a:r>
              <a:rPr lang="en-SG" dirty="0"/>
              <a:t>Survey questions</a:t>
            </a:r>
          </a:p>
        </p:txBody>
      </p:sp>
      <p:sp>
        <p:nvSpPr>
          <p:cNvPr id="3" name="Content Placeholder 2">
            <a:extLst>
              <a:ext uri="{FF2B5EF4-FFF2-40B4-BE49-F238E27FC236}">
                <a16:creationId xmlns:a16="http://schemas.microsoft.com/office/drawing/2014/main" id="{B1E5A80A-5E50-4002-A23A-608994470143}"/>
              </a:ext>
            </a:extLst>
          </p:cNvPr>
          <p:cNvSpPr>
            <a:spLocks noGrp="1"/>
          </p:cNvSpPr>
          <p:nvPr>
            <p:ph idx="1"/>
          </p:nvPr>
        </p:nvSpPr>
        <p:spPr/>
        <p:txBody>
          <a:bodyPr/>
          <a:lstStyle/>
          <a:p>
            <a:r>
              <a:rPr lang="en-US" dirty="0"/>
              <a:t>Asked participants what they thought the game was about AFTER experiment. If they mentioned ‘honesty’, ‘</a:t>
            </a:r>
            <a:r>
              <a:rPr lang="en-US" dirty="0" err="1"/>
              <a:t>fairness’,or</a:t>
            </a:r>
            <a:r>
              <a:rPr lang="en-US" dirty="0"/>
              <a:t> ‘cheating’ in their responses, they were given a score of ‘1’ for the HONEST variable, and a ‘0’ for all other responses. </a:t>
            </a:r>
          </a:p>
          <a:p>
            <a:r>
              <a:rPr lang="en-US" dirty="0"/>
              <a:t>Sex, age, number of children, years of education</a:t>
            </a:r>
          </a:p>
          <a:p>
            <a:r>
              <a:rPr lang="en-US" dirty="0"/>
              <a:t>Subjective sense of material security &amp; confidence</a:t>
            </a:r>
          </a:p>
          <a:p>
            <a:r>
              <a:rPr lang="en-US" dirty="0"/>
              <a:t>Religious beliefs about God</a:t>
            </a:r>
          </a:p>
          <a:p>
            <a:r>
              <a:rPr lang="en-US" dirty="0"/>
              <a:t>Evaluations about Police</a:t>
            </a:r>
          </a:p>
          <a:p>
            <a:r>
              <a:rPr lang="en-US" dirty="0"/>
              <a:t>Evaluations of group relations and similarities </a:t>
            </a:r>
            <a:r>
              <a:rPr lang="en-SG" sz="1800" dirty="0">
                <a:effectLst/>
                <a:latin typeface="Calibri" panose="020F0502020204030204" pitchFamily="34" charset="0"/>
                <a:ea typeface="DengXian" panose="02010600030101010101" pitchFamily="2" charset="-122"/>
                <a:cs typeface="Times New Roman" panose="02020603050405020304" pitchFamily="18" charset="0"/>
              </a:rPr>
              <a:t>(between local and distant co-religionist community)</a:t>
            </a:r>
            <a:endParaRPr lang="en-US" dirty="0"/>
          </a:p>
        </p:txBody>
      </p:sp>
    </p:spTree>
    <p:extLst>
      <p:ext uri="{BB962C8B-B14F-4D97-AF65-F5344CB8AC3E}">
        <p14:creationId xmlns:p14="http://schemas.microsoft.com/office/powerpoint/2010/main" val="991856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27957-4338-45D9-A46C-1E095C1AE8B6}"/>
              </a:ext>
            </a:extLst>
          </p:cNvPr>
          <p:cNvSpPr>
            <a:spLocks noGrp="1"/>
          </p:cNvSpPr>
          <p:nvPr>
            <p:ph type="title"/>
          </p:nvPr>
        </p:nvSpPr>
        <p:spPr>
          <a:xfrm>
            <a:off x="557720" y="612843"/>
            <a:ext cx="2312480" cy="1499738"/>
          </a:xfrm>
        </p:spPr>
        <p:txBody>
          <a:bodyPr anchor="b">
            <a:normAutofit/>
          </a:bodyPr>
          <a:lstStyle/>
          <a:p>
            <a:r>
              <a:rPr lang="en-SG" sz="2800"/>
              <a:t>Data exploration</a:t>
            </a:r>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sp>
        <p:nvSpPr>
          <p:cNvPr id="8" name="TextBox 7">
            <a:extLst>
              <a:ext uri="{FF2B5EF4-FFF2-40B4-BE49-F238E27FC236}">
                <a16:creationId xmlns:a16="http://schemas.microsoft.com/office/drawing/2014/main" id="{73FA92F3-8753-4864-87DD-0437F4D56A6C}"/>
              </a:ext>
            </a:extLst>
          </p:cNvPr>
          <p:cNvSpPr txBox="1"/>
          <p:nvPr/>
        </p:nvSpPr>
        <p:spPr>
          <a:xfrm>
            <a:off x="4189790" y="769257"/>
            <a:ext cx="6255658" cy="923330"/>
          </a:xfrm>
          <a:prstGeom prst="rect">
            <a:avLst/>
          </a:prstGeom>
          <a:noFill/>
        </p:spPr>
        <p:txBody>
          <a:bodyPr wrap="square" rtlCol="0">
            <a:spAutoFit/>
          </a:bodyPr>
          <a:lstStyle/>
          <a:p>
            <a:r>
              <a:rPr lang="en-SG" dirty="0">
                <a:solidFill>
                  <a:schemeClr val="bg1"/>
                </a:solidFill>
              </a:rPr>
              <a:t>Proportion of coins = Number of coins/30</a:t>
            </a:r>
          </a:p>
          <a:p>
            <a:r>
              <a:rPr lang="en-SG" dirty="0">
                <a:solidFill>
                  <a:schemeClr val="bg1"/>
                </a:solidFill>
              </a:rPr>
              <a:t>Normal distribution, observations = 592</a:t>
            </a:r>
          </a:p>
          <a:p>
            <a:r>
              <a:rPr lang="en-SG" dirty="0">
                <a:solidFill>
                  <a:schemeClr val="bg1"/>
                </a:solidFill>
              </a:rPr>
              <a:t>Count: Mean = 16.13, Min = 2, Max = 30, </a:t>
            </a:r>
            <a:r>
              <a:rPr lang="en-SG" dirty="0" err="1">
                <a:solidFill>
                  <a:schemeClr val="bg1"/>
                </a:solidFill>
              </a:rPr>
              <a:t>sd</a:t>
            </a:r>
            <a:r>
              <a:rPr lang="en-SG" dirty="0">
                <a:solidFill>
                  <a:schemeClr val="bg1"/>
                </a:solidFill>
              </a:rPr>
              <a:t> = 3.86</a:t>
            </a:r>
          </a:p>
        </p:txBody>
      </p:sp>
      <p:pic>
        <p:nvPicPr>
          <p:cNvPr id="13" name="Content Placeholder 12" descr="Chart, histogram&#10;&#10;Description automatically generated">
            <a:extLst>
              <a:ext uri="{FF2B5EF4-FFF2-40B4-BE49-F238E27FC236}">
                <a16:creationId xmlns:a16="http://schemas.microsoft.com/office/drawing/2014/main" id="{E7533188-7160-4F13-9159-CA6345C630C5}"/>
              </a:ext>
            </a:extLst>
          </p:cNvPr>
          <p:cNvPicPr>
            <a:picLocks noGrp="1" noChangeAspect="1"/>
          </p:cNvPicPr>
          <p:nvPr>
            <p:ph idx="1"/>
          </p:nvPr>
        </p:nvPicPr>
        <p:blipFill>
          <a:blip r:embed="rId3"/>
          <a:stretch>
            <a:fillRect/>
          </a:stretch>
        </p:blipFill>
        <p:spPr>
          <a:xfrm>
            <a:off x="4071443" y="1786660"/>
            <a:ext cx="7598720" cy="4690989"/>
          </a:xfrm>
        </p:spPr>
      </p:pic>
    </p:spTree>
    <p:extLst>
      <p:ext uri="{BB962C8B-B14F-4D97-AF65-F5344CB8AC3E}">
        <p14:creationId xmlns:p14="http://schemas.microsoft.com/office/powerpoint/2010/main" val="350577067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236AB-80A2-4175-BD3A-ABD502227B1B}"/>
              </a:ext>
            </a:extLst>
          </p:cNvPr>
          <p:cNvSpPr>
            <a:spLocks noGrp="1"/>
          </p:cNvSpPr>
          <p:nvPr>
            <p:ph type="title"/>
          </p:nvPr>
        </p:nvSpPr>
        <p:spPr>
          <a:xfrm>
            <a:off x="1066800" y="642594"/>
            <a:ext cx="6127448" cy="1371600"/>
          </a:xfrm>
        </p:spPr>
        <p:txBody>
          <a:bodyPr>
            <a:normAutofit/>
          </a:bodyPr>
          <a:lstStyle/>
          <a:p>
            <a:r>
              <a:rPr lang="en-SG" sz="3200" dirty="0"/>
              <a:t>Variables: Bivariate Correlation</a:t>
            </a:r>
          </a:p>
        </p:txBody>
      </p:sp>
      <p:sp>
        <p:nvSpPr>
          <p:cNvPr id="3" name="Content Placeholder 2">
            <a:extLst>
              <a:ext uri="{FF2B5EF4-FFF2-40B4-BE49-F238E27FC236}">
                <a16:creationId xmlns:a16="http://schemas.microsoft.com/office/drawing/2014/main" id="{D349DF7D-59DF-458A-B7B1-205A55F10C08}"/>
              </a:ext>
            </a:extLst>
          </p:cNvPr>
          <p:cNvSpPr>
            <a:spLocks noGrp="1"/>
          </p:cNvSpPr>
          <p:nvPr>
            <p:ph idx="1"/>
          </p:nvPr>
        </p:nvSpPr>
        <p:spPr>
          <a:xfrm>
            <a:off x="1066800" y="2103120"/>
            <a:ext cx="5170532" cy="3849624"/>
          </a:xfrm>
        </p:spPr>
        <p:txBody>
          <a:bodyPr>
            <a:normAutofit/>
          </a:bodyPr>
          <a:lstStyle/>
          <a:p>
            <a:pPr marL="0" indent="0">
              <a:buNone/>
            </a:pPr>
            <a:r>
              <a:rPr lang="en-SG" dirty="0"/>
              <a:t>22 predictors</a:t>
            </a:r>
          </a:p>
          <a:p>
            <a:r>
              <a:rPr lang="en-SG" dirty="0"/>
              <a:t>"AGE","SEX","FORMALED","CHILDREN","HONEST","TREATMENT","MMAT","MMATc","DIEPUN","LGDIEPUN","OMNI.BG","OMNI.LG","MBG","MLG","BGR1","LGR1","CORELEMO","INGREMO","OUTGREMO","CORELSIM","POLEVAL","INGFIRST“ “INGROUP”</a:t>
            </a:r>
          </a:p>
          <a:p>
            <a:r>
              <a:rPr lang="en-SG" dirty="0"/>
              <a:t>Participants with NA for these predictors omitted from analysis (observations = 316)</a:t>
            </a:r>
          </a:p>
        </p:txBody>
      </p:sp>
      <p:graphicFrame>
        <p:nvGraphicFramePr>
          <p:cNvPr id="4" name="Table 4">
            <a:extLst>
              <a:ext uri="{FF2B5EF4-FFF2-40B4-BE49-F238E27FC236}">
                <a16:creationId xmlns:a16="http://schemas.microsoft.com/office/drawing/2014/main" id="{59BBE798-37E4-4CED-8F5B-18F99A61E212}"/>
              </a:ext>
            </a:extLst>
          </p:cNvPr>
          <p:cNvGraphicFramePr>
            <a:graphicFrameLocks noGrp="1"/>
          </p:cNvGraphicFramePr>
          <p:nvPr>
            <p:extLst>
              <p:ext uri="{D42A27DB-BD31-4B8C-83A1-F6EECF244321}">
                <p14:modId xmlns:p14="http://schemas.microsoft.com/office/powerpoint/2010/main" val="4134287982"/>
              </p:ext>
            </p:extLst>
          </p:nvPr>
        </p:nvGraphicFramePr>
        <p:xfrm>
          <a:off x="7194248" y="642594"/>
          <a:ext cx="4486391" cy="5754803"/>
        </p:xfrm>
        <a:graphic>
          <a:graphicData uri="http://schemas.openxmlformats.org/drawingml/2006/table">
            <a:tbl>
              <a:tblPr firstRow="1" bandRow="1">
                <a:tableStyleId>{5C22544A-7EE6-4342-B048-85BDC9FD1C3A}</a:tableStyleId>
              </a:tblPr>
              <a:tblGrid>
                <a:gridCol w="2351101">
                  <a:extLst>
                    <a:ext uri="{9D8B030D-6E8A-4147-A177-3AD203B41FA5}">
                      <a16:colId xmlns:a16="http://schemas.microsoft.com/office/drawing/2014/main" val="371875907"/>
                    </a:ext>
                  </a:extLst>
                </a:gridCol>
                <a:gridCol w="2135290">
                  <a:extLst>
                    <a:ext uri="{9D8B030D-6E8A-4147-A177-3AD203B41FA5}">
                      <a16:colId xmlns:a16="http://schemas.microsoft.com/office/drawing/2014/main" val="125897395"/>
                    </a:ext>
                  </a:extLst>
                </a:gridCol>
              </a:tblGrid>
              <a:tr h="306503">
                <a:tc>
                  <a:txBody>
                    <a:bodyPr/>
                    <a:lstStyle/>
                    <a:p>
                      <a:pPr algn="l" fontAlgn="b"/>
                      <a:r>
                        <a:rPr lang="en-SG" sz="1400" b="0" i="0" u="none" strike="noStrike" dirty="0">
                          <a:solidFill>
                            <a:srgbClr val="000000"/>
                          </a:solidFill>
                          <a:effectLst/>
                          <a:latin typeface="Calibri" panose="020F0502020204030204" pitchFamily="34" charset="0"/>
                        </a:rPr>
                        <a:t>Term</a:t>
                      </a:r>
                    </a:p>
                  </a:txBody>
                  <a:tcPr marL="4233" marR="4233" marT="4233" marB="0" anchor="b"/>
                </a:tc>
                <a:tc>
                  <a:txBody>
                    <a:bodyPr/>
                    <a:lstStyle/>
                    <a:p>
                      <a:pPr algn="l" fontAlgn="b"/>
                      <a:r>
                        <a:rPr lang="en-SG" sz="1400" b="0" i="0" u="none" strike="noStrike" dirty="0">
                          <a:solidFill>
                            <a:srgbClr val="000000"/>
                          </a:solidFill>
                          <a:effectLst/>
                          <a:latin typeface="Calibri" panose="020F0502020204030204" pitchFamily="34" charset="0"/>
                        </a:rPr>
                        <a:t>SELF Cup</a:t>
                      </a:r>
                    </a:p>
                  </a:txBody>
                  <a:tcPr marL="4233" marR="4233" marT="4233" marB="0" anchor="b"/>
                </a:tc>
                <a:extLst>
                  <a:ext uri="{0D108BD9-81ED-4DB2-BD59-A6C34878D82A}">
                    <a16:rowId xmlns:a16="http://schemas.microsoft.com/office/drawing/2014/main" val="3131798728"/>
                  </a:ext>
                </a:extLst>
              </a:tr>
              <a:tr h="176456">
                <a:tc>
                  <a:txBody>
                    <a:bodyPr/>
                    <a:lstStyle/>
                    <a:p>
                      <a:pPr algn="l" fontAlgn="b"/>
                      <a:r>
                        <a:rPr lang="en-SG" sz="1600" b="0" i="0" u="none" strike="noStrike">
                          <a:solidFill>
                            <a:srgbClr val="000000"/>
                          </a:solidFill>
                          <a:effectLst/>
                          <a:latin typeface="Calibri" panose="020F0502020204030204" pitchFamily="34" charset="0"/>
                        </a:rPr>
                        <a:t>MBG</a:t>
                      </a:r>
                    </a:p>
                  </a:txBody>
                  <a:tcPr marL="3810" marR="3810" marT="3810" marB="0" anchor="b"/>
                </a:tc>
                <a:tc>
                  <a:txBody>
                    <a:bodyPr/>
                    <a:lstStyle/>
                    <a:p>
                      <a:pPr algn="r" fontAlgn="b"/>
                      <a:r>
                        <a:rPr lang="en-SG" sz="1600" b="0" i="0" u="none" strike="noStrike">
                          <a:solidFill>
                            <a:srgbClr val="000000"/>
                          </a:solidFill>
                          <a:effectLst/>
                          <a:latin typeface="Calibri" panose="020F0502020204030204" pitchFamily="34" charset="0"/>
                        </a:rPr>
                        <a:t>0.05831</a:t>
                      </a:r>
                    </a:p>
                  </a:txBody>
                  <a:tcPr marL="3810" marR="3810" marT="3810" marB="0" anchor="b"/>
                </a:tc>
                <a:extLst>
                  <a:ext uri="{0D108BD9-81ED-4DB2-BD59-A6C34878D82A}">
                    <a16:rowId xmlns:a16="http://schemas.microsoft.com/office/drawing/2014/main" val="3878239221"/>
                  </a:ext>
                </a:extLst>
              </a:tr>
              <a:tr h="176456">
                <a:tc>
                  <a:txBody>
                    <a:bodyPr/>
                    <a:lstStyle/>
                    <a:p>
                      <a:pPr algn="l" fontAlgn="b"/>
                      <a:r>
                        <a:rPr lang="en-SG" sz="1600" b="0" i="0" u="none" strike="noStrike">
                          <a:solidFill>
                            <a:srgbClr val="000000"/>
                          </a:solidFill>
                          <a:effectLst/>
                          <a:latin typeface="Calibri" panose="020F0502020204030204" pitchFamily="34" charset="0"/>
                        </a:rPr>
                        <a:t>TREATMENT</a:t>
                      </a:r>
                    </a:p>
                  </a:txBody>
                  <a:tcPr marL="3810" marR="3810" marT="3810" marB="0" anchor="b"/>
                </a:tc>
                <a:tc>
                  <a:txBody>
                    <a:bodyPr/>
                    <a:lstStyle/>
                    <a:p>
                      <a:pPr algn="r" fontAlgn="b"/>
                      <a:r>
                        <a:rPr lang="en-SG" sz="1600" b="0" i="0" u="none" strike="noStrike">
                          <a:solidFill>
                            <a:srgbClr val="000000"/>
                          </a:solidFill>
                          <a:effectLst/>
                          <a:latin typeface="Calibri" panose="020F0502020204030204" pitchFamily="34" charset="0"/>
                        </a:rPr>
                        <a:t>0.04008</a:t>
                      </a:r>
                    </a:p>
                  </a:txBody>
                  <a:tcPr marL="3810" marR="3810" marT="3810" marB="0" anchor="b"/>
                </a:tc>
                <a:extLst>
                  <a:ext uri="{0D108BD9-81ED-4DB2-BD59-A6C34878D82A}">
                    <a16:rowId xmlns:a16="http://schemas.microsoft.com/office/drawing/2014/main" val="256557518"/>
                  </a:ext>
                </a:extLst>
              </a:tr>
              <a:tr h="176456">
                <a:tc>
                  <a:txBody>
                    <a:bodyPr/>
                    <a:lstStyle/>
                    <a:p>
                      <a:pPr algn="l" fontAlgn="b"/>
                      <a:r>
                        <a:rPr lang="en-SG" sz="1600" b="0" i="0" u="none" strike="noStrike">
                          <a:solidFill>
                            <a:srgbClr val="000000"/>
                          </a:solidFill>
                          <a:effectLst/>
                          <a:latin typeface="Calibri" panose="020F0502020204030204" pitchFamily="34" charset="0"/>
                        </a:rPr>
                        <a:t>CHILDREN</a:t>
                      </a:r>
                    </a:p>
                  </a:txBody>
                  <a:tcPr marL="3810" marR="3810" marT="3810" marB="0" anchor="b"/>
                </a:tc>
                <a:tc>
                  <a:txBody>
                    <a:bodyPr/>
                    <a:lstStyle/>
                    <a:p>
                      <a:pPr algn="r" fontAlgn="b"/>
                      <a:r>
                        <a:rPr lang="en-SG" sz="1600" b="0" i="0" u="none" strike="noStrike">
                          <a:solidFill>
                            <a:srgbClr val="000000"/>
                          </a:solidFill>
                          <a:effectLst/>
                          <a:latin typeface="Calibri" panose="020F0502020204030204" pitchFamily="34" charset="0"/>
                        </a:rPr>
                        <a:t>0.026694</a:t>
                      </a:r>
                    </a:p>
                  </a:txBody>
                  <a:tcPr marL="3810" marR="3810" marT="3810" marB="0" anchor="b"/>
                </a:tc>
                <a:extLst>
                  <a:ext uri="{0D108BD9-81ED-4DB2-BD59-A6C34878D82A}">
                    <a16:rowId xmlns:a16="http://schemas.microsoft.com/office/drawing/2014/main" val="3076354403"/>
                  </a:ext>
                </a:extLst>
              </a:tr>
              <a:tr h="176456">
                <a:tc>
                  <a:txBody>
                    <a:bodyPr/>
                    <a:lstStyle/>
                    <a:p>
                      <a:pPr algn="l" fontAlgn="b"/>
                      <a:r>
                        <a:rPr lang="en-SG" sz="1600" b="0" i="0" u="none" strike="noStrike">
                          <a:solidFill>
                            <a:srgbClr val="000000"/>
                          </a:solidFill>
                          <a:effectLst/>
                          <a:latin typeface="Calibri" panose="020F0502020204030204" pitchFamily="34" charset="0"/>
                        </a:rPr>
                        <a:t>CORELEMO</a:t>
                      </a:r>
                    </a:p>
                  </a:txBody>
                  <a:tcPr marL="3810" marR="3810" marT="3810" marB="0" anchor="b"/>
                </a:tc>
                <a:tc>
                  <a:txBody>
                    <a:bodyPr/>
                    <a:lstStyle/>
                    <a:p>
                      <a:pPr algn="r" fontAlgn="b"/>
                      <a:r>
                        <a:rPr lang="en-SG" sz="1600" b="0" i="0" u="none" strike="noStrike">
                          <a:solidFill>
                            <a:srgbClr val="000000"/>
                          </a:solidFill>
                          <a:effectLst/>
                          <a:latin typeface="Calibri" panose="020F0502020204030204" pitchFamily="34" charset="0"/>
                        </a:rPr>
                        <a:t>0.002544</a:t>
                      </a:r>
                    </a:p>
                  </a:txBody>
                  <a:tcPr marL="3810" marR="3810" marT="3810" marB="0" anchor="b"/>
                </a:tc>
                <a:extLst>
                  <a:ext uri="{0D108BD9-81ED-4DB2-BD59-A6C34878D82A}">
                    <a16:rowId xmlns:a16="http://schemas.microsoft.com/office/drawing/2014/main" val="2144157497"/>
                  </a:ext>
                </a:extLst>
              </a:tr>
              <a:tr h="176456">
                <a:tc>
                  <a:txBody>
                    <a:bodyPr/>
                    <a:lstStyle/>
                    <a:p>
                      <a:pPr algn="l" fontAlgn="b"/>
                      <a:r>
                        <a:rPr lang="en-SG" sz="1600" b="0" i="0" u="none" strike="noStrike">
                          <a:solidFill>
                            <a:srgbClr val="000000"/>
                          </a:solidFill>
                          <a:effectLst/>
                          <a:latin typeface="Calibri" panose="020F0502020204030204" pitchFamily="34" charset="0"/>
                        </a:rPr>
                        <a:t>BGR1</a:t>
                      </a:r>
                    </a:p>
                  </a:txBody>
                  <a:tcPr marL="3810" marR="3810" marT="3810" marB="0" anchor="b"/>
                </a:tc>
                <a:tc>
                  <a:txBody>
                    <a:bodyPr/>
                    <a:lstStyle/>
                    <a:p>
                      <a:pPr algn="r" fontAlgn="b"/>
                      <a:r>
                        <a:rPr lang="en-SG" sz="1600" b="0" i="0" u="none" strike="noStrike">
                          <a:solidFill>
                            <a:srgbClr val="000000"/>
                          </a:solidFill>
                          <a:effectLst/>
                          <a:latin typeface="Calibri" panose="020F0502020204030204" pitchFamily="34" charset="0"/>
                        </a:rPr>
                        <a:t>-0.01977</a:t>
                      </a:r>
                    </a:p>
                  </a:txBody>
                  <a:tcPr marL="3810" marR="3810" marT="3810" marB="0" anchor="b"/>
                </a:tc>
                <a:extLst>
                  <a:ext uri="{0D108BD9-81ED-4DB2-BD59-A6C34878D82A}">
                    <a16:rowId xmlns:a16="http://schemas.microsoft.com/office/drawing/2014/main" val="3104674556"/>
                  </a:ext>
                </a:extLst>
              </a:tr>
              <a:tr h="176456">
                <a:tc>
                  <a:txBody>
                    <a:bodyPr/>
                    <a:lstStyle/>
                    <a:p>
                      <a:pPr algn="l" fontAlgn="b"/>
                      <a:r>
                        <a:rPr lang="en-SG" sz="1600" b="0" i="0" u="none" strike="noStrike">
                          <a:solidFill>
                            <a:srgbClr val="000000"/>
                          </a:solidFill>
                          <a:effectLst/>
                          <a:latin typeface="Calibri" panose="020F0502020204030204" pitchFamily="34" charset="0"/>
                        </a:rPr>
                        <a:t>MMAT</a:t>
                      </a:r>
                    </a:p>
                  </a:txBody>
                  <a:tcPr marL="3810" marR="3810" marT="3810" marB="0" anchor="b"/>
                </a:tc>
                <a:tc>
                  <a:txBody>
                    <a:bodyPr/>
                    <a:lstStyle/>
                    <a:p>
                      <a:pPr algn="r" fontAlgn="b"/>
                      <a:r>
                        <a:rPr lang="en-SG" sz="1600" b="0" i="0" u="none" strike="noStrike">
                          <a:solidFill>
                            <a:srgbClr val="000000"/>
                          </a:solidFill>
                          <a:effectLst/>
                          <a:latin typeface="Calibri" panose="020F0502020204030204" pitchFamily="34" charset="0"/>
                        </a:rPr>
                        <a:t>-0.03652</a:t>
                      </a:r>
                    </a:p>
                  </a:txBody>
                  <a:tcPr marL="3810" marR="3810" marT="3810" marB="0" anchor="b"/>
                </a:tc>
                <a:extLst>
                  <a:ext uri="{0D108BD9-81ED-4DB2-BD59-A6C34878D82A}">
                    <a16:rowId xmlns:a16="http://schemas.microsoft.com/office/drawing/2014/main" val="2460332097"/>
                  </a:ext>
                </a:extLst>
              </a:tr>
              <a:tr h="176456">
                <a:tc>
                  <a:txBody>
                    <a:bodyPr/>
                    <a:lstStyle/>
                    <a:p>
                      <a:pPr algn="l" fontAlgn="b"/>
                      <a:r>
                        <a:rPr lang="en-SG" sz="1600" b="0" i="0" u="none" strike="noStrike">
                          <a:solidFill>
                            <a:srgbClr val="000000"/>
                          </a:solidFill>
                          <a:effectLst/>
                          <a:latin typeface="Calibri" panose="020F0502020204030204" pitchFamily="34" charset="0"/>
                        </a:rPr>
                        <a:t>SEX</a:t>
                      </a:r>
                    </a:p>
                  </a:txBody>
                  <a:tcPr marL="3810" marR="3810" marT="3810" marB="0" anchor="b"/>
                </a:tc>
                <a:tc>
                  <a:txBody>
                    <a:bodyPr/>
                    <a:lstStyle/>
                    <a:p>
                      <a:pPr algn="r" fontAlgn="b"/>
                      <a:r>
                        <a:rPr lang="en-SG" sz="1600" b="0" i="0" u="none" strike="noStrike">
                          <a:solidFill>
                            <a:srgbClr val="000000"/>
                          </a:solidFill>
                          <a:effectLst/>
                          <a:latin typeface="Calibri" panose="020F0502020204030204" pitchFamily="34" charset="0"/>
                        </a:rPr>
                        <a:t>-0.04595</a:t>
                      </a:r>
                    </a:p>
                  </a:txBody>
                  <a:tcPr marL="3810" marR="3810" marT="3810" marB="0" anchor="b"/>
                </a:tc>
                <a:extLst>
                  <a:ext uri="{0D108BD9-81ED-4DB2-BD59-A6C34878D82A}">
                    <a16:rowId xmlns:a16="http://schemas.microsoft.com/office/drawing/2014/main" val="3652751119"/>
                  </a:ext>
                </a:extLst>
              </a:tr>
              <a:tr h="176456">
                <a:tc>
                  <a:txBody>
                    <a:bodyPr/>
                    <a:lstStyle/>
                    <a:p>
                      <a:pPr algn="l" fontAlgn="b"/>
                      <a:r>
                        <a:rPr lang="en-SG" sz="1600" b="0" i="0" u="none" strike="noStrike">
                          <a:solidFill>
                            <a:srgbClr val="000000"/>
                          </a:solidFill>
                          <a:effectLst/>
                          <a:latin typeface="Calibri" panose="020F0502020204030204" pitchFamily="34" charset="0"/>
                        </a:rPr>
                        <a:t>AGE</a:t>
                      </a:r>
                    </a:p>
                  </a:txBody>
                  <a:tcPr marL="3810" marR="3810" marT="3810" marB="0" anchor="b"/>
                </a:tc>
                <a:tc>
                  <a:txBody>
                    <a:bodyPr/>
                    <a:lstStyle/>
                    <a:p>
                      <a:pPr algn="r" fontAlgn="b"/>
                      <a:r>
                        <a:rPr lang="en-SG" sz="1600" b="0" i="0" u="none" strike="noStrike">
                          <a:solidFill>
                            <a:srgbClr val="000000"/>
                          </a:solidFill>
                          <a:effectLst/>
                          <a:latin typeface="Calibri" panose="020F0502020204030204" pitchFamily="34" charset="0"/>
                        </a:rPr>
                        <a:t>-0.05098</a:t>
                      </a:r>
                    </a:p>
                  </a:txBody>
                  <a:tcPr marL="3810" marR="3810" marT="3810" marB="0" anchor="b"/>
                </a:tc>
                <a:extLst>
                  <a:ext uri="{0D108BD9-81ED-4DB2-BD59-A6C34878D82A}">
                    <a16:rowId xmlns:a16="http://schemas.microsoft.com/office/drawing/2014/main" val="3695476302"/>
                  </a:ext>
                </a:extLst>
              </a:tr>
              <a:tr h="176456">
                <a:tc>
                  <a:txBody>
                    <a:bodyPr/>
                    <a:lstStyle/>
                    <a:p>
                      <a:pPr algn="l" fontAlgn="b"/>
                      <a:r>
                        <a:rPr lang="en-SG" sz="1600" b="0" i="0" u="none" strike="noStrike">
                          <a:solidFill>
                            <a:srgbClr val="000000"/>
                          </a:solidFill>
                          <a:effectLst/>
                          <a:latin typeface="Calibri" panose="020F0502020204030204" pitchFamily="34" charset="0"/>
                        </a:rPr>
                        <a:t>HONEST</a:t>
                      </a:r>
                    </a:p>
                  </a:txBody>
                  <a:tcPr marL="3810" marR="3810" marT="3810" marB="0" anchor="b"/>
                </a:tc>
                <a:tc>
                  <a:txBody>
                    <a:bodyPr/>
                    <a:lstStyle/>
                    <a:p>
                      <a:pPr algn="r" fontAlgn="b"/>
                      <a:r>
                        <a:rPr lang="en-SG" sz="1600" b="0" i="0" u="none" strike="noStrike">
                          <a:solidFill>
                            <a:srgbClr val="000000"/>
                          </a:solidFill>
                          <a:effectLst/>
                          <a:latin typeface="Calibri" panose="020F0502020204030204" pitchFamily="34" charset="0"/>
                        </a:rPr>
                        <a:t>-0.06454</a:t>
                      </a:r>
                    </a:p>
                  </a:txBody>
                  <a:tcPr marL="3810" marR="3810" marT="3810" marB="0" anchor="b"/>
                </a:tc>
                <a:extLst>
                  <a:ext uri="{0D108BD9-81ED-4DB2-BD59-A6C34878D82A}">
                    <a16:rowId xmlns:a16="http://schemas.microsoft.com/office/drawing/2014/main" val="2465821159"/>
                  </a:ext>
                </a:extLst>
              </a:tr>
              <a:tr h="176456">
                <a:tc>
                  <a:txBody>
                    <a:bodyPr/>
                    <a:lstStyle/>
                    <a:p>
                      <a:pPr algn="l" fontAlgn="b"/>
                      <a:r>
                        <a:rPr lang="en-SG" sz="1600" b="0" i="0" u="none" strike="noStrike">
                          <a:solidFill>
                            <a:srgbClr val="000000"/>
                          </a:solidFill>
                          <a:effectLst/>
                          <a:latin typeface="Calibri" panose="020F0502020204030204" pitchFamily="34" charset="0"/>
                        </a:rPr>
                        <a:t>OMNI.BG</a:t>
                      </a:r>
                    </a:p>
                  </a:txBody>
                  <a:tcPr marL="3810" marR="3810" marT="3810" marB="0" anchor="b"/>
                </a:tc>
                <a:tc>
                  <a:txBody>
                    <a:bodyPr/>
                    <a:lstStyle/>
                    <a:p>
                      <a:pPr algn="r" fontAlgn="b"/>
                      <a:r>
                        <a:rPr lang="en-SG" sz="1600" b="0" i="0" u="none" strike="noStrike">
                          <a:solidFill>
                            <a:srgbClr val="000000"/>
                          </a:solidFill>
                          <a:effectLst/>
                          <a:latin typeface="Calibri" panose="020F0502020204030204" pitchFamily="34" charset="0"/>
                        </a:rPr>
                        <a:t>-0.06635</a:t>
                      </a:r>
                    </a:p>
                  </a:txBody>
                  <a:tcPr marL="3810" marR="3810" marT="3810" marB="0" anchor="b"/>
                </a:tc>
                <a:extLst>
                  <a:ext uri="{0D108BD9-81ED-4DB2-BD59-A6C34878D82A}">
                    <a16:rowId xmlns:a16="http://schemas.microsoft.com/office/drawing/2014/main" val="2625106171"/>
                  </a:ext>
                </a:extLst>
              </a:tr>
              <a:tr h="176456">
                <a:tc>
                  <a:txBody>
                    <a:bodyPr/>
                    <a:lstStyle/>
                    <a:p>
                      <a:pPr algn="l" fontAlgn="b"/>
                      <a:r>
                        <a:rPr lang="en-SG" sz="1600" b="0" i="0" u="none" strike="noStrike">
                          <a:solidFill>
                            <a:srgbClr val="000000"/>
                          </a:solidFill>
                          <a:effectLst/>
                          <a:latin typeface="Calibri" panose="020F0502020204030204" pitchFamily="34" charset="0"/>
                        </a:rPr>
                        <a:t>INGFIRST</a:t>
                      </a:r>
                    </a:p>
                  </a:txBody>
                  <a:tcPr marL="3810" marR="3810" marT="3810" marB="0" anchor="b"/>
                </a:tc>
                <a:tc>
                  <a:txBody>
                    <a:bodyPr/>
                    <a:lstStyle/>
                    <a:p>
                      <a:pPr algn="r" fontAlgn="b"/>
                      <a:r>
                        <a:rPr lang="en-SG" sz="1600" b="0" i="0" u="none" strike="noStrike">
                          <a:solidFill>
                            <a:srgbClr val="000000"/>
                          </a:solidFill>
                          <a:effectLst/>
                          <a:latin typeface="Calibri" panose="020F0502020204030204" pitchFamily="34" charset="0"/>
                        </a:rPr>
                        <a:t>-0.08682</a:t>
                      </a:r>
                    </a:p>
                  </a:txBody>
                  <a:tcPr marL="3810" marR="3810" marT="3810" marB="0" anchor="b"/>
                </a:tc>
                <a:extLst>
                  <a:ext uri="{0D108BD9-81ED-4DB2-BD59-A6C34878D82A}">
                    <a16:rowId xmlns:a16="http://schemas.microsoft.com/office/drawing/2014/main" val="2097451037"/>
                  </a:ext>
                </a:extLst>
              </a:tr>
              <a:tr h="176456">
                <a:tc>
                  <a:txBody>
                    <a:bodyPr/>
                    <a:lstStyle/>
                    <a:p>
                      <a:pPr algn="l" fontAlgn="b"/>
                      <a:r>
                        <a:rPr lang="en-SG" sz="1600" b="0" i="0" u="none" strike="noStrike">
                          <a:solidFill>
                            <a:srgbClr val="000000"/>
                          </a:solidFill>
                          <a:effectLst/>
                          <a:latin typeface="Calibri" panose="020F0502020204030204" pitchFamily="34" charset="0"/>
                        </a:rPr>
                        <a:t>POLEVAL</a:t>
                      </a:r>
                    </a:p>
                  </a:txBody>
                  <a:tcPr marL="3810" marR="3810" marT="3810" marB="0" anchor="b"/>
                </a:tc>
                <a:tc>
                  <a:txBody>
                    <a:bodyPr/>
                    <a:lstStyle/>
                    <a:p>
                      <a:pPr algn="r" fontAlgn="b"/>
                      <a:r>
                        <a:rPr lang="en-SG" sz="1600" b="0" i="0" u="none" strike="noStrike">
                          <a:solidFill>
                            <a:srgbClr val="000000"/>
                          </a:solidFill>
                          <a:effectLst/>
                          <a:latin typeface="Calibri" panose="020F0502020204030204" pitchFamily="34" charset="0"/>
                        </a:rPr>
                        <a:t>-0.09383</a:t>
                      </a:r>
                    </a:p>
                  </a:txBody>
                  <a:tcPr marL="3810" marR="3810" marT="3810" marB="0" anchor="b"/>
                </a:tc>
                <a:extLst>
                  <a:ext uri="{0D108BD9-81ED-4DB2-BD59-A6C34878D82A}">
                    <a16:rowId xmlns:a16="http://schemas.microsoft.com/office/drawing/2014/main" val="3847574278"/>
                  </a:ext>
                </a:extLst>
              </a:tr>
              <a:tr h="176456">
                <a:tc>
                  <a:txBody>
                    <a:bodyPr/>
                    <a:lstStyle/>
                    <a:p>
                      <a:pPr algn="l" fontAlgn="b"/>
                      <a:r>
                        <a:rPr lang="en-SG" sz="1600" b="0" i="0" u="none" strike="noStrike">
                          <a:solidFill>
                            <a:srgbClr val="000000"/>
                          </a:solidFill>
                          <a:effectLst/>
                          <a:latin typeface="Calibri" panose="020F0502020204030204" pitchFamily="34" charset="0"/>
                        </a:rPr>
                        <a:t>MMATc</a:t>
                      </a:r>
                    </a:p>
                  </a:txBody>
                  <a:tcPr marL="3810" marR="3810" marT="3810" marB="0" anchor="b"/>
                </a:tc>
                <a:tc>
                  <a:txBody>
                    <a:bodyPr/>
                    <a:lstStyle/>
                    <a:p>
                      <a:pPr algn="r" fontAlgn="b"/>
                      <a:r>
                        <a:rPr lang="en-SG" sz="1600" b="0" i="0" u="none" strike="noStrike">
                          <a:solidFill>
                            <a:srgbClr val="000000"/>
                          </a:solidFill>
                          <a:effectLst/>
                          <a:latin typeface="Calibri" panose="020F0502020204030204" pitchFamily="34" charset="0"/>
                        </a:rPr>
                        <a:t>-0.09585</a:t>
                      </a:r>
                    </a:p>
                  </a:txBody>
                  <a:tcPr marL="3810" marR="3810" marT="3810" marB="0" anchor="b"/>
                </a:tc>
                <a:extLst>
                  <a:ext uri="{0D108BD9-81ED-4DB2-BD59-A6C34878D82A}">
                    <a16:rowId xmlns:a16="http://schemas.microsoft.com/office/drawing/2014/main" val="3958432027"/>
                  </a:ext>
                </a:extLst>
              </a:tr>
              <a:tr h="176456">
                <a:tc>
                  <a:txBody>
                    <a:bodyPr/>
                    <a:lstStyle/>
                    <a:p>
                      <a:pPr algn="l" fontAlgn="b"/>
                      <a:r>
                        <a:rPr lang="en-SG" sz="1600" b="0" i="0" u="none" strike="noStrike">
                          <a:solidFill>
                            <a:srgbClr val="000000"/>
                          </a:solidFill>
                          <a:effectLst/>
                          <a:latin typeface="Calibri" panose="020F0502020204030204" pitchFamily="34" charset="0"/>
                        </a:rPr>
                        <a:t>FORMALED</a:t>
                      </a:r>
                    </a:p>
                  </a:txBody>
                  <a:tcPr marL="3810" marR="3810" marT="3810" marB="0" anchor="b"/>
                </a:tc>
                <a:tc>
                  <a:txBody>
                    <a:bodyPr/>
                    <a:lstStyle/>
                    <a:p>
                      <a:pPr algn="r" fontAlgn="b"/>
                      <a:r>
                        <a:rPr lang="en-SG" sz="1600" b="0" i="0" u="none" strike="noStrike">
                          <a:solidFill>
                            <a:srgbClr val="000000"/>
                          </a:solidFill>
                          <a:effectLst/>
                          <a:latin typeface="Calibri" panose="020F0502020204030204" pitchFamily="34" charset="0"/>
                        </a:rPr>
                        <a:t>-0.1129</a:t>
                      </a:r>
                    </a:p>
                  </a:txBody>
                  <a:tcPr marL="3810" marR="3810" marT="3810" marB="0" anchor="b"/>
                </a:tc>
                <a:extLst>
                  <a:ext uri="{0D108BD9-81ED-4DB2-BD59-A6C34878D82A}">
                    <a16:rowId xmlns:a16="http://schemas.microsoft.com/office/drawing/2014/main" val="1043897406"/>
                  </a:ext>
                </a:extLst>
              </a:tr>
              <a:tr h="176456">
                <a:tc>
                  <a:txBody>
                    <a:bodyPr/>
                    <a:lstStyle/>
                    <a:p>
                      <a:pPr algn="l" fontAlgn="b"/>
                      <a:r>
                        <a:rPr lang="en-SG" sz="1600" b="0" i="0" u="none" strike="noStrike">
                          <a:solidFill>
                            <a:srgbClr val="000000"/>
                          </a:solidFill>
                          <a:effectLst/>
                          <a:latin typeface="Calibri" panose="020F0502020204030204" pitchFamily="34" charset="0"/>
                        </a:rPr>
                        <a:t>LGDIEPUN</a:t>
                      </a:r>
                    </a:p>
                  </a:txBody>
                  <a:tcPr marL="3810" marR="3810" marT="3810" marB="0" anchor="b"/>
                </a:tc>
                <a:tc>
                  <a:txBody>
                    <a:bodyPr/>
                    <a:lstStyle/>
                    <a:p>
                      <a:pPr algn="r" fontAlgn="b"/>
                      <a:r>
                        <a:rPr lang="en-SG" sz="1600" b="0" i="0" u="none" strike="noStrike">
                          <a:solidFill>
                            <a:srgbClr val="000000"/>
                          </a:solidFill>
                          <a:effectLst/>
                          <a:latin typeface="Calibri" panose="020F0502020204030204" pitchFamily="34" charset="0"/>
                        </a:rPr>
                        <a:t>-0.11897</a:t>
                      </a:r>
                    </a:p>
                  </a:txBody>
                  <a:tcPr marL="3810" marR="3810" marT="3810" marB="0" anchor="b"/>
                </a:tc>
                <a:extLst>
                  <a:ext uri="{0D108BD9-81ED-4DB2-BD59-A6C34878D82A}">
                    <a16:rowId xmlns:a16="http://schemas.microsoft.com/office/drawing/2014/main" val="3294457115"/>
                  </a:ext>
                </a:extLst>
              </a:tr>
              <a:tr h="176456">
                <a:tc>
                  <a:txBody>
                    <a:bodyPr/>
                    <a:lstStyle/>
                    <a:p>
                      <a:pPr algn="l" fontAlgn="b"/>
                      <a:r>
                        <a:rPr lang="en-SG" sz="1600" b="0" i="0" u="none" strike="noStrike">
                          <a:solidFill>
                            <a:srgbClr val="000000"/>
                          </a:solidFill>
                          <a:effectLst/>
                          <a:latin typeface="Calibri" panose="020F0502020204030204" pitchFamily="34" charset="0"/>
                        </a:rPr>
                        <a:t>MLG</a:t>
                      </a:r>
                    </a:p>
                  </a:txBody>
                  <a:tcPr marL="3810" marR="3810" marT="3810" marB="0" anchor="b"/>
                </a:tc>
                <a:tc>
                  <a:txBody>
                    <a:bodyPr/>
                    <a:lstStyle/>
                    <a:p>
                      <a:pPr algn="r" fontAlgn="b"/>
                      <a:r>
                        <a:rPr lang="en-SG" sz="1600" b="0" i="0" u="none" strike="noStrike">
                          <a:solidFill>
                            <a:srgbClr val="000000"/>
                          </a:solidFill>
                          <a:effectLst/>
                          <a:latin typeface="Calibri" panose="020F0502020204030204" pitchFamily="34" charset="0"/>
                        </a:rPr>
                        <a:t>-0.13724</a:t>
                      </a:r>
                    </a:p>
                  </a:txBody>
                  <a:tcPr marL="3810" marR="3810" marT="3810" marB="0" anchor="b"/>
                </a:tc>
                <a:extLst>
                  <a:ext uri="{0D108BD9-81ED-4DB2-BD59-A6C34878D82A}">
                    <a16:rowId xmlns:a16="http://schemas.microsoft.com/office/drawing/2014/main" val="3247458270"/>
                  </a:ext>
                </a:extLst>
              </a:tr>
              <a:tr h="176456">
                <a:tc>
                  <a:txBody>
                    <a:bodyPr/>
                    <a:lstStyle/>
                    <a:p>
                      <a:pPr algn="l" fontAlgn="b"/>
                      <a:r>
                        <a:rPr lang="en-SG" sz="1600" b="0" i="0" u="none" strike="noStrike">
                          <a:solidFill>
                            <a:srgbClr val="000000"/>
                          </a:solidFill>
                          <a:effectLst/>
                          <a:latin typeface="Calibri" panose="020F0502020204030204" pitchFamily="34" charset="0"/>
                        </a:rPr>
                        <a:t>INGREMO</a:t>
                      </a:r>
                    </a:p>
                  </a:txBody>
                  <a:tcPr marL="3810" marR="3810" marT="3810" marB="0" anchor="b"/>
                </a:tc>
                <a:tc>
                  <a:txBody>
                    <a:bodyPr/>
                    <a:lstStyle/>
                    <a:p>
                      <a:pPr algn="r" fontAlgn="b"/>
                      <a:r>
                        <a:rPr lang="en-SG" sz="1600" b="0" i="0" u="none" strike="noStrike">
                          <a:solidFill>
                            <a:srgbClr val="000000"/>
                          </a:solidFill>
                          <a:effectLst/>
                          <a:latin typeface="Calibri" panose="020F0502020204030204" pitchFamily="34" charset="0"/>
                        </a:rPr>
                        <a:t>-0.139</a:t>
                      </a:r>
                    </a:p>
                  </a:txBody>
                  <a:tcPr marL="3810" marR="3810" marT="3810" marB="0" anchor="b"/>
                </a:tc>
                <a:extLst>
                  <a:ext uri="{0D108BD9-81ED-4DB2-BD59-A6C34878D82A}">
                    <a16:rowId xmlns:a16="http://schemas.microsoft.com/office/drawing/2014/main" val="1956849132"/>
                  </a:ext>
                </a:extLst>
              </a:tr>
              <a:tr h="176456">
                <a:tc>
                  <a:txBody>
                    <a:bodyPr/>
                    <a:lstStyle/>
                    <a:p>
                      <a:pPr algn="l" fontAlgn="b"/>
                      <a:r>
                        <a:rPr lang="en-SG" sz="1600" b="0" i="0" u="none" strike="noStrike">
                          <a:solidFill>
                            <a:srgbClr val="000000"/>
                          </a:solidFill>
                          <a:effectLst/>
                          <a:latin typeface="Calibri" panose="020F0502020204030204" pitchFamily="34" charset="0"/>
                        </a:rPr>
                        <a:t>LGR1</a:t>
                      </a:r>
                    </a:p>
                  </a:txBody>
                  <a:tcPr marL="3810" marR="3810" marT="3810" marB="0" anchor="b"/>
                </a:tc>
                <a:tc>
                  <a:txBody>
                    <a:bodyPr/>
                    <a:lstStyle/>
                    <a:p>
                      <a:pPr algn="r" fontAlgn="b"/>
                      <a:r>
                        <a:rPr lang="en-SG" sz="1600" b="0" i="0" u="none" strike="noStrike">
                          <a:solidFill>
                            <a:srgbClr val="000000"/>
                          </a:solidFill>
                          <a:effectLst/>
                          <a:latin typeface="Calibri" panose="020F0502020204030204" pitchFamily="34" charset="0"/>
                        </a:rPr>
                        <a:t>-0.14831</a:t>
                      </a:r>
                    </a:p>
                  </a:txBody>
                  <a:tcPr marL="3810" marR="3810" marT="3810" marB="0" anchor="b"/>
                </a:tc>
                <a:extLst>
                  <a:ext uri="{0D108BD9-81ED-4DB2-BD59-A6C34878D82A}">
                    <a16:rowId xmlns:a16="http://schemas.microsoft.com/office/drawing/2014/main" val="2902038872"/>
                  </a:ext>
                </a:extLst>
              </a:tr>
              <a:tr h="176456">
                <a:tc>
                  <a:txBody>
                    <a:bodyPr/>
                    <a:lstStyle/>
                    <a:p>
                      <a:pPr algn="l" fontAlgn="b"/>
                      <a:r>
                        <a:rPr lang="en-SG" sz="1600" b="0" i="0" u="none" strike="noStrike">
                          <a:solidFill>
                            <a:srgbClr val="000000"/>
                          </a:solidFill>
                          <a:effectLst/>
                          <a:latin typeface="Calibri" panose="020F0502020204030204" pitchFamily="34" charset="0"/>
                        </a:rPr>
                        <a:t>OUTGREMO</a:t>
                      </a:r>
                    </a:p>
                  </a:txBody>
                  <a:tcPr marL="3810" marR="3810" marT="3810" marB="0" anchor="b"/>
                </a:tc>
                <a:tc>
                  <a:txBody>
                    <a:bodyPr/>
                    <a:lstStyle/>
                    <a:p>
                      <a:pPr algn="r" fontAlgn="b"/>
                      <a:r>
                        <a:rPr lang="en-SG" sz="1600" b="0" i="0" u="none" strike="noStrike">
                          <a:solidFill>
                            <a:srgbClr val="000000"/>
                          </a:solidFill>
                          <a:effectLst/>
                          <a:latin typeface="Calibri" panose="020F0502020204030204" pitchFamily="34" charset="0"/>
                        </a:rPr>
                        <a:t>-0.16127</a:t>
                      </a:r>
                    </a:p>
                  </a:txBody>
                  <a:tcPr marL="3810" marR="3810" marT="3810" marB="0" anchor="b"/>
                </a:tc>
                <a:extLst>
                  <a:ext uri="{0D108BD9-81ED-4DB2-BD59-A6C34878D82A}">
                    <a16:rowId xmlns:a16="http://schemas.microsoft.com/office/drawing/2014/main" val="3237009322"/>
                  </a:ext>
                </a:extLst>
              </a:tr>
              <a:tr h="176456">
                <a:tc>
                  <a:txBody>
                    <a:bodyPr/>
                    <a:lstStyle/>
                    <a:p>
                      <a:pPr algn="l" fontAlgn="b"/>
                      <a:r>
                        <a:rPr lang="en-SG" sz="1600" b="0" i="0" u="none" strike="noStrike">
                          <a:solidFill>
                            <a:srgbClr val="000000"/>
                          </a:solidFill>
                          <a:effectLst/>
                          <a:latin typeface="Calibri" panose="020F0502020204030204" pitchFamily="34" charset="0"/>
                        </a:rPr>
                        <a:t>OMNI.LG</a:t>
                      </a:r>
                    </a:p>
                  </a:txBody>
                  <a:tcPr marL="3810" marR="3810" marT="3810" marB="0" anchor="b"/>
                </a:tc>
                <a:tc>
                  <a:txBody>
                    <a:bodyPr/>
                    <a:lstStyle/>
                    <a:p>
                      <a:pPr algn="r" fontAlgn="b"/>
                      <a:r>
                        <a:rPr lang="en-SG" sz="1600" b="0" i="0" u="none" strike="noStrike">
                          <a:solidFill>
                            <a:srgbClr val="000000"/>
                          </a:solidFill>
                          <a:effectLst/>
                          <a:latin typeface="Calibri" panose="020F0502020204030204" pitchFamily="34" charset="0"/>
                        </a:rPr>
                        <a:t>-0.1887</a:t>
                      </a:r>
                    </a:p>
                  </a:txBody>
                  <a:tcPr marL="3810" marR="3810" marT="3810" marB="0" anchor="b"/>
                </a:tc>
                <a:extLst>
                  <a:ext uri="{0D108BD9-81ED-4DB2-BD59-A6C34878D82A}">
                    <a16:rowId xmlns:a16="http://schemas.microsoft.com/office/drawing/2014/main" val="1806469377"/>
                  </a:ext>
                </a:extLst>
              </a:tr>
              <a:tr h="0">
                <a:tc>
                  <a:txBody>
                    <a:bodyPr/>
                    <a:lstStyle/>
                    <a:p>
                      <a:pPr algn="l" fontAlgn="b"/>
                      <a:r>
                        <a:rPr lang="en-SG" sz="1600" b="0" i="0" u="none" strike="noStrike">
                          <a:solidFill>
                            <a:srgbClr val="000000"/>
                          </a:solidFill>
                          <a:effectLst/>
                          <a:latin typeface="Calibri" panose="020F0502020204030204" pitchFamily="34" charset="0"/>
                        </a:rPr>
                        <a:t>CORELSIM</a:t>
                      </a:r>
                    </a:p>
                  </a:txBody>
                  <a:tcPr marL="3810" marR="3810" marT="3810" marB="0" anchor="b"/>
                </a:tc>
                <a:tc>
                  <a:txBody>
                    <a:bodyPr/>
                    <a:lstStyle/>
                    <a:p>
                      <a:pPr algn="r" fontAlgn="b"/>
                      <a:r>
                        <a:rPr lang="en-SG" sz="1600" b="0" i="0" u="none" strike="noStrike">
                          <a:solidFill>
                            <a:srgbClr val="000000"/>
                          </a:solidFill>
                          <a:effectLst/>
                          <a:latin typeface="Calibri" panose="020F0502020204030204" pitchFamily="34" charset="0"/>
                        </a:rPr>
                        <a:t>-0.21754</a:t>
                      </a:r>
                    </a:p>
                  </a:txBody>
                  <a:tcPr marL="3810" marR="3810" marT="3810" marB="0" anchor="b"/>
                </a:tc>
                <a:extLst>
                  <a:ext uri="{0D108BD9-81ED-4DB2-BD59-A6C34878D82A}">
                    <a16:rowId xmlns:a16="http://schemas.microsoft.com/office/drawing/2014/main" val="878593035"/>
                  </a:ext>
                </a:extLst>
              </a:tr>
              <a:tr h="176456">
                <a:tc>
                  <a:txBody>
                    <a:bodyPr/>
                    <a:lstStyle/>
                    <a:p>
                      <a:pPr algn="l" fontAlgn="b"/>
                      <a:r>
                        <a:rPr lang="en-SG" sz="1600" b="0" i="0" u="none" strike="noStrike">
                          <a:solidFill>
                            <a:srgbClr val="000000"/>
                          </a:solidFill>
                          <a:effectLst/>
                          <a:latin typeface="Calibri" panose="020F0502020204030204" pitchFamily="34" charset="0"/>
                        </a:rPr>
                        <a:t>DIEPUN</a:t>
                      </a:r>
                    </a:p>
                  </a:txBody>
                  <a:tcPr marL="3810" marR="3810" marT="3810" marB="0" anchor="b"/>
                </a:tc>
                <a:tc>
                  <a:txBody>
                    <a:bodyPr/>
                    <a:lstStyle/>
                    <a:p>
                      <a:pPr algn="r" fontAlgn="b"/>
                      <a:r>
                        <a:rPr lang="en-SG" sz="1600" b="0" i="0" u="none" strike="noStrike" dirty="0">
                          <a:solidFill>
                            <a:srgbClr val="000000"/>
                          </a:solidFill>
                          <a:effectLst/>
                          <a:latin typeface="Calibri" panose="020F0502020204030204" pitchFamily="34" charset="0"/>
                        </a:rPr>
                        <a:t>-0.23649</a:t>
                      </a:r>
                    </a:p>
                  </a:txBody>
                  <a:tcPr marL="3810" marR="3810" marT="3810" marB="0" anchor="b"/>
                </a:tc>
                <a:extLst>
                  <a:ext uri="{0D108BD9-81ED-4DB2-BD59-A6C34878D82A}">
                    <a16:rowId xmlns:a16="http://schemas.microsoft.com/office/drawing/2014/main" val="2728295523"/>
                  </a:ext>
                </a:extLst>
              </a:tr>
            </a:tbl>
          </a:graphicData>
        </a:graphic>
      </p:graphicFrame>
    </p:spTree>
    <p:extLst>
      <p:ext uri="{BB962C8B-B14F-4D97-AF65-F5344CB8AC3E}">
        <p14:creationId xmlns:p14="http://schemas.microsoft.com/office/powerpoint/2010/main" val="1618639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A32FA-A804-4E99-A5EF-F95E2864394E}"/>
              </a:ext>
            </a:extLst>
          </p:cNvPr>
          <p:cNvSpPr>
            <a:spLocks noGrp="1"/>
          </p:cNvSpPr>
          <p:nvPr>
            <p:ph type="title"/>
          </p:nvPr>
        </p:nvSpPr>
        <p:spPr>
          <a:xfrm>
            <a:off x="1066800" y="642594"/>
            <a:ext cx="10058400" cy="1007413"/>
          </a:xfrm>
        </p:spPr>
        <p:txBody>
          <a:bodyPr/>
          <a:lstStyle/>
          <a:p>
            <a:r>
              <a:rPr lang="en-SG" dirty="0"/>
              <a:t>Methods</a:t>
            </a:r>
          </a:p>
        </p:txBody>
      </p:sp>
      <p:sp>
        <p:nvSpPr>
          <p:cNvPr id="3" name="Content Placeholder 2">
            <a:extLst>
              <a:ext uri="{FF2B5EF4-FFF2-40B4-BE49-F238E27FC236}">
                <a16:creationId xmlns:a16="http://schemas.microsoft.com/office/drawing/2014/main" id="{7F5914B2-E3AD-410E-80BB-E29FBD1A56F4}"/>
              </a:ext>
            </a:extLst>
          </p:cNvPr>
          <p:cNvSpPr>
            <a:spLocks noGrp="1"/>
          </p:cNvSpPr>
          <p:nvPr>
            <p:ph idx="1"/>
          </p:nvPr>
        </p:nvSpPr>
        <p:spPr/>
        <p:txBody>
          <a:bodyPr>
            <a:normAutofit/>
          </a:bodyPr>
          <a:lstStyle/>
          <a:p>
            <a:pPr marL="0" indent="0">
              <a:buNone/>
            </a:pPr>
            <a:r>
              <a:rPr lang="en-SG" sz="2000" dirty="0"/>
              <a:t>-Linear regression vs elastic net vs decision tree vs random forest vs boosting</a:t>
            </a:r>
          </a:p>
          <a:p>
            <a:pPr marL="0" indent="0">
              <a:buNone/>
            </a:pPr>
            <a:r>
              <a:rPr lang="en-SG" sz="2000" dirty="0"/>
              <a:t>-10 Fold Repeated CV, </a:t>
            </a:r>
            <a:r>
              <a:rPr lang="en-SG" sz="2000" dirty="0" err="1"/>
              <a:t>Centered</a:t>
            </a:r>
            <a:r>
              <a:rPr lang="en-SG" sz="2000" dirty="0"/>
              <a:t> predictors with Caret</a:t>
            </a:r>
          </a:p>
          <a:p>
            <a:pPr marL="0" indent="0">
              <a:buNone/>
            </a:pPr>
            <a:r>
              <a:rPr lang="en-SG" sz="2000" dirty="0"/>
              <a:t>- Full model with all  22 predictors included</a:t>
            </a:r>
          </a:p>
          <a:p>
            <a:pPr>
              <a:buFontTx/>
              <a:buChar char="-"/>
            </a:pPr>
            <a:r>
              <a:rPr lang="en-SG" sz="2000" dirty="0"/>
              <a:t>Simpler model (Feature selection)</a:t>
            </a:r>
          </a:p>
          <a:p>
            <a:pPr>
              <a:buFontTx/>
              <a:buChar char="-"/>
            </a:pPr>
            <a:r>
              <a:rPr lang="en-SG" sz="2000" dirty="0"/>
              <a:t>Compare Full vs simpler model for each method (choosing predictors)</a:t>
            </a:r>
          </a:p>
          <a:p>
            <a:pPr>
              <a:buFontTx/>
              <a:buChar char="-"/>
            </a:pPr>
            <a:r>
              <a:rPr lang="en-SG" sz="2000" dirty="0"/>
              <a:t>Choose best model out of 4 methods</a:t>
            </a:r>
          </a:p>
        </p:txBody>
      </p:sp>
    </p:spTree>
    <p:extLst>
      <p:ext uri="{BB962C8B-B14F-4D97-AF65-F5344CB8AC3E}">
        <p14:creationId xmlns:p14="http://schemas.microsoft.com/office/powerpoint/2010/main" val="1285785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53C48-532E-44A2-8704-919CEA1ABCD6}"/>
              </a:ext>
            </a:extLst>
          </p:cNvPr>
          <p:cNvSpPr>
            <a:spLocks noGrp="1"/>
          </p:cNvSpPr>
          <p:nvPr>
            <p:ph type="title"/>
          </p:nvPr>
        </p:nvSpPr>
        <p:spPr>
          <a:xfrm>
            <a:off x="1066800" y="642594"/>
            <a:ext cx="10058400" cy="828619"/>
          </a:xfrm>
        </p:spPr>
        <p:txBody>
          <a:bodyPr/>
          <a:lstStyle/>
          <a:p>
            <a:r>
              <a:rPr lang="en-SG" dirty="0"/>
              <a:t>Best model ( 22 predictors)</a:t>
            </a:r>
          </a:p>
        </p:txBody>
      </p:sp>
      <p:graphicFrame>
        <p:nvGraphicFramePr>
          <p:cNvPr id="4" name="Table 4">
            <a:extLst>
              <a:ext uri="{FF2B5EF4-FFF2-40B4-BE49-F238E27FC236}">
                <a16:creationId xmlns:a16="http://schemas.microsoft.com/office/drawing/2014/main" id="{61D6D76E-4A20-4165-A654-F1FD88AA2024}"/>
              </a:ext>
            </a:extLst>
          </p:cNvPr>
          <p:cNvGraphicFramePr>
            <a:graphicFrameLocks noGrp="1"/>
          </p:cNvGraphicFramePr>
          <p:nvPr>
            <p:extLst>
              <p:ext uri="{D42A27DB-BD31-4B8C-83A1-F6EECF244321}">
                <p14:modId xmlns:p14="http://schemas.microsoft.com/office/powerpoint/2010/main" val="907120484"/>
              </p:ext>
            </p:extLst>
          </p:nvPr>
        </p:nvGraphicFramePr>
        <p:xfrm>
          <a:off x="641498" y="1486926"/>
          <a:ext cx="8722243" cy="2494025"/>
        </p:xfrm>
        <a:graphic>
          <a:graphicData uri="http://schemas.openxmlformats.org/drawingml/2006/table">
            <a:tbl>
              <a:tblPr firstRow="1" bandRow="1">
                <a:tableStyleId>{5C22544A-7EE6-4342-B048-85BDC9FD1C3A}</a:tableStyleId>
              </a:tblPr>
              <a:tblGrid>
                <a:gridCol w="2910255">
                  <a:extLst>
                    <a:ext uri="{9D8B030D-6E8A-4147-A177-3AD203B41FA5}">
                      <a16:colId xmlns:a16="http://schemas.microsoft.com/office/drawing/2014/main" val="2333777996"/>
                    </a:ext>
                  </a:extLst>
                </a:gridCol>
                <a:gridCol w="2905994">
                  <a:extLst>
                    <a:ext uri="{9D8B030D-6E8A-4147-A177-3AD203B41FA5}">
                      <a16:colId xmlns:a16="http://schemas.microsoft.com/office/drawing/2014/main" val="955689396"/>
                    </a:ext>
                  </a:extLst>
                </a:gridCol>
                <a:gridCol w="2905994">
                  <a:extLst>
                    <a:ext uri="{9D8B030D-6E8A-4147-A177-3AD203B41FA5}">
                      <a16:colId xmlns:a16="http://schemas.microsoft.com/office/drawing/2014/main" val="2504401014"/>
                    </a:ext>
                  </a:extLst>
                </a:gridCol>
              </a:tblGrid>
              <a:tr h="409132">
                <a:tc>
                  <a:txBody>
                    <a:bodyPr/>
                    <a:lstStyle/>
                    <a:p>
                      <a:endParaRPr lang="en-SG" dirty="0"/>
                    </a:p>
                  </a:txBody>
                  <a:tcPr/>
                </a:tc>
                <a:tc>
                  <a:txBody>
                    <a:bodyPr/>
                    <a:lstStyle/>
                    <a:p>
                      <a:r>
                        <a:rPr lang="en-SG" dirty="0"/>
                        <a:t>RMSE</a:t>
                      </a:r>
                    </a:p>
                  </a:txBody>
                  <a:tcPr/>
                </a:tc>
                <a:tc>
                  <a:txBody>
                    <a:bodyPr/>
                    <a:lstStyle/>
                    <a:p>
                      <a:r>
                        <a:rPr lang="en-SG" dirty="0" err="1"/>
                        <a:t>Rsquared</a:t>
                      </a:r>
                      <a:endParaRPr lang="en-SG" dirty="0"/>
                    </a:p>
                  </a:txBody>
                  <a:tcPr/>
                </a:tc>
                <a:extLst>
                  <a:ext uri="{0D108BD9-81ED-4DB2-BD59-A6C34878D82A}">
                    <a16:rowId xmlns:a16="http://schemas.microsoft.com/office/drawing/2014/main" val="3047732331"/>
                  </a:ext>
                </a:extLst>
              </a:tr>
              <a:tr h="437155">
                <a:tc>
                  <a:txBody>
                    <a:bodyPr/>
                    <a:lstStyle/>
                    <a:p>
                      <a:r>
                        <a:rPr lang="en-SG" sz="2000" dirty="0"/>
                        <a:t>Linear Model</a:t>
                      </a:r>
                    </a:p>
                  </a:txBody>
                  <a:tcPr/>
                </a:tc>
                <a:tc>
                  <a:txBody>
                    <a:bodyPr/>
                    <a:lstStyle/>
                    <a:p>
                      <a:r>
                        <a:rPr lang="en-SG" sz="2000" dirty="0">
                          <a:latin typeface="+mn-lt"/>
                        </a:rPr>
                        <a:t>4.0195</a:t>
                      </a:r>
                    </a:p>
                  </a:txBody>
                  <a:tcPr/>
                </a:tc>
                <a:tc>
                  <a:txBody>
                    <a:bodyPr/>
                    <a:lstStyle/>
                    <a:p>
                      <a:r>
                        <a:rPr lang="en-SG" sz="2000" dirty="0">
                          <a:latin typeface="+mn-lt"/>
                        </a:rPr>
                        <a:t>0.0921</a:t>
                      </a:r>
                    </a:p>
                  </a:txBody>
                  <a:tcPr/>
                </a:tc>
                <a:extLst>
                  <a:ext uri="{0D108BD9-81ED-4DB2-BD59-A6C34878D82A}">
                    <a16:rowId xmlns:a16="http://schemas.microsoft.com/office/drawing/2014/main" val="2220280127"/>
                  </a:ext>
                </a:extLst>
              </a:tr>
              <a:tr h="773428">
                <a:tc>
                  <a:txBody>
                    <a:bodyPr/>
                    <a:lstStyle/>
                    <a:p>
                      <a:r>
                        <a:rPr lang="en-SG" sz="2000" dirty="0"/>
                        <a:t>Elastic Net (alpha =0, lambda = 5.0505 )</a:t>
                      </a:r>
                    </a:p>
                  </a:txBody>
                  <a:tcPr/>
                </a:tc>
                <a:tc>
                  <a:txBody>
                    <a:bodyPr/>
                    <a:lstStyle/>
                    <a:p>
                      <a:pPr algn="r"/>
                      <a:r>
                        <a:rPr lang="en-SG" sz="2000" dirty="0">
                          <a:effectLst/>
                          <a:latin typeface="+mn-lt"/>
                        </a:rPr>
                        <a:t>3.8862</a:t>
                      </a:r>
                    </a:p>
                  </a:txBody>
                  <a:tcPr marL="25400" marR="25400" marT="8467" marB="8467" anchor="ctr"/>
                </a:tc>
                <a:tc>
                  <a:txBody>
                    <a:bodyPr/>
                    <a:lstStyle/>
                    <a:p>
                      <a:pPr algn="r"/>
                      <a:r>
                        <a:rPr lang="en-SG" sz="2000" dirty="0">
                          <a:effectLst/>
                          <a:latin typeface="+mn-lt"/>
                        </a:rPr>
                        <a:t>0.1006</a:t>
                      </a:r>
                    </a:p>
                  </a:txBody>
                  <a:tcPr marL="25400" marR="25400" marT="8467" marB="8467" anchor="ctr"/>
                </a:tc>
                <a:extLst>
                  <a:ext uri="{0D108BD9-81ED-4DB2-BD59-A6C34878D82A}">
                    <a16:rowId xmlns:a16="http://schemas.microsoft.com/office/drawing/2014/main" val="33441782"/>
                  </a:ext>
                </a:extLst>
              </a:tr>
              <a:tr h="437155">
                <a:tc>
                  <a:txBody>
                    <a:bodyPr/>
                    <a:lstStyle/>
                    <a:p>
                      <a:r>
                        <a:rPr lang="en-SG" sz="2000" dirty="0"/>
                        <a:t>Decision Tree</a:t>
                      </a:r>
                    </a:p>
                  </a:txBody>
                  <a:tcPr/>
                </a:tc>
                <a:tc>
                  <a:txBody>
                    <a:bodyPr/>
                    <a:lstStyle/>
                    <a:p>
                      <a:pPr algn="r" fontAlgn="b"/>
                      <a:r>
                        <a:rPr lang="en-SG" sz="2000" b="0" i="0" u="none" strike="noStrike" dirty="0">
                          <a:solidFill>
                            <a:srgbClr val="000000"/>
                          </a:solidFill>
                          <a:effectLst/>
                          <a:latin typeface="Calibri" panose="020F0502020204030204" pitchFamily="34" charset="0"/>
                        </a:rPr>
                        <a:t>3.9831</a:t>
                      </a:r>
                    </a:p>
                  </a:txBody>
                  <a:tcPr marL="4233" marR="4233" marT="4233" marB="0" anchor="b"/>
                </a:tc>
                <a:tc>
                  <a:txBody>
                    <a:bodyPr/>
                    <a:lstStyle/>
                    <a:p>
                      <a:pPr algn="r"/>
                      <a:r>
                        <a:rPr lang="en-SG" sz="2000" dirty="0">
                          <a:effectLst/>
                          <a:latin typeface="+mn-lt"/>
                        </a:rPr>
                        <a:t>NA</a:t>
                      </a:r>
                    </a:p>
                  </a:txBody>
                  <a:tcPr marL="25400" marR="25400" marT="8467" marB="8467" anchor="ctr"/>
                </a:tc>
                <a:extLst>
                  <a:ext uri="{0D108BD9-81ED-4DB2-BD59-A6C34878D82A}">
                    <a16:rowId xmlns:a16="http://schemas.microsoft.com/office/drawing/2014/main" val="1754018861"/>
                  </a:ext>
                </a:extLst>
              </a:tr>
              <a:tr h="437155">
                <a:tc>
                  <a:txBody>
                    <a:bodyPr/>
                    <a:lstStyle/>
                    <a:p>
                      <a:r>
                        <a:rPr lang="en-SG" sz="2000" dirty="0"/>
                        <a:t>Random Forest</a:t>
                      </a:r>
                    </a:p>
                  </a:txBody>
                  <a:tcPr/>
                </a:tc>
                <a:tc>
                  <a:txBody>
                    <a:bodyPr/>
                    <a:lstStyle/>
                    <a:p>
                      <a:pPr algn="r" fontAlgn="b"/>
                      <a:r>
                        <a:rPr lang="en-SG" sz="2000" b="0" i="0" u="none" strike="noStrike" dirty="0">
                          <a:solidFill>
                            <a:srgbClr val="000000"/>
                          </a:solidFill>
                          <a:effectLst/>
                          <a:latin typeface="Calibri" panose="020F0502020204030204" pitchFamily="34" charset="0"/>
                        </a:rPr>
                        <a:t>3.8845</a:t>
                      </a:r>
                    </a:p>
                  </a:txBody>
                  <a:tcPr marL="4233" marR="4233" marT="4233" marB="0" anchor="b"/>
                </a:tc>
                <a:tc>
                  <a:txBody>
                    <a:bodyPr/>
                    <a:lstStyle/>
                    <a:p>
                      <a:pPr algn="r"/>
                      <a:r>
                        <a:rPr lang="en-SG" sz="2000" dirty="0">
                          <a:effectLst/>
                          <a:latin typeface="+mn-lt"/>
                        </a:rPr>
                        <a:t>1070</a:t>
                      </a:r>
                    </a:p>
                  </a:txBody>
                  <a:tcPr marL="25400" marR="25400" marT="8467" marB="8467" anchor="ctr"/>
                </a:tc>
                <a:extLst>
                  <a:ext uri="{0D108BD9-81ED-4DB2-BD59-A6C34878D82A}">
                    <a16:rowId xmlns:a16="http://schemas.microsoft.com/office/drawing/2014/main" val="2219905096"/>
                  </a:ext>
                </a:extLst>
              </a:tr>
            </a:tbl>
          </a:graphicData>
        </a:graphic>
      </p:graphicFrame>
      <p:sp>
        <p:nvSpPr>
          <p:cNvPr id="6" name="TextBox 5">
            <a:extLst>
              <a:ext uri="{FF2B5EF4-FFF2-40B4-BE49-F238E27FC236}">
                <a16:creationId xmlns:a16="http://schemas.microsoft.com/office/drawing/2014/main" id="{5E43A7AD-835C-4043-8578-57C0340A84D6}"/>
              </a:ext>
            </a:extLst>
          </p:cNvPr>
          <p:cNvSpPr txBox="1"/>
          <p:nvPr/>
        </p:nvSpPr>
        <p:spPr>
          <a:xfrm>
            <a:off x="5642345" y="4716646"/>
            <a:ext cx="5591980" cy="830997"/>
          </a:xfrm>
          <a:prstGeom prst="rect">
            <a:avLst/>
          </a:prstGeom>
          <a:noFill/>
        </p:spPr>
        <p:txBody>
          <a:bodyPr wrap="square" rtlCol="0">
            <a:spAutoFit/>
          </a:bodyPr>
          <a:lstStyle/>
          <a:p>
            <a:r>
              <a:rPr lang="en-SG" sz="2400" b="1" dirty="0">
                <a:solidFill>
                  <a:srgbClr val="FF0000"/>
                </a:solidFill>
              </a:rPr>
              <a:t>Performance can be improved after feature selection</a:t>
            </a:r>
          </a:p>
        </p:txBody>
      </p:sp>
      <p:pic>
        <p:nvPicPr>
          <p:cNvPr id="7" name="Picture 6" descr="Graphical user interface, application&#10;&#10;Description automatically generated">
            <a:extLst>
              <a:ext uri="{FF2B5EF4-FFF2-40B4-BE49-F238E27FC236}">
                <a16:creationId xmlns:a16="http://schemas.microsoft.com/office/drawing/2014/main" id="{93DAB5D7-FDA7-46A7-A55F-B58105990FDA}"/>
              </a:ext>
            </a:extLst>
          </p:cNvPr>
          <p:cNvPicPr>
            <a:picLocks noChangeAspect="1"/>
          </p:cNvPicPr>
          <p:nvPr/>
        </p:nvPicPr>
        <p:blipFill>
          <a:blip r:embed="rId4"/>
          <a:stretch>
            <a:fillRect/>
          </a:stretch>
        </p:blipFill>
        <p:spPr>
          <a:xfrm>
            <a:off x="633565" y="4040372"/>
            <a:ext cx="4129821" cy="2494026"/>
          </a:xfrm>
          <a:prstGeom prst="rect">
            <a:avLst/>
          </a:prstGeom>
        </p:spPr>
      </p:pic>
    </p:spTree>
    <p:custDataLst>
      <p:tags r:id="rId1"/>
    </p:custDataLst>
    <p:extLst>
      <p:ext uri="{BB962C8B-B14F-4D97-AF65-F5344CB8AC3E}">
        <p14:creationId xmlns:p14="http://schemas.microsoft.com/office/powerpoint/2010/main" val="178168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51F7-7EFF-422D-9207-BF6E6E3D3358}"/>
              </a:ext>
            </a:extLst>
          </p:cNvPr>
          <p:cNvSpPr>
            <a:spLocks noGrp="1"/>
          </p:cNvSpPr>
          <p:nvPr>
            <p:ph type="title"/>
          </p:nvPr>
        </p:nvSpPr>
        <p:spPr/>
        <p:txBody>
          <a:bodyPr/>
          <a:lstStyle/>
          <a:p>
            <a:r>
              <a:rPr lang="en-SG" dirty="0"/>
              <a:t>VIP </a:t>
            </a:r>
            <a:r>
              <a:rPr lang="en-SG"/>
              <a:t>for full model</a:t>
            </a:r>
          </a:p>
        </p:txBody>
      </p:sp>
      <p:pic>
        <p:nvPicPr>
          <p:cNvPr id="5" name="Content Placeholder 4" descr="Chart&#10;&#10;Description automatically generated">
            <a:extLst>
              <a:ext uri="{FF2B5EF4-FFF2-40B4-BE49-F238E27FC236}">
                <a16:creationId xmlns:a16="http://schemas.microsoft.com/office/drawing/2014/main" id="{41825436-5F76-4CCA-9C0F-C38A9CBCB10A}"/>
              </a:ext>
            </a:extLst>
          </p:cNvPr>
          <p:cNvPicPr>
            <a:picLocks noGrp="1" noChangeAspect="1"/>
          </p:cNvPicPr>
          <p:nvPr>
            <p:ph idx="1"/>
          </p:nvPr>
        </p:nvPicPr>
        <p:blipFill>
          <a:blip r:embed="rId2"/>
          <a:stretch>
            <a:fillRect/>
          </a:stretch>
        </p:blipFill>
        <p:spPr>
          <a:xfrm>
            <a:off x="1180929" y="2085058"/>
            <a:ext cx="6236871" cy="3849687"/>
          </a:xfrm>
        </p:spPr>
      </p:pic>
    </p:spTree>
    <p:extLst>
      <p:ext uri="{BB962C8B-B14F-4D97-AF65-F5344CB8AC3E}">
        <p14:creationId xmlns:p14="http://schemas.microsoft.com/office/powerpoint/2010/main" val="38149254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7.8|4.8|5.9|14.6|8.4"/>
</p:tagLst>
</file>

<file path=ppt/tags/tag2.xml><?xml version="1.0" encoding="utf-8"?>
<p:tagLst xmlns:a="http://schemas.openxmlformats.org/drawingml/2006/main" xmlns:r="http://schemas.openxmlformats.org/officeDocument/2006/relationships" xmlns:p="http://schemas.openxmlformats.org/presentationml/2006/main">
  <p:tag name="TIMING" val="|19|21"/>
</p:tagLst>
</file>

<file path=ppt/tags/tag3.xml><?xml version="1.0" encoding="utf-8"?>
<p:tagLst xmlns:a="http://schemas.openxmlformats.org/drawingml/2006/main" xmlns:r="http://schemas.openxmlformats.org/officeDocument/2006/relationships" xmlns:p="http://schemas.openxmlformats.org/presentationml/2006/main">
  <p:tag name="TIMING" val="|10.3|7.6|10.4|5.3"/>
</p:tagLst>
</file>

<file path=ppt/tags/tag4.xml><?xml version="1.0" encoding="utf-8"?>
<p:tagLst xmlns:a="http://schemas.openxmlformats.org/drawingml/2006/main" xmlns:r="http://schemas.openxmlformats.org/officeDocument/2006/relationships" xmlns:p="http://schemas.openxmlformats.org/presentationml/2006/main">
  <p:tag name="TIMING" val="|12.2|2.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59D436-C82E-43E0-8A01-53DF9CED60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{9DF7182C-061F-4433-8785-A069589745F0}tf11531919_win32</Template>
  <TotalTime>4729</TotalTime>
  <Words>3601</Words>
  <Application>Microsoft Office PowerPoint</Application>
  <PresentationFormat>Widescreen</PresentationFormat>
  <Paragraphs>308</Paragraphs>
  <Slides>27</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-apple-system</vt:lpstr>
      <vt:lpstr>Harding</vt:lpstr>
      <vt:lpstr>arial</vt:lpstr>
      <vt:lpstr>Avenir Next LT Pro</vt:lpstr>
      <vt:lpstr>Avenir Next LT Pro Light</vt:lpstr>
      <vt:lpstr>Calibri</vt:lpstr>
      <vt:lpstr>Garamond</vt:lpstr>
      <vt:lpstr>Lato</vt:lpstr>
      <vt:lpstr>Open Sans</vt:lpstr>
      <vt:lpstr>Times New Roman</vt:lpstr>
      <vt:lpstr>SavonVTI</vt:lpstr>
      <vt:lpstr>Religion and morality</vt:lpstr>
      <vt:lpstr>Explain or Predict</vt:lpstr>
      <vt:lpstr>Dataset</vt:lpstr>
      <vt:lpstr>Survey questions</vt:lpstr>
      <vt:lpstr>Data exploration</vt:lpstr>
      <vt:lpstr>Variables: Bivariate Correlation</vt:lpstr>
      <vt:lpstr>Methods</vt:lpstr>
      <vt:lpstr>Best model ( 22 predictors)</vt:lpstr>
      <vt:lpstr>VIP for full model</vt:lpstr>
      <vt:lpstr>PowerPoint Presentation</vt:lpstr>
      <vt:lpstr>Important variables</vt:lpstr>
      <vt:lpstr>Full vs variable elimination: CV error</vt:lpstr>
      <vt:lpstr>Best Model for each method: CV error</vt:lpstr>
      <vt:lpstr>Conclusion 1</vt:lpstr>
      <vt:lpstr>Fine-tuning Elastic net </vt:lpstr>
      <vt:lpstr>Fine-tuning</vt:lpstr>
      <vt:lpstr>Decision Tree: Best model</vt:lpstr>
      <vt:lpstr>RF</vt:lpstr>
      <vt:lpstr>Compare best model across methods</vt:lpstr>
      <vt:lpstr>Interpreting the best model </vt:lpstr>
      <vt:lpstr>Conclusion 2</vt:lpstr>
      <vt:lpstr>Limitations</vt:lpstr>
      <vt:lpstr>Binomial regression</vt:lpstr>
      <vt:lpstr>Compare best model across methods</vt:lpstr>
      <vt:lpstr>Adding Interactions: Predictive accuracy</vt:lpstr>
      <vt:lpstr>Explain or predict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Religious prosociality</dc:title>
  <dc:creator>Zeng Ying</dc:creator>
  <cp:lastModifiedBy>Zeng Ying</cp:lastModifiedBy>
  <cp:revision>116</cp:revision>
  <dcterms:created xsi:type="dcterms:W3CDTF">2021-11-10T09:18:15Z</dcterms:created>
  <dcterms:modified xsi:type="dcterms:W3CDTF">2022-02-25T10:16:10Z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