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66" r:id="rId5"/>
    <p:sldId id="267" r:id="rId7"/>
    <p:sldId id="264" r:id="rId8"/>
    <p:sldId id="261" r:id="rId9"/>
    <p:sldId id="258" r:id="rId10"/>
    <p:sldId id="259" r:id="rId11"/>
    <p:sldId id="260" r:id="rId12"/>
    <p:sldId id="269" r:id="rId13"/>
    <p:sldId id="270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http://git.ppdaicorp.com/help/integration/README.md</a:t>
            </a:r>
            <a:endParaRPr lang="zh-CN" altLang="en-US"/>
          </a:p>
          <a:p>
            <a:r>
              <a:rPr lang="zh-CN" altLang="en-US"/>
              <a:t>http://git.ppdaicorp.com/help/integration/omniauth.md</a:t>
            </a:r>
            <a:endParaRPr lang="zh-CN" altLang="en-US"/>
          </a:p>
          <a:p>
            <a:r>
              <a:rPr lang="zh-CN" altLang="en-US"/>
              <a:t>http://git.ppdaicorp.com/help/integration/oauth2_generic.md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http://ci.gitlab.com/help/api/README.md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两个方案是直接采用官方文档给出的方案实施的，其中前者已经作出基本</a:t>
            </a:r>
            <a:r>
              <a:rPr lang="en-US" altLang="zh-CN"/>
              <a:t>demo</a:t>
            </a:r>
            <a:r>
              <a:rPr lang="zh-CN" altLang="en-US"/>
              <a:t>，后者已经和讨论过实现流程。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lab.com/help/api/oauth2.md" TargetMode="External"/><Relationship Id="rId1" Type="http://schemas.openxmlformats.org/officeDocument/2006/relationships/hyperlink" Target="https://gitlab.com/help/integration/oauth_provider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统一管理平台调研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【</a:t>
            </a:r>
            <a:r>
              <a:rPr lang="en-US" altLang="zh-CN">
                <a:sym typeface="+mn-ea"/>
              </a:rPr>
              <a:t>44-45</a:t>
            </a:r>
            <a:r>
              <a:rPr lang="zh-CN" altLang="en-US">
                <a:sym typeface="+mn-ea"/>
              </a:rPr>
              <a:t>周</a:t>
            </a:r>
            <a:r>
              <a:rPr lang="zh-CN" altLang="en-US"/>
              <a:t>】 集成方案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其它的一些方案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下周计划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gitlab </a:t>
            </a:r>
            <a:r>
              <a:rPr lang="zh-CN" altLang="en-US"/>
              <a:t>客户端 调研以及定制方案</a:t>
            </a:r>
            <a:endParaRPr lang="zh-CN" altLang="en-US"/>
          </a:p>
          <a:p>
            <a:r>
              <a:rPr lang="en-US" altLang="zh-CN"/>
              <a:t>Jenkins API </a:t>
            </a:r>
            <a:r>
              <a:rPr lang="zh-CN" altLang="en-US"/>
              <a:t>对接 </a:t>
            </a:r>
            <a:r>
              <a:rPr lang="en-US" altLang="zh-CN"/>
              <a:t>OAuth2 </a:t>
            </a:r>
            <a:r>
              <a:rPr lang="zh-CN" altLang="en-US"/>
              <a:t>系统的方案。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理想</a:t>
            </a:r>
            <a:r>
              <a:rPr lang="zh-CN" altLang="en-US"/>
              <a:t>集成方案</a:t>
            </a:r>
            <a:endParaRPr lang="zh-CN" altLang="en-US"/>
          </a:p>
          <a:p>
            <a:r>
              <a:rPr lang="en-US" altLang="zh-CN"/>
              <a:t>Gitlab</a:t>
            </a:r>
            <a:r>
              <a:rPr lang="zh-CN" altLang="en-US"/>
              <a:t>官方文档中的方案</a:t>
            </a:r>
            <a:endParaRPr lang="zh-CN" altLang="en-US"/>
          </a:p>
          <a:p>
            <a:pPr lvl="1"/>
            <a:r>
              <a:rPr lang="en-US" altLang="zh-CN" sz="2400"/>
              <a:t>Gitlab</a:t>
            </a:r>
            <a:r>
              <a:rPr lang="zh-CN" altLang="en-US" sz="2400"/>
              <a:t>集成第三方应用</a:t>
            </a:r>
            <a:endParaRPr lang="zh-CN" altLang="en-US" sz="2400"/>
          </a:p>
          <a:p>
            <a:pPr lvl="1"/>
            <a:r>
              <a:rPr lang="en-US" altLang="zh-CN" sz="2400"/>
              <a:t>Gitlab Api</a:t>
            </a:r>
            <a:r>
              <a:rPr lang="zh-CN" altLang="en-US" sz="2400"/>
              <a:t>接口调用 鉴权</a:t>
            </a:r>
            <a:endParaRPr lang="zh-CN" altLang="en-US"/>
          </a:p>
          <a:p>
            <a:r>
              <a:rPr lang="zh-CN" altLang="en-US"/>
              <a:t>现有可行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理想</a:t>
            </a:r>
            <a:r>
              <a:rPr lang="zh-CN" altLang="en-US"/>
              <a:t>集成方案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256655" y="1778635"/>
            <a:ext cx="4897755" cy="4410710"/>
          </a:xfrm>
        </p:spPr>
        <p:txBody>
          <a:bodyPr/>
          <a:p>
            <a:r>
              <a:rPr lang="en-US" altLang="zh-CN" sz="2400"/>
              <a:t>用户在 </a:t>
            </a:r>
            <a:r>
              <a:rPr lang="zh-CN" altLang="en-US" b="1" u="sng"/>
              <a:t>统一管理平台</a:t>
            </a:r>
            <a:r>
              <a:rPr lang="en-US" altLang="zh-CN" b="1" u="sng"/>
              <a:t>/</a:t>
            </a:r>
            <a:r>
              <a:rPr lang="zh-CN" altLang="en-US" b="1" u="sng"/>
              <a:t>下游服务</a:t>
            </a:r>
            <a:r>
              <a:rPr lang="zh-CN" altLang="en-US"/>
              <a:t> </a:t>
            </a:r>
            <a:r>
              <a:rPr lang="en-US" altLang="zh-CN" sz="2400"/>
              <a:t>UI</a:t>
            </a:r>
            <a:r>
              <a:rPr lang="zh-CN" altLang="en-US" sz="2400"/>
              <a:t>界面登录后，由</a:t>
            </a:r>
            <a:r>
              <a:rPr lang="en-US" altLang="zh-CN" sz="2400"/>
              <a:t>IAM</a:t>
            </a:r>
            <a:r>
              <a:rPr lang="zh-CN" altLang="en-US" sz="2400"/>
              <a:t>颁发统一</a:t>
            </a:r>
            <a:r>
              <a:rPr lang="en-US" altLang="zh-CN" sz="2400"/>
              <a:t>access token</a:t>
            </a:r>
            <a:r>
              <a:rPr lang="zh-CN" altLang="en-US" sz="2400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2400"/>
              <a:t>用户在进行相关业务操作需要调用 </a:t>
            </a:r>
            <a:r>
              <a:rPr lang="zh-CN" altLang="en-US" sz="2800" b="1" u="sng"/>
              <a:t>下游提供的API接口 </a:t>
            </a:r>
            <a:r>
              <a:rPr lang="zh-CN" altLang="en-US" sz="2400"/>
              <a:t>/访问统一 </a:t>
            </a:r>
            <a:r>
              <a:rPr lang="zh-CN" altLang="en-US" sz="2800" b="1" u="sng"/>
              <a:t>管理平台或下游服务UI界面</a:t>
            </a:r>
            <a:r>
              <a:rPr lang="zh-CN" altLang="en-US" sz="2400"/>
              <a:t>时，带上access token；</a:t>
            </a:r>
            <a:r>
              <a:rPr lang="zh-CN" altLang="en-US" sz="2800" b="1" u="sng"/>
              <a:t>接口/UI </a:t>
            </a:r>
            <a:r>
              <a:rPr lang="zh-CN" altLang="en-US" sz="2400"/>
              <a:t>对token校验后提供相关服务。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6815" y="4732020"/>
            <a:ext cx="977265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450590" y="4732020"/>
            <a:ext cx="977265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dk1"/>
              </a:solidFill>
            </a:endParaRPr>
          </a:p>
          <a:p>
            <a:pPr algn="ctr"/>
            <a:r>
              <a:rPr lang="en-US" altLang="zh-CN"/>
              <a:t>Stargate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318385" y="4732020"/>
            <a:ext cx="977265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Jenkins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575175" y="4732020"/>
            <a:ext cx="977265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Atlas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404620" y="4447540"/>
            <a:ext cx="541655" cy="50609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536190" y="4447540"/>
            <a:ext cx="541655" cy="50609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3668395" y="4447540"/>
            <a:ext cx="541655" cy="50609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4792980" y="4447540"/>
            <a:ext cx="541655" cy="50609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527935" y="3011805"/>
            <a:ext cx="1699895" cy="53975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应用管理平台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矩形: 圆角 34"/>
          <p:cNvSpPr/>
          <p:nvPr/>
        </p:nvSpPr>
        <p:spPr>
          <a:xfrm>
            <a:off x="5552440" y="3035935"/>
            <a:ext cx="572135" cy="14116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IAM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: 圆角 48"/>
          <p:cNvSpPr/>
          <p:nvPr/>
        </p:nvSpPr>
        <p:spPr>
          <a:xfrm>
            <a:off x="1277620" y="4354195"/>
            <a:ext cx="4192905" cy="6705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3368675" y="3642360"/>
            <a:ext cx="8890" cy="58102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2" descr="æ¥çæºå¾å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80" y="1993265"/>
            <a:ext cx="71628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肘形连接符 19"/>
          <p:cNvCxnSpPr/>
          <p:nvPr/>
        </p:nvCxnSpPr>
        <p:spPr>
          <a:xfrm flipV="1">
            <a:off x="5498465" y="4461510"/>
            <a:ext cx="368300" cy="2419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4227830" y="3275330"/>
            <a:ext cx="1305560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Gitlab </a:t>
            </a:r>
            <a:r>
              <a:rPr lang="zh-CN" altLang="en-US">
                <a:sym typeface="+mn-ea"/>
              </a:rPr>
              <a:t>官方文档中的集成</a:t>
            </a:r>
            <a:r>
              <a:rPr lang="zh-CN" altLang="en-US">
                <a:sym typeface="+mn-ea"/>
              </a:rPr>
              <a:t>方案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95120"/>
            <a:ext cx="4355465" cy="4582160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5603240" y="1490345"/>
            <a:ext cx="6494780" cy="4351655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OmniAuth</a:t>
            </a:r>
            <a:r>
              <a:rPr lang="zh-CN" altLang="en-US" sz="2000"/>
              <a:t>：它是一个为</a:t>
            </a:r>
            <a:r>
              <a:rPr lang="en-US" altLang="zh-CN" sz="2000"/>
              <a:t>web</a:t>
            </a:r>
            <a:r>
              <a:rPr lang="zh-CN" altLang="en-US" sz="2000"/>
              <a:t>应用提供标准化多</a:t>
            </a:r>
            <a:r>
              <a:rPr lang="en-US" altLang="zh-CN" sz="2000"/>
              <a:t>provider</a:t>
            </a:r>
            <a:r>
              <a:rPr lang="zh-CN" altLang="en-US" sz="2000"/>
              <a:t>鉴权方案的类库。</a:t>
            </a:r>
            <a:endParaRPr lang="zh-CN" altLang="en-US" sz="2000"/>
          </a:p>
        </p:txBody>
      </p:sp>
      <p:sp>
        <p:nvSpPr>
          <p:cNvPr id="13" name="对角圆角矩形 12"/>
          <p:cNvSpPr/>
          <p:nvPr/>
        </p:nvSpPr>
        <p:spPr>
          <a:xfrm>
            <a:off x="951865" y="3625215"/>
            <a:ext cx="4158615" cy="335915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40" y="2087245"/>
            <a:ext cx="4302760" cy="4159885"/>
          </a:xfrm>
          <a:prstGeom prst="rect">
            <a:avLst/>
          </a:prstGeom>
        </p:spPr>
      </p:pic>
      <p:sp>
        <p:nvSpPr>
          <p:cNvPr id="15" name="对角圆角矩形 14"/>
          <p:cNvSpPr/>
          <p:nvPr/>
        </p:nvSpPr>
        <p:spPr>
          <a:xfrm>
            <a:off x="5959475" y="6010910"/>
            <a:ext cx="1298575" cy="236220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Gitlab API </a:t>
            </a:r>
            <a:r>
              <a:rPr lang="zh-CN" altLang="en-US"/>
              <a:t>官方文档中的</a:t>
            </a:r>
            <a:r>
              <a:rPr lang="zh-CN" altLang="en-US"/>
              <a:t>鉴权方案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1536065"/>
            <a:ext cx="4978400" cy="388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3298825"/>
            <a:ext cx="5951220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Gitlab API </a:t>
            </a:r>
            <a:r>
              <a:rPr lang="zh-CN" altLang="en-US"/>
              <a:t>支持的</a:t>
            </a:r>
            <a:r>
              <a:rPr lang="en-US" altLang="zh-CN"/>
              <a:t>Authentication</a:t>
            </a:r>
            <a:r>
              <a:rPr lang="zh-CN" altLang="en-US"/>
              <a:t>及其特点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Gitlab API</a:t>
            </a:r>
            <a:r>
              <a:rPr lang="zh-CN" altLang="en-US"/>
              <a:t>支持的</a:t>
            </a:r>
            <a:r>
              <a:rPr lang="en-US" altLang="zh-CN">
                <a:sym typeface="+mn-ea"/>
              </a:rPr>
              <a:t>Authentication</a:t>
            </a:r>
            <a:r>
              <a:rPr lang="zh-CN" altLang="en-US">
                <a:sym typeface="+mn-ea"/>
              </a:rPr>
              <a:t>方式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Oauth2 tokens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Gitlab</a:t>
            </a:r>
            <a:r>
              <a:rPr lang="zh-CN" altLang="en-US">
                <a:solidFill>
                  <a:srgbClr val="FF0000"/>
                </a:solidFill>
              </a:rPr>
              <a:t>作为</a:t>
            </a:r>
            <a:r>
              <a:rPr lang="en-US" altLang="zh-CN">
                <a:solidFill>
                  <a:srgbClr val="FF0000"/>
                </a:solidFill>
              </a:rPr>
              <a:t>OAuth2 provider</a:t>
            </a:r>
            <a:r>
              <a:rPr lang="en-US" altLang="zh-CN" sz="2800"/>
              <a:t>，</a:t>
            </a:r>
            <a:r>
              <a:rPr lang="zh-CN" altLang="en-US" sz="2800"/>
              <a:t>有三种主要的实现方式。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Personal access tokens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需要用户在/profile/personal_access_tokens页面配置然后手动填写。</a:t>
            </a:r>
            <a:endParaRPr lang="zh-CN" altLang="en-US"/>
          </a:p>
          <a:p>
            <a:r>
              <a:rPr lang="en-US" altLang="zh-CN"/>
              <a:t>session cookie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 sz="2400"/>
              <a:t>当登录</a:t>
            </a:r>
            <a:r>
              <a:rPr lang="en-US" altLang="zh-CN" sz="2400"/>
              <a:t>Gitlab</a:t>
            </a:r>
            <a:r>
              <a:rPr lang="zh-CN" altLang="en-US" sz="2400"/>
              <a:t>的时候，系统会自动设置一个</a:t>
            </a:r>
            <a:r>
              <a:rPr lang="en-US" altLang="zh-CN" sz="2400"/>
              <a:t>session cookie</a:t>
            </a:r>
            <a:r>
              <a:rPr lang="zh-CN" altLang="en-US" sz="2400"/>
              <a:t>。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这种方法的主要使用场景还是在</a:t>
            </a:r>
            <a:r>
              <a:rPr lang="en-US" altLang="zh-CN">
                <a:sym typeface="+mn-ea"/>
              </a:rPr>
              <a:t>Gitlab</a:t>
            </a:r>
            <a:r>
              <a:rPr lang="zh-CN" altLang="en-US">
                <a:sym typeface="+mn-ea"/>
              </a:rPr>
              <a:t>自身</a:t>
            </a:r>
            <a:r>
              <a:rPr lang="en-US" altLang="zh-CN">
                <a:sym typeface="+mn-ea"/>
              </a:rPr>
              <a:t>web UI</a:t>
            </a:r>
            <a:r>
              <a:rPr lang="zh-CN" altLang="en-US">
                <a:sym typeface="+mn-ea"/>
              </a:rPr>
              <a:t>。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暂不支持通过api调用来生成一个session cookie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en-US" altLang="zh-CN" sz="3265"/>
              <a:t>sudo(admin</a:t>
            </a:r>
            <a:r>
              <a:rPr lang="zh-CN" altLang="en-US" sz="3265"/>
              <a:t>用户</a:t>
            </a:r>
            <a:r>
              <a:rPr lang="en-US" altLang="zh-CN" sz="3265"/>
              <a:t>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rPr lang="zh-CN" altLang="en-US"/>
              <a:t>协议中的两类角色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action="ppaction://hlinkfile"/>
              </a:rPr>
              <a:t>A</a:t>
            </a:r>
            <a:r>
              <a:rPr lang="zh-CN" altLang="en-US">
                <a:hlinkClick r:id="rId1" action="ppaction://hlinkfile"/>
              </a:rPr>
              <a:t>n OAuth </a:t>
            </a:r>
            <a:r>
              <a:rPr lang="zh-CN" altLang="en-US">
                <a:solidFill>
                  <a:srgbClr val="FF0000"/>
                </a:solidFill>
                <a:hlinkClick r:id="rId1" action="ppaction://hlinkfile"/>
              </a:rPr>
              <a:t>authentication service</a:t>
            </a:r>
            <a:r>
              <a:rPr lang="zh-CN" altLang="en-US">
                <a:hlinkClick r:id="rId1" action="ppaction://hlinkfile"/>
              </a:rPr>
              <a:t> provider</a:t>
            </a:r>
            <a:r>
              <a:rPr lang="en-US" altLang="zh-CN">
                <a:hlinkClick r:id="rId1" action="ppaction://hlinkfile"/>
              </a:rPr>
              <a:t>:</a:t>
            </a:r>
            <a:endParaRPr lang="en-US" altLang="zh-CN"/>
          </a:p>
          <a:p>
            <a:pPr lvl="1"/>
            <a:r>
              <a:rPr lang="en-US" altLang="zh-CN"/>
              <a:t>be used to sign in to other services.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0"/>
            <a:r>
              <a:rPr lang="en-US" altLang="zh-CN">
                <a:hlinkClick r:id="rId2" action="ppaction://hlinkfile"/>
              </a:rPr>
              <a:t>An OAuth provider</a:t>
            </a:r>
            <a:endParaRPr lang="en-US" altLang="zh-CN">
              <a:hlinkClick r:id="rId2" action="ppaction://hlinkfile"/>
            </a:endParaRPr>
          </a:p>
          <a:p>
            <a:pPr lvl="1"/>
            <a:r>
              <a:rPr lang="en-US" altLang="zh-CN"/>
              <a:t>Allow other services using OAuth2 protocol access Gitlab's resources.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67000" y="327977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750175" y="327977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Jenkins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112385" y="564832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96510" y="159829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OAuth2 app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4" idx="2"/>
          </p:cNvCxnSpPr>
          <p:nvPr/>
        </p:nvCxnSpPr>
        <p:spPr>
          <a:xfrm flipH="1" flipV="1">
            <a:off x="3455670" y="4077335"/>
            <a:ext cx="1640840" cy="159258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689725" y="4077335"/>
            <a:ext cx="1849120" cy="15709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854065" y="2395855"/>
            <a:ext cx="52705" cy="325882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069965" y="2386330"/>
            <a:ext cx="30480" cy="323215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64280" y="4077335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57795" y="4077335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2605" y="2941320"/>
            <a:ext cx="8388350" cy="3701415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57210" y="6077585"/>
            <a:ext cx="177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统一管理平台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096895" y="4091940"/>
            <a:ext cx="1979930" cy="198564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7000" y="4077335"/>
            <a:ext cx="2409825" cy="230695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8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Gitlab 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token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API </a:t>
            </a:r>
            <a:r>
              <a:rPr lang="zh-CN" altLang="en-US">
                <a:sym typeface="+mn-ea"/>
              </a:rPr>
              <a:t>集成方案一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515" y="1818005"/>
            <a:ext cx="2217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Web Application Flow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67000" y="327977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750175" y="327977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Jenkins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112385" y="564832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UI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096510" y="1598295"/>
            <a:ext cx="157734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OAuth2 app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4" idx="2"/>
          </p:cNvCxnSpPr>
          <p:nvPr/>
        </p:nvCxnSpPr>
        <p:spPr>
          <a:xfrm flipH="1" flipV="1">
            <a:off x="3455670" y="4077335"/>
            <a:ext cx="1640840" cy="159258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689725" y="4077335"/>
            <a:ext cx="1849120" cy="15709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854065" y="2395855"/>
            <a:ext cx="52705" cy="325882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069965" y="2386330"/>
            <a:ext cx="30480" cy="323215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64280" y="4077335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57795" y="4077335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2605" y="2941320"/>
            <a:ext cx="8388350" cy="3701415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57210" y="6077585"/>
            <a:ext cx="177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统一管理平台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7" idx="1"/>
          </p:cNvCxnSpPr>
          <p:nvPr/>
        </p:nvCxnSpPr>
        <p:spPr>
          <a:xfrm flipH="1">
            <a:off x="3439795" y="1997075"/>
            <a:ext cx="1656715" cy="128270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62935" y="1798955"/>
            <a:ext cx="1895475" cy="143764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Gitlab 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token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API  </a:t>
            </a:r>
            <a:r>
              <a:rPr lang="zh-CN" altLang="en-US">
                <a:sym typeface="+mn-ea"/>
              </a:rPr>
              <a:t>集成方案二</a:t>
            </a: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1812925"/>
            <a:ext cx="3763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Resource Owner Password Credentials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Calibri Light</vt:lpstr>
      <vt:lpstr>Helvetica Neue</vt:lpstr>
      <vt:lpstr>Calibri</vt:lpstr>
      <vt:lpstr>微软雅黑</vt:lpstr>
      <vt:lpstr>Arial Unicode MS</vt:lpstr>
      <vt:lpstr>苹方-简</vt:lpstr>
      <vt:lpstr>Office 主题</vt:lpstr>
      <vt:lpstr>统一管理平台调研</vt:lpstr>
      <vt:lpstr>PowerPoint 演示文稿</vt:lpstr>
      <vt:lpstr>PowerPoint 演示文稿</vt:lpstr>
      <vt:lpstr>PowerPoint 演示文稿</vt:lpstr>
      <vt:lpstr>PowerPoint 演示文稿</vt:lpstr>
      <vt:lpstr>Gitlab支持的Authentication</vt:lpstr>
      <vt:lpstr>OAuth2协议中的两类角色</vt:lpstr>
      <vt:lpstr>PowerPoint 演示文稿</vt:lpstr>
      <vt:lpstr>Gitlab集成方案二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29</cp:revision>
  <dcterms:created xsi:type="dcterms:W3CDTF">2018-11-06T10:28:25Z</dcterms:created>
  <dcterms:modified xsi:type="dcterms:W3CDTF">2018-11-06T10:28:25Z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