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7" r:id="rId3"/>
    <p:sldId id="265" r:id="rId4"/>
    <p:sldId id="266" r:id="rId5"/>
    <p:sldId id="267" r:id="rId6"/>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58" r:id="rId21"/>
    <p:sldId id="259" r:id="rId22"/>
    <p:sldId id="260" r:id="rId23"/>
    <p:sldId id="261" r:id="rId24"/>
    <p:sldId id="262" r:id="rId25"/>
    <p:sldId id="263"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K             value   = command.execute();</a:t>
            </a:r>
            <a:endParaRPr lang="zh-CN" altLang="en-US"/>
          </a:p>
          <a:p>
            <a:r>
              <a:rPr lang="zh-CN" altLang="en-US"/>
              <a:t>Future&lt;K&gt;     fValue  = command.queue();</a:t>
            </a:r>
            <a:endParaRPr lang="zh-CN" altLang="en-US"/>
          </a:p>
          <a:p>
            <a:r>
              <a:rPr lang="zh-CN" altLang="en-US"/>
              <a:t>Observable&lt;K&gt; ohValue = command.observe();         //hot observable</a:t>
            </a:r>
            <a:endParaRPr lang="zh-CN" altLang="en-US"/>
          </a:p>
          <a:p>
            <a:r>
              <a:rPr lang="zh-CN" altLang="en-US"/>
              <a:t>Observable&lt;K&gt; ocValue = command.toObservable();    //cold observable</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The Netflix API processes 10+ billion </a:t>
            </a:r>
            <a:r>
              <a:rPr lang="zh-CN" altLang="en-US">
                <a:solidFill>
                  <a:srgbClr val="FF0000"/>
                </a:solidFill>
              </a:rPr>
              <a:t>HystrixCommand executions</a:t>
            </a:r>
            <a:r>
              <a:rPr lang="zh-CN" altLang="en-US"/>
              <a:t> per day using </a:t>
            </a:r>
            <a:r>
              <a:rPr lang="zh-CN" altLang="en-US">
                <a:solidFill>
                  <a:srgbClr val="FF0000"/>
                </a:solidFill>
              </a:rPr>
              <a:t>thread isolation</a:t>
            </a:r>
            <a:r>
              <a:rPr lang="zh-CN" altLang="en-US"/>
              <a:t>.   </a:t>
            </a:r>
            <a:endParaRPr lang="zh-CN" altLang="en-US"/>
          </a:p>
          <a:p>
            <a:r>
              <a:rPr lang="zh-CN" altLang="en-US"/>
              <a:t>Each API instance has 40+ thread-pools with 5-20 threads in each (most are set to 10). </a:t>
            </a:r>
            <a:endParaRPr lang="zh-CN" altLang="en-US"/>
          </a:p>
          <a:p>
            <a:endParaRPr lang="zh-CN" altLang="en-US"/>
          </a:p>
          <a:p>
            <a:r>
              <a:rPr lang="zh-CN" altLang="en-US"/>
              <a:t>Hystrix是Netflix开源的一款容错框架</a:t>
            </a:r>
            <a:r>
              <a:rPr lang="en-US" altLang="zh-CN"/>
              <a:t>.</a:t>
            </a:r>
            <a:endParaRPr lang="en-US" altLang="zh-CN"/>
          </a:p>
          <a:p>
            <a:r>
              <a:rPr lang="zh-CN" altLang="en-US"/>
              <a:t>包含常用的容错方法：</a:t>
            </a:r>
            <a:endParaRPr lang="zh-CN" altLang="en-US"/>
          </a:p>
          <a:p>
            <a:pPr lvl="1"/>
            <a:r>
              <a:rPr lang="zh-CN" altLang="en-US"/>
              <a:t>线程隔离</a:t>
            </a:r>
            <a:endParaRPr lang="zh-CN" altLang="en-US"/>
          </a:p>
          <a:p>
            <a:pPr lvl="1"/>
            <a:r>
              <a:rPr lang="zh-CN" altLang="en-US"/>
              <a:t>信号量隔离</a:t>
            </a:r>
            <a:endParaRPr lang="zh-CN" altLang="en-US"/>
          </a:p>
          <a:p>
            <a:pPr lvl="1"/>
            <a:r>
              <a:rPr lang="zh-CN" altLang="en-US"/>
              <a:t>降级策略</a:t>
            </a:r>
            <a:endParaRPr lang="zh-CN" altLang="en-US"/>
          </a:p>
          <a:p>
            <a:pPr lvl="1"/>
            <a:r>
              <a:rPr lang="zh-CN" altLang="en-US"/>
              <a:t>熔断技术。</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08000" y="1691005"/>
            <a:ext cx="5695315" cy="435165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Benefits of Thread Pools</a:t>
            </a:r>
            <a:endParaRPr lang="zh-CN" altLang="en-US"/>
          </a:p>
        </p:txBody>
      </p:sp>
      <p:sp>
        <p:nvSpPr>
          <p:cNvPr id="3" name="内容占位符 2"/>
          <p:cNvSpPr>
            <a:spLocks noGrp="1"/>
          </p:cNvSpPr>
          <p:nvPr>
            <p:ph idx="1"/>
          </p:nvPr>
        </p:nvSpPr>
        <p:spPr/>
        <p:txBody>
          <a:bodyPr>
            <a:normAutofit fontScale="60000"/>
          </a:bodyPr>
          <a:p>
            <a:r>
              <a:rPr lang="zh-CN" altLang="en-US"/>
              <a:t>The application is fully protected from runaway client libraries. The pool for a given dependency library can fill up without impacting the rest of the application.</a:t>
            </a:r>
            <a:endParaRPr lang="zh-CN" altLang="en-US"/>
          </a:p>
          <a:p>
            <a:r>
              <a:rPr lang="zh-CN" altLang="en-US"/>
              <a:t>The application can accept new client libraries with far lower risk. If an issue occurs, it is isolated to the library and doesn’t affect everything else.</a:t>
            </a:r>
            <a:endParaRPr lang="zh-CN" altLang="en-US"/>
          </a:p>
          <a:p>
            <a:r>
              <a:rPr lang="zh-CN" altLang="en-US"/>
              <a:t>When a failed client becomes healthy again, the thread pool will clear up and the application immediately resumes healthy performance, as opposed to a long recovery when the entire Tomcat container is overwhelmed.</a:t>
            </a:r>
            <a:endParaRPr lang="zh-CN" altLang="en-US"/>
          </a:p>
          <a:p>
            <a:r>
              <a:rPr lang="zh-CN" altLang="en-US"/>
              <a:t>If a client library is misconfigured, the health of a thread pool will quickly demonstrate this (via increased errors, latency, timeouts, rejections, etc.) and you can handle it (typically in real-time via dynamic properties) without affecting application functionality.</a:t>
            </a:r>
            <a:endParaRPr lang="zh-CN" altLang="en-US"/>
          </a:p>
          <a:p>
            <a:r>
              <a:rPr lang="zh-CN" altLang="en-US"/>
              <a:t>If a client service changes performance characteristics (which happens often enough to be an issue) which in turn cause a need to tune properties (increasing/decreasing timeouts, changing retries, etc.) this again becomes visible through thread pool metrics (errors, latency, timeouts, rejections) and can be handled without impacting other clients, requests, or users.</a:t>
            </a:r>
            <a:endParaRPr lang="zh-CN" altLang="en-US"/>
          </a:p>
          <a:p>
            <a:r>
              <a:rPr lang="zh-CN" altLang="en-US"/>
              <a:t>Beyond the isolation benefits, having dedicated thread pools provides built-in concurrency which can be leveraged to build asynchronous facades on top of synchronous client libraries (similar to how the Netflix API built a reactive, fully-asynchronous Java API on top of Hystrix commands).</a:t>
            </a:r>
            <a:endParaRPr lang="zh-CN" altLang="en-US"/>
          </a:p>
        </p:txBody>
      </p:sp>
      <p:sp>
        <p:nvSpPr>
          <p:cNvPr id="4" name="文本框 3"/>
          <p:cNvSpPr txBox="1"/>
          <p:nvPr/>
        </p:nvSpPr>
        <p:spPr>
          <a:xfrm>
            <a:off x="1093470" y="5255260"/>
            <a:ext cx="10005060" cy="922020"/>
          </a:xfrm>
          <a:prstGeom prst="rect">
            <a:avLst/>
          </a:prstGeom>
          <a:noFill/>
        </p:spPr>
        <p:txBody>
          <a:bodyPr wrap="square" rtlCol="0" anchor="t">
            <a:spAutoFit/>
          </a:bodyPr>
          <a:p>
            <a:r>
              <a:rPr lang="zh-CN" altLang="en-US"/>
              <a:t>In short, the isolation provided by thread pools allows for the always-changing and dynamic combination of client libraries and subsystem performance characteristics to be handled gracefully without causing outages.</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Drawbacks of Thread Pools</a:t>
            </a:r>
            <a:endParaRPr lang="zh-CN" altLang="en-US"/>
          </a:p>
        </p:txBody>
      </p:sp>
      <p:sp>
        <p:nvSpPr>
          <p:cNvPr id="3" name="内容占位符 2"/>
          <p:cNvSpPr>
            <a:spLocks noGrp="1"/>
          </p:cNvSpPr>
          <p:nvPr>
            <p:ph idx="1"/>
          </p:nvPr>
        </p:nvSpPr>
        <p:spPr/>
        <p:txBody>
          <a:bodyPr/>
          <a:p>
            <a:r>
              <a:rPr lang="zh-CN" altLang="en-US"/>
              <a:t>The primary drawback of thread pools is that they </a:t>
            </a:r>
            <a:r>
              <a:rPr lang="zh-CN" altLang="en-US">
                <a:solidFill>
                  <a:srgbClr val="FF0000"/>
                </a:solidFill>
              </a:rPr>
              <a:t>add computational overhead</a:t>
            </a:r>
            <a:r>
              <a:rPr lang="zh-CN" altLang="en-US"/>
              <a:t>. </a:t>
            </a:r>
            <a:endParaRPr lang="zh-CN" altLang="en-US"/>
          </a:p>
          <a:p>
            <a:r>
              <a:rPr lang="zh-CN" altLang="en-US"/>
              <a:t>Each command execution involves the queueing, scheduling, and context switching involved in running a command on a separate thread.</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Semaphores</a:t>
            </a:r>
            <a:endParaRPr lang="zh-CN" altLang="en-US"/>
          </a:p>
        </p:txBody>
      </p:sp>
      <p:sp>
        <p:nvSpPr>
          <p:cNvPr id="3" name="内容占位符 2"/>
          <p:cNvSpPr>
            <a:spLocks noGrp="1"/>
          </p:cNvSpPr>
          <p:nvPr>
            <p:ph idx="1"/>
          </p:nvPr>
        </p:nvSpPr>
        <p:spPr>
          <a:xfrm>
            <a:off x="838200" y="1825625"/>
            <a:ext cx="10515600" cy="1543050"/>
          </a:xfrm>
        </p:spPr>
        <p:txBody>
          <a:bodyPr/>
          <a:p>
            <a:pPr marL="0" indent="0">
              <a:lnSpc>
                <a:spcPct val="130000"/>
              </a:lnSpc>
              <a:buNone/>
            </a:pPr>
            <a:r>
              <a:rPr lang="zh-CN" altLang="en-US" sz="1800">
                <a:solidFill>
                  <a:schemeClr val="tx1"/>
                </a:solidFill>
              </a:rPr>
              <a:t>This allows Hystrix to shed load without using thread pools but it does not allow for timing out and walking away. </a:t>
            </a:r>
            <a:endParaRPr lang="zh-CN" altLang="en-US" sz="1800">
              <a:solidFill>
                <a:schemeClr val="tx1"/>
              </a:solidFill>
            </a:endParaRPr>
          </a:p>
          <a:p>
            <a:pPr marL="0" indent="0">
              <a:lnSpc>
                <a:spcPct val="130000"/>
              </a:lnSpc>
              <a:buNone/>
            </a:pPr>
            <a:r>
              <a:rPr lang="zh-CN" altLang="en-US" sz="1800">
                <a:solidFill>
                  <a:schemeClr val="tx1"/>
                </a:solidFill>
              </a:rPr>
              <a:t>If you trust the client and you only want load shedding, you could use this approach.</a:t>
            </a:r>
            <a:endParaRPr lang="zh-CN" altLang="en-US" sz="1800">
              <a:solidFill>
                <a:schemeClr val="tx1"/>
              </a:solidFill>
            </a:endParaRPr>
          </a:p>
        </p:txBody>
      </p:sp>
      <p:sp>
        <p:nvSpPr>
          <p:cNvPr id="4" name="文本框 3"/>
          <p:cNvSpPr txBox="1"/>
          <p:nvPr/>
        </p:nvSpPr>
        <p:spPr>
          <a:xfrm>
            <a:off x="838200" y="3368675"/>
            <a:ext cx="10516235" cy="2122805"/>
          </a:xfrm>
          <a:prstGeom prst="rect">
            <a:avLst/>
          </a:prstGeom>
          <a:noFill/>
        </p:spPr>
        <p:txBody>
          <a:bodyPr wrap="square" rtlCol="0" anchor="t">
            <a:spAutoFit/>
          </a:bodyPr>
          <a:p>
            <a:r>
              <a:rPr lang="zh-CN" altLang="en-US" sz="2400" b="1"/>
              <a:t>HystrixCommand </a:t>
            </a:r>
            <a:r>
              <a:rPr lang="zh-CN" altLang="en-US"/>
              <a:t>and</a:t>
            </a:r>
            <a:r>
              <a:rPr lang="zh-CN" altLang="en-US" sz="2400" b="1"/>
              <a:t> HystrixObservableCommand</a:t>
            </a:r>
            <a:r>
              <a:rPr lang="zh-CN" altLang="en-US"/>
              <a:t> support semaphores in 2 places:</a:t>
            </a:r>
            <a:endParaRPr lang="zh-CN" altLang="en-US"/>
          </a:p>
          <a:p>
            <a:endParaRPr lang="zh-CN" altLang="en-US"/>
          </a:p>
          <a:p>
            <a:pPr marL="285750" indent="-285750">
              <a:buFont typeface="Arial" panose="020B0604020202020204" pitchFamily="34" charset="0"/>
              <a:buChar char="•"/>
            </a:pPr>
            <a:r>
              <a:rPr lang="zh-CN" altLang="en-US"/>
              <a:t>Fallback: When Hystrix retrieves fallbacks it always does so on the calling Tomcat thread.</a:t>
            </a:r>
            <a:endParaRPr lang="zh-CN" altLang="en-US"/>
          </a:p>
          <a:p>
            <a:pPr marL="285750" indent="-285750">
              <a:buFont typeface="Arial" panose="020B0604020202020204" pitchFamily="34" charset="0"/>
              <a:buChar char="•"/>
            </a:pPr>
            <a:r>
              <a:rPr lang="zh-CN" altLang="en-US"/>
              <a:t>Execution: If you set the property execution.isolation.strategy to SEMAPHORE then Hystrix will use semaphores instead of threads to limit the number of concurrent parent threads that invoke the command.</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Semaphores</a:t>
            </a:r>
            <a:endParaRPr lang="zh-CN" altLang="en-US"/>
          </a:p>
        </p:txBody>
      </p:sp>
      <p:sp>
        <p:nvSpPr>
          <p:cNvPr id="3" name="内容占位符 2"/>
          <p:cNvSpPr>
            <a:spLocks noGrp="1"/>
          </p:cNvSpPr>
          <p:nvPr>
            <p:ph idx="1"/>
          </p:nvPr>
        </p:nvSpPr>
        <p:spPr>
          <a:xfrm>
            <a:off x="838200" y="1825625"/>
            <a:ext cx="10515600" cy="3992245"/>
          </a:xfrm>
        </p:spPr>
        <p:txBody>
          <a:bodyPr/>
          <a:p>
            <a:pPr marL="0" indent="0">
              <a:lnSpc>
                <a:spcPct val="130000"/>
              </a:lnSpc>
              <a:buNone/>
            </a:pPr>
            <a:r>
              <a:rPr lang="zh-CN" altLang="en-US" sz="2800">
                <a:solidFill>
                  <a:schemeClr val="tx1"/>
                </a:solidFill>
              </a:rPr>
              <a:t>if a dependency is isolated with a semaphore and then becomes latent, the parent threads will remain blocked until the underlying network calls timeout.</a:t>
            </a:r>
            <a:endParaRPr lang="zh-CN" altLang="en-US" sz="2800">
              <a:solidFill>
                <a:schemeClr val="tx1"/>
              </a:solidFill>
            </a:endParaRPr>
          </a:p>
          <a:p>
            <a:pPr marL="0" indent="0">
              <a:lnSpc>
                <a:spcPct val="130000"/>
              </a:lnSpc>
              <a:buNone/>
            </a:pPr>
            <a:endParaRPr lang="zh-CN" altLang="en-US" sz="2800">
              <a:solidFill>
                <a:schemeClr val="tx1"/>
              </a:solidFill>
            </a:endParaRPr>
          </a:p>
          <a:p>
            <a:pPr marL="0" indent="0">
              <a:lnSpc>
                <a:spcPct val="130000"/>
              </a:lnSpc>
              <a:buNone/>
            </a:pPr>
            <a:r>
              <a:rPr lang="zh-CN" altLang="en-US" sz="2800">
                <a:solidFill>
                  <a:schemeClr val="tx1"/>
                </a:solidFill>
              </a:rPr>
              <a:t>Semaphore rejection will start once the limit is hit but the threads filling the semaphore can not walk away.</a:t>
            </a:r>
            <a:endParaRPr lang="zh-CN" altLang="en-US" sz="2800">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Request Collapsing</a:t>
            </a:r>
            <a:endParaRPr lang="zh-CN" altLang="en-US"/>
          </a:p>
        </p:txBody>
      </p:sp>
      <p:pic>
        <p:nvPicPr>
          <p:cNvPr id="4" name="图片 3"/>
          <p:cNvPicPr>
            <a:picLocks noChangeAspect="1"/>
          </p:cNvPicPr>
          <p:nvPr/>
        </p:nvPicPr>
        <p:blipFill>
          <a:blip r:embed="rId1"/>
          <a:stretch>
            <a:fillRect/>
          </a:stretch>
        </p:blipFill>
        <p:spPr>
          <a:xfrm>
            <a:off x="838200" y="1691005"/>
            <a:ext cx="8361045" cy="4481195"/>
          </a:xfrm>
          <a:prstGeom prst="rect">
            <a:avLst/>
          </a:prstGeom>
        </p:spPr>
      </p:pic>
      <p:sp>
        <p:nvSpPr>
          <p:cNvPr id="5" name="文本框 4"/>
          <p:cNvSpPr txBox="1"/>
          <p:nvPr/>
        </p:nvSpPr>
        <p:spPr>
          <a:xfrm>
            <a:off x="9432290" y="1691005"/>
            <a:ext cx="2540000" cy="3415030"/>
          </a:xfrm>
          <a:prstGeom prst="rect">
            <a:avLst/>
          </a:prstGeom>
          <a:noFill/>
        </p:spPr>
        <p:txBody>
          <a:bodyPr wrap="square" rtlCol="0" anchor="t">
            <a:spAutoFit/>
          </a:bodyPr>
          <a:p>
            <a:r>
              <a:rPr lang="zh-CN" altLang="en-US" sz="2400"/>
              <a:t>first without and then with request collapsing (assuming all connections are “concurrent” within a short time window, in this case 10ms).</a:t>
            </a:r>
            <a:endParaRPr lang="zh-CN" altLang="en-US" sz="2400"/>
          </a:p>
        </p:txBody>
      </p:sp>
      <p:sp>
        <p:nvSpPr>
          <p:cNvPr id="6" name="文本框 5"/>
          <p:cNvSpPr txBox="1"/>
          <p:nvPr/>
        </p:nvSpPr>
        <p:spPr>
          <a:xfrm>
            <a:off x="6075680" y="365125"/>
            <a:ext cx="5776595" cy="368300"/>
          </a:xfrm>
          <a:prstGeom prst="rect">
            <a:avLst/>
          </a:prstGeom>
          <a:noFill/>
        </p:spPr>
        <p:txBody>
          <a:bodyPr wrap="square" rtlCol="0" anchor="t">
            <a:spAutoFit/>
          </a:bodyPr>
          <a:p>
            <a:r>
              <a:rPr lang="zh-CN" altLang="en-US"/>
              <a:t>https://design.codelytics.io/hystrix/request-collapsing</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Why Use Request Collapsing?</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t>Use request collapsing to reduce the number of threads and network connections needed to perform concurrent HystrixCommand executions. Request collapsing does this in an automated manner that does not force all developers of a codebase to coordinate the manual batching of requests.</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Global Context (Across All Tomcat Threads)</a:t>
            </a:r>
            <a:endParaRPr lang="zh-CN" altLang="en-US"/>
          </a:p>
          <a:p>
            <a:r>
              <a:rPr lang="zh-CN" altLang="en-US"/>
              <a:t>User Request Context (Single Tomcat Thread)</a:t>
            </a:r>
            <a:endParaRPr lang="zh-CN" altLang="en-US"/>
          </a:p>
          <a:p>
            <a:r>
              <a:rPr lang="zh-CN" altLang="en-US"/>
              <a:t>Object Modeling and Code Complexity</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maven </a:t>
            </a:r>
            <a:r>
              <a:rPr lang="zh-CN" altLang="en-US"/>
              <a:t>依赖</a:t>
            </a:r>
            <a:endParaRPr lang="zh-CN" altLang="en-US"/>
          </a:p>
        </p:txBody>
      </p:sp>
      <p:sp>
        <p:nvSpPr>
          <p:cNvPr id="3" name="内容占位符 2"/>
          <p:cNvSpPr>
            <a:spLocks noGrp="1"/>
          </p:cNvSpPr>
          <p:nvPr>
            <p:ph idx="1"/>
          </p:nvPr>
        </p:nvSpPr>
        <p:spPr>
          <a:xfrm>
            <a:off x="838200" y="1426210"/>
            <a:ext cx="10515600" cy="4751070"/>
          </a:xfrm>
        </p:spPr>
        <p:txBody>
          <a:bodyPr>
            <a:normAutofit fontScale="70000"/>
          </a:bodyPr>
          <a:p>
            <a:pPr marL="0" indent="0">
              <a:buNone/>
            </a:pPr>
            <a:r>
              <a:rPr lang="zh-CN" altLang="en-US"/>
              <a:t>&lt;hystrix.version&gt;1.3.16&lt;/hystrix.version&gt;</a:t>
            </a:r>
            <a:endParaRPr lang="zh-CN" altLang="en-US"/>
          </a:p>
          <a:p>
            <a:pPr marL="0" indent="0">
              <a:buNone/>
            </a:pPr>
            <a:r>
              <a:rPr lang="zh-CN" altLang="en-US"/>
              <a:t>&lt;hystrix-metrics-event-stream.version&gt;1.1.2&lt;/hystrix-metrics-event-stream.version&gt; </a:t>
            </a:r>
            <a:endParaRPr lang="zh-CN" altLang="en-US"/>
          </a:p>
          <a:p>
            <a:pPr marL="0" indent="0">
              <a:buNone/>
            </a:pPr>
            <a:r>
              <a:rPr lang="zh-CN" altLang="en-US"/>
              <a:t> </a:t>
            </a:r>
            <a:endParaRPr lang="zh-CN" altLang="en-US"/>
          </a:p>
          <a:p>
            <a:pPr marL="0" indent="0">
              <a:buNone/>
            </a:pPr>
            <a:r>
              <a:rPr lang="zh-CN" altLang="en-US"/>
              <a:t>&lt;dependency&gt;</a:t>
            </a:r>
            <a:endParaRPr lang="zh-CN" altLang="en-US"/>
          </a:p>
          <a:p>
            <a:pPr marL="0" indent="0">
              <a:buNone/>
            </a:pPr>
            <a:r>
              <a:rPr lang="zh-CN" altLang="en-US"/>
              <a:t>     &lt;groupId&gt;com.netflix.hystrix&lt;/groupId&gt;</a:t>
            </a:r>
            <a:endParaRPr lang="zh-CN" altLang="en-US"/>
          </a:p>
          <a:p>
            <a:pPr marL="0" indent="0">
              <a:buNone/>
            </a:pPr>
            <a:r>
              <a:rPr lang="zh-CN" altLang="en-US"/>
              <a:t>     &lt;artifactId&gt;hystrix-core&lt;/artifactId&gt;</a:t>
            </a:r>
            <a:endParaRPr lang="zh-CN" altLang="en-US"/>
          </a:p>
          <a:p>
            <a:pPr marL="0" indent="0">
              <a:buNone/>
            </a:pPr>
            <a:r>
              <a:rPr lang="zh-CN" altLang="en-US"/>
              <a:t>     &lt;version&gt;${hystrix.version}&lt;/version&gt;</a:t>
            </a:r>
            <a:endParaRPr lang="zh-CN" altLang="en-US"/>
          </a:p>
          <a:p>
            <a:pPr marL="0" indent="0">
              <a:buNone/>
            </a:pPr>
            <a:r>
              <a:rPr lang="zh-CN" altLang="en-US"/>
              <a:t> &lt;/dependency&gt;</a:t>
            </a:r>
            <a:endParaRPr lang="zh-CN" altLang="en-US"/>
          </a:p>
          <a:p>
            <a:pPr marL="0" indent="0">
              <a:buNone/>
            </a:pPr>
            <a:r>
              <a:rPr lang="zh-CN" altLang="en-US"/>
              <a:t>&lt;dependency&gt;</a:t>
            </a:r>
            <a:endParaRPr lang="zh-CN" altLang="en-US"/>
          </a:p>
          <a:p>
            <a:pPr marL="0" indent="0">
              <a:buNone/>
            </a:pPr>
            <a:r>
              <a:rPr lang="zh-CN" altLang="en-US"/>
              <a:t>     &lt;groupId&gt;com.netflix.hystrix&lt;/groupId&gt;</a:t>
            </a:r>
            <a:endParaRPr lang="zh-CN" altLang="en-US"/>
          </a:p>
          <a:p>
            <a:pPr marL="0" indent="0">
              <a:buNone/>
            </a:pPr>
            <a:r>
              <a:rPr lang="zh-CN" altLang="en-US"/>
              <a:t>     &lt;artifactId&gt;hystrix-metrics-event-stream&lt;/artifactId&gt;</a:t>
            </a:r>
            <a:endParaRPr lang="zh-CN" altLang="en-US"/>
          </a:p>
          <a:p>
            <a:pPr marL="0" indent="0">
              <a:buNone/>
            </a:pPr>
            <a:r>
              <a:rPr lang="zh-CN" altLang="en-US"/>
              <a:t>     &lt;version&gt;${hystrix-metrics-event-stream.version}&lt;/version&gt;</a:t>
            </a:r>
            <a:endParaRPr lang="zh-CN" altLang="en-US"/>
          </a:p>
          <a:p>
            <a:pPr marL="0" indent="0">
              <a:buNone/>
            </a:pPr>
            <a:r>
              <a:rPr lang="zh-CN" altLang="en-US"/>
              <a:t> &lt;/dependency&gt;</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依赖命名:CommandKey</a:t>
            </a:r>
            <a:endParaRPr lang="en-US" altLang="zh-CN"/>
          </a:p>
        </p:txBody>
      </p:sp>
      <p:sp>
        <p:nvSpPr>
          <p:cNvPr id="3" name="内容占位符 2"/>
          <p:cNvSpPr>
            <a:spLocks noGrp="1"/>
          </p:cNvSpPr>
          <p:nvPr>
            <p:ph idx="1"/>
          </p:nvPr>
        </p:nvSpPr>
        <p:spPr/>
        <p:txBody>
          <a:bodyPr/>
          <a:p>
            <a:pPr marL="0" indent="0">
              <a:lnSpc>
                <a:spcPct val="130000"/>
              </a:lnSpc>
              <a:buNone/>
            </a:pPr>
            <a:r>
              <a:rPr lang="zh-CN" altLang="en-US" sz="2000"/>
              <a:t>每个CommandKey代表一个依赖抽象,相同的依赖要使用相同的CommandKey名称。依赖隔离的根本就是对相同CommandKey的依赖做隔离.</a:t>
            </a:r>
            <a:endParaRPr lang="zh-CN" altLang="en-US"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74700" y="1420495"/>
            <a:ext cx="11075670" cy="5384800"/>
          </a:xfrm>
          <a:prstGeom prst="rect">
            <a:avLst/>
          </a:prstGeom>
        </p:spPr>
      </p:pic>
      <p:sp>
        <p:nvSpPr>
          <p:cNvPr id="5" name="标题 4"/>
          <p:cNvSpPr>
            <a:spLocks noGrp="1"/>
          </p:cNvSpPr>
          <p:nvPr>
            <p:ph type="title"/>
          </p:nvPr>
        </p:nvSpPr>
        <p:spPr/>
        <p:txBody>
          <a:bodyPr/>
          <a:p>
            <a:r>
              <a:rPr lang="en-US" altLang="zh-CN"/>
              <a:t>Work Flow</a:t>
            </a:r>
            <a:endParaRPr lang="en-US" altLang="zh-CN"/>
          </a:p>
        </p:txBody>
      </p:sp>
      <p:sp>
        <p:nvSpPr>
          <p:cNvPr id="6" name="文本框 5"/>
          <p:cNvSpPr txBox="1"/>
          <p:nvPr/>
        </p:nvSpPr>
        <p:spPr>
          <a:xfrm>
            <a:off x="3901440" y="738505"/>
            <a:ext cx="6186805" cy="368300"/>
          </a:xfrm>
          <a:prstGeom prst="rect">
            <a:avLst/>
          </a:prstGeom>
          <a:noFill/>
        </p:spPr>
        <p:txBody>
          <a:bodyPr wrap="square" rtlCol="0" anchor="t">
            <a:spAutoFit/>
          </a:bodyPr>
          <a:p>
            <a:r>
              <a:rPr lang="zh-CN" altLang="en-US"/>
              <a:t>https://github.com/Netflix/Hystrix/wiki/How-it-Works</a:t>
            </a:r>
            <a:endParaRPr lang="zh-CN" altLang="en-US"/>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依赖分组:CommandGroup</a:t>
            </a:r>
            <a:endParaRPr lang="zh-CN" altLang="en-US"/>
          </a:p>
        </p:txBody>
      </p:sp>
      <p:sp>
        <p:nvSpPr>
          <p:cNvPr id="3" name="内容占位符 2"/>
          <p:cNvSpPr>
            <a:spLocks noGrp="1"/>
          </p:cNvSpPr>
          <p:nvPr>
            <p:ph idx="1"/>
          </p:nvPr>
        </p:nvSpPr>
        <p:spPr/>
        <p:txBody>
          <a:bodyPr>
            <a:normAutofit/>
          </a:bodyPr>
          <a:p>
            <a:pPr marL="0" indent="0">
              <a:lnSpc>
                <a:spcPct val="140000"/>
              </a:lnSpc>
              <a:buNone/>
            </a:pPr>
            <a:r>
              <a:rPr lang="zh-CN" altLang="en-US" sz="1800"/>
              <a:t>//使用HystrixCommandGroupKey工厂定义</a:t>
            </a:r>
            <a:endParaRPr lang="zh-CN" altLang="en-US" sz="1800"/>
          </a:p>
          <a:p>
            <a:pPr marL="0" indent="0">
              <a:lnSpc>
                <a:spcPct val="140000"/>
              </a:lnSpc>
              <a:buNone/>
            </a:pPr>
            <a:r>
              <a:rPr lang="zh-CN" altLang="en-US" sz="1800"/>
              <a:t>public HelloWorldCommand(String name) {</a:t>
            </a:r>
            <a:endParaRPr lang="zh-CN" altLang="en-US" sz="1800"/>
          </a:p>
          <a:p>
            <a:pPr marL="0" indent="0">
              <a:lnSpc>
                <a:spcPct val="140000"/>
              </a:lnSpc>
              <a:buNone/>
            </a:pPr>
            <a:r>
              <a:rPr lang="en-US" altLang="zh-CN" sz="1800"/>
              <a:t>	</a:t>
            </a:r>
            <a:r>
              <a:rPr lang="zh-CN" altLang="en-US" sz="1800"/>
              <a:t>Setter.withGroupKey(</a:t>
            </a:r>
            <a:endParaRPr lang="zh-CN" altLang="en-US" sz="1800"/>
          </a:p>
          <a:p>
            <a:pPr marL="0" indent="0">
              <a:lnSpc>
                <a:spcPct val="140000"/>
              </a:lnSpc>
              <a:buNone/>
            </a:pPr>
            <a:r>
              <a:rPr lang="en-US" altLang="zh-CN" sz="1800"/>
              <a:t>		</a:t>
            </a:r>
            <a:r>
              <a:rPr lang="zh-CN" altLang="en-US" sz="1800"/>
              <a:t>HystrixCommandGroupKey.Factory.asKey("HelloWorldGroup"))</a:t>
            </a:r>
            <a:endParaRPr lang="zh-CN" altLang="en-US" sz="1800"/>
          </a:p>
          <a:p>
            <a:pPr marL="0" indent="0">
              <a:lnSpc>
                <a:spcPct val="140000"/>
              </a:lnSpc>
              <a:buNone/>
            </a:pPr>
            <a:r>
              <a:rPr lang="zh-CN" altLang="en-US" sz="1800"/>
              <a:t> }</a:t>
            </a:r>
            <a:endParaRPr lang="zh-CN" altLang="en-US" sz="1800"/>
          </a:p>
          <a:p>
            <a:pPr marL="0" indent="0">
              <a:lnSpc>
                <a:spcPct val="140000"/>
              </a:lnSpc>
              <a:buNone/>
            </a:pPr>
            <a:endParaRPr lang="zh-CN" altLang="en-US" sz="1800"/>
          </a:p>
          <a:p>
            <a:pPr marL="0" indent="0">
              <a:lnSpc>
                <a:spcPct val="140000"/>
              </a:lnSpc>
              <a:buNone/>
            </a:pPr>
            <a:r>
              <a:rPr lang="zh-CN" altLang="en-US" sz="1800"/>
              <a:t>CommandGroup是每个命令最少配置的必选参数，在不指定ThreadPoolKey的情况下，字面值用于对不同依赖的线程池/信号区分.</a:t>
            </a:r>
            <a:endParaRPr lang="zh-CN" altLang="en-US" sz="1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线程池/信号:ThreadPoolKey</a:t>
            </a:r>
            <a:endParaRPr lang="zh-CN" altLang="en-US"/>
          </a:p>
        </p:txBody>
      </p:sp>
      <p:sp>
        <p:nvSpPr>
          <p:cNvPr id="3" name="内容占位符 2"/>
          <p:cNvSpPr>
            <a:spLocks noGrp="1"/>
          </p:cNvSpPr>
          <p:nvPr>
            <p:ph idx="1"/>
          </p:nvPr>
        </p:nvSpPr>
        <p:spPr/>
        <p:txBody>
          <a:bodyPr>
            <a:normAutofit/>
          </a:bodyPr>
          <a:p>
            <a:pPr marL="0" indent="0">
              <a:buNone/>
            </a:pPr>
            <a:r>
              <a:rPr lang="zh-CN" altLang="en-US" sz="1800"/>
              <a:t>public HelloWorldCommand(String name) {</a:t>
            </a:r>
            <a:endParaRPr lang="zh-CN" altLang="en-US" sz="1800"/>
          </a:p>
          <a:p>
            <a:pPr marL="0" indent="0">
              <a:buNone/>
            </a:pPr>
            <a:r>
              <a:rPr lang="zh-CN" altLang="en-US" sz="1800"/>
              <a:t>        super(Setter.withGroupKey(HystrixCommandGroupKey.Factory.asKey("ExampleGroup"))</a:t>
            </a:r>
            <a:endParaRPr lang="zh-CN" altLang="en-US" sz="1800"/>
          </a:p>
          <a:p>
            <a:pPr marL="0" indent="0">
              <a:buNone/>
            </a:pPr>
            <a:r>
              <a:rPr lang="zh-CN" altLang="en-US" sz="1800"/>
              <a:t>                .andCommandKey(HystrixCommandKey.Factory.asKey("HelloWorld"))</a:t>
            </a:r>
            <a:endParaRPr lang="zh-CN" altLang="en-US" sz="1800"/>
          </a:p>
          <a:p>
            <a:pPr marL="0" indent="0">
              <a:buNone/>
            </a:pPr>
            <a:r>
              <a:rPr lang="zh-CN" altLang="en-US" sz="1800"/>
              <a:t>                /* 使用HystrixThreadPoolKey工厂定义线程池名称*/</a:t>
            </a:r>
            <a:endParaRPr lang="zh-CN" altLang="en-US" sz="1800"/>
          </a:p>
          <a:p>
            <a:pPr marL="0" indent="0">
              <a:buNone/>
            </a:pPr>
            <a:r>
              <a:rPr lang="zh-CN" altLang="en-US" sz="1800"/>
              <a:t>                .andThreadPoolKey(HystrixThreadPoolKey.Factory.asKey("HelloWorldPool")));</a:t>
            </a:r>
            <a:endParaRPr lang="zh-CN" altLang="en-US" sz="1800"/>
          </a:p>
          <a:p>
            <a:pPr marL="0" indent="0">
              <a:buNone/>
            </a:pPr>
            <a:r>
              <a:rPr lang="zh-CN" altLang="en-US" sz="1800"/>
              <a:t>        this.name = name;</a:t>
            </a:r>
            <a:endParaRPr lang="zh-CN" altLang="en-US" sz="1800"/>
          </a:p>
          <a:p>
            <a:pPr marL="0" indent="0">
              <a:buNone/>
            </a:pPr>
            <a:r>
              <a:rPr lang="zh-CN" altLang="en-US" sz="1800"/>
              <a:t>    }</a:t>
            </a:r>
            <a:endParaRPr lang="zh-CN" altLang="en-US" sz="1800"/>
          </a:p>
          <a:p>
            <a:pPr marL="0" indent="0">
              <a:buNone/>
            </a:pPr>
            <a:endParaRPr lang="zh-CN" altLang="en-US" sz="1800"/>
          </a:p>
          <a:p>
            <a:pPr marL="0" indent="0">
              <a:buNone/>
            </a:pPr>
            <a:r>
              <a:rPr lang="zh-CN" altLang="en-US" sz="1800"/>
              <a:t>当对同一业务依赖做隔离时使用CommandGroup做区分,但是对同一依赖的不同远程调用如(一个是redis 一个是http),可以使用HystrixThreadPoolKey做隔离区分.</a:t>
            </a:r>
            <a:endParaRPr lang="zh-CN" altLang="en-US" sz="18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请求缓存 Request-Cache</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sz="1800"/>
              <a:t>请求缓存可以让(CommandKey/CommandGroup)相同的情况下,直接共享结果，降低依赖调用次数，在高并发和CacheKey碰撞率高场景下可以提升性能.</a:t>
            </a:r>
            <a:endParaRPr lang="zh-CN" altLang="en-US" sz="18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信号量隔离:SEMAPHORE</a:t>
            </a:r>
            <a:endParaRPr lang="zh-CN" altLang="en-US"/>
          </a:p>
        </p:txBody>
      </p:sp>
      <p:sp>
        <p:nvSpPr>
          <p:cNvPr id="3" name="内容占位符 2"/>
          <p:cNvSpPr>
            <a:spLocks noGrp="1"/>
          </p:cNvSpPr>
          <p:nvPr>
            <p:ph idx="1"/>
          </p:nvPr>
        </p:nvSpPr>
        <p:spPr/>
        <p:txBody>
          <a:bodyPr/>
          <a:p>
            <a:r>
              <a:rPr lang="zh-CN" altLang="en-US"/>
              <a:t>隔离本地代码或可快速返回远程调用(如memcached,redis)可以直接使用信号量隔离,降低线程隔离开销.</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命令调用合并:HystrixCollapser</a:t>
            </a:r>
            <a:endParaRPr lang="zh-CN" altLang="en-US"/>
          </a:p>
        </p:txBody>
      </p:sp>
      <p:pic>
        <p:nvPicPr>
          <p:cNvPr id="5" name="内容占位符 4"/>
          <p:cNvPicPr>
            <a:picLocks noChangeAspect="1"/>
          </p:cNvPicPr>
          <p:nvPr>
            <p:ph idx="1"/>
          </p:nvPr>
        </p:nvPicPr>
        <p:blipFill>
          <a:blip r:embed="rId1"/>
          <a:stretch>
            <a:fillRect/>
          </a:stretch>
        </p:blipFill>
        <p:spPr>
          <a:xfrm>
            <a:off x="838200" y="1795145"/>
            <a:ext cx="8305165" cy="4451350"/>
          </a:xfrm>
          <a:prstGeom prst="rect">
            <a:avLst/>
          </a:prstGeom>
        </p:spPr>
      </p:pic>
      <p:sp>
        <p:nvSpPr>
          <p:cNvPr id="6" name="文本框 5"/>
          <p:cNvSpPr txBox="1"/>
          <p:nvPr/>
        </p:nvSpPr>
        <p:spPr>
          <a:xfrm>
            <a:off x="9143365" y="1795145"/>
            <a:ext cx="2573020" cy="3783330"/>
          </a:xfrm>
          <a:prstGeom prst="rect">
            <a:avLst/>
          </a:prstGeom>
          <a:noFill/>
        </p:spPr>
        <p:txBody>
          <a:bodyPr wrap="square" rtlCol="0" anchor="t">
            <a:spAutoFit/>
          </a:bodyPr>
          <a:p>
            <a:pPr>
              <a:lnSpc>
                <a:spcPct val="160000"/>
              </a:lnSpc>
            </a:pPr>
            <a:r>
              <a:rPr lang="zh-CN" altLang="en-US" sz="2400" b="1"/>
              <a:t>使用场景:</a:t>
            </a:r>
            <a:endParaRPr lang="zh-CN" altLang="en-US"/>
          </a:p>
          <a:p>
            <a:pPr>
              <a:lnSpc>
                <a:spcPct val="160000"/>
              </a:lnSpc>
            </a:pPr>
            <a:r>
              <a:rPr lang="zh-CN" altLang="en-US"/>
              <a:t>HystrixCollapser用于对多个相同业务的请求合并到一个线程甚至可以合并到一个连接中执行，降低线程交互次和IO数,但必须保证他们属于同一依赖.</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HystrixCommand HystrixObservableCommand</a:t>
            </a:r>
            <a:endParaRPr lang="en-US" altLang="zh-CN"/>
          </a:p>
        </p:txBody>
      </p:sp>
      <p:sp>
        <p:nvSpPr>
          <p:cNvPr id="3" name="内容占位符 2"/>
          <p:cNvSpPr>
            <a:spLocks noGrp="1"/>
          </p:cNvSpPr>
          <p:nvPr>
            <p:ph idx="1"/>
          </p:nvPr>
        </p:nvSpPr>
        <p:spPr/>
        <p:txBody>
          <a:bodyPr/>
          <a:p>
            <a:r>
              <a:rPr lang="zh-CN" altLang="en-US"/>
              <a:t>表示请求，它需要调用下游的依赖。</a:t>
            </a:r>
            <a:endParaRPr lang="zh-CN" altLang="en-US"/>
          </a:p>
        </p:txBody>
      </p:sp>
      <p:sp>
        <p:nvSpPr>
          <p:cNvPr id="4" name="文本框 3"/>
          <p:cNvSpPr txBox="1"/>
          <p:nvPr/>
        </p:nvSpPr>
        <p:spPr>
          <a:xfrm>
            <a:off x="4826000" y="2967990"/>
            <a:ext cx="5536565" cy="368300"/>
          </a:xfrm>
          <a:prstGeom prst="rect">
            <a:avLst/>
          </a:prstGeom>
          <a:noFill/>
        </p:spPr>
        <p:txBody>
          <a:bodyPr wrap="square" rtlCol="0" anchor="t">
            <a:spAutoFit/>
          </a:bodyPr>
          <a:p>
            <a:r>
              <a:rPr lang="zh-CN" altLang="en-US"/>
              <a:t>https://design.codelytics.io/hystrix/how-it-works</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Execute the command</a:t>
            </a:r>
            <a:endParaRPr lang="en-US" altLang="zh-CN"/>
          </a:p>
        </p:txBody>
      </p:sp>
      <p:sp>
        <p:nvSpPr>
          <p:cNvPr id="3" name="内容占位符 2"/>
          <p:cNvSpPr>
            <a:spLocks noGrp="1"/>
          </p:cNvSpPr>
          <p:nvPr>
            <p:ph idx="1"/>
          </p:nvPr>
        </p:nvSpPr>
        <p:spPr>
          <a:xfrm>
            <a:off x="838200" y="1825625"/>
            <a:ext cx="10669270" cy="4351655"/>
          </a:xfrm>
        </p:spPr>
        <p:txBody>
          <a:bodyPr/>
          <a:p>
            <a:r>
              <a:rPr lang="zh-CN" altLang="en-US"/>
              <a:t>execute() — blocks, then returns the single response received from the dependency (or throws an exception in case of an error)</a:t>
            </a:r>
            <a:endParaRPr lang="zh-CN" altLang="en-US"/>
          </a:p>
          <a:p>
            <a:r>
              <a:rPr lang="zh-CN" altLang="en-US"/>
              <a:t>queue() — returns a Future with which you can obtain the single response from the dependency</a:t>
            </a:r>
            <a:endParaRPr lang="zh-CN" altLang="en-US"/>
          </a:p>
          <a:p>
            <a:r>
              <a:rPr lang="zh-CN" altLang="en-US"/>
              <a:t>observe() — subscribes to the Observable that represents the response(s) from the dependency and returns an Observable that replicates that source Observable</a:t>
            </a:r>
            <a:endParaRPr lang="zh-CN" altLang="en-US"/>
          </a:p>
          <a:p>
            <a:r>
              <a:rPr lang="zh-CN" altLang="en-US"/>
              <a:t>toObservable() — returns an Observable that, when you subscribe to it, will execute the Hystrix command and emit its responses</a:t>
            </a:r>
            <a:endParaRPr lang="zh-CN" altLang="en-US"/>
          </a:p>
        </p:txBody>
      </p:sp>
      <p:sp>
        <p:nvSpPr>
          <p:cNvPr id="4" name="文本框 3"/>
          <p:cNvSpPr txBox="1"/>
          <p:nvPr/>
        </p:nvSpPr>
        <p:spPr>
          <a:xfrm>
            <a:off x="838200" y="5261610"/>
            <a:ext cx="10669905" cy="1198880"/>
          </a:xfrm>
          <a:prstGeom prst="rect">
            <a:avLst/>
          </a:prstGeom>
          <a:noFill/>
        </p:spPr>
        <p:txBody>
          <a:bodyPr wrap="square" rtlCol="0" anchor="t">
            <a:spAutoFit/>
          </a:bodyPr>
          <a:p>
            <a:r>
              <a:rPr lang="zh-CN" altLang="en-US"/>
              <a:t>The synchronous call execute() invokes queue().get(). queue() in turn invokes toObservable().toBlocking().toFuture(). Which is to say that ultimately every HystrixCommand is backed by an Observable implementation, even those commands that are intended to return single, simple values.</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56590"/>
            <a:ext cx="10515600" cy="4886960"/>
          </a:xfrm>
        </p:spPr>
        <p:txBody>
          <a:bodyPr/>
          <a:p>
            <a:r>
              <a:rPr lang="zh-CN" altLang="en-US" sz="4000"/>
              <a:t>Is the Response Cached?</a:t>
            </a:r>
            <a:br>
              <a:rPr lang="en-US" altLang="zh-CN" sz="4000"/>
            </a:br>
            <a:r>
              <a:rPr lang="en-US" altLang="zh-CN" sz="4000"/>
              <a:t>Is the Circuit Open?</a:t>
            </a:r>
            <a:br>
              <a:rPr lang="en-US" altLang="zh-CN" sz="4000"/>
            </a:br>
            <a:r>
              <a:rPr lang="en-US" altLang="zh-CN" sz="4000"/>
              <a:t>Is the Thread Pool/Queue/Semaphore Full?</a:t>
            </a:r>
            <a:endParaRPr lang="en-US" altLang="zh-CN" sz="4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HystrixObservableCommand.construct() </a:t>
            </a:r>
            <a:br>
              <a:rPr lang="zh-CN" altLang="en-US"/>
            </a:br>
            <a:r>
              <a:rPr lang="zh-CN" altLang="en-US"/>
              <a:t>HystrixCommand.run()</a:t>
            </a:r>
            <a:endParaRPr lang="zh-CN" altLang="en-US"/>
          </a:p>
        </p:txBody>
      </p:sp>
      <p:sp>
        <p:nvSpPr>
          <p:cNvPr id="3" name="内容占位符 2"/>
          <p:cNvSpPr>
            <a:spLocks noGrp="1"/>
          </p:cNvSpPr>
          <p:nvPr>
            <p:ph idx="1"/>
          </p:nvPr>
        </p:nvSpPr>
        <p:spPr>
          <a:xfrm>
            <a:off x="838200" y="1876425"/>
            <a:ext cx="10515600" cy="4300855"/>
          </a:xfrm>
        </p:spPr>
        <p:txBody>
          <a:bodyPr/>
          <a:p>
            <a:r>
              <a:rPr lang="zh-CN" altLang="en-US"/>
              <a:t>HystrixCommand.run() — returns a single response or throws an exception</a:t>
            </a:r>
            <a:endParaRPr lang="zh-CN" altLang="en-US"/>
          </a:p>
          <a:p>
            <a:r>
              <a:rPr lang="zh-CN" altLang="en-US"/>
              <a:t>HystrixObservableCommand.construct() — returns an Observable that emits the response(s) or sends an onError notification</a:t>
            </a:r>
            <a:endParaRPr lang="zh-CN" altLang="en-US"/>
          </a:p>
          <a:p>
            <a:endParaRPr lang="zh-CN" altLang="en-US"/>
          </a:p>
          <a:p>
            <a:pPr marL="0" indent="0">
              <a:buNone/>
            </a:pPr>
            <a:r>
              <a:rPr lang="zh-CN" altLang="en-US"/>
              <a:t>调用下游的逻辑都写在上述方法中。相当于是</a:t>
            </a:r>
            <a:r>
              <a:rPr lang="en-US" altLang="zh-CN"/>
              <a:t>wrap</a:t>
            </a:r>
            <a:r>
              <a:rPr lang="zh-CN" altLang="en-US"/>
              <a:t>所有的调用到一个</a:t>
            </a:r>
            <a:r>
              <a:rPr lang="en-US" altLang="zh-CN"/>
              <a:t>command</a:t>
            </a:r>
            <a:r>
              <a:rPr lang="zh-CN" altLang="en-US"/>
              <a:t>中。</a:t>
            </a:r>
            <a:endParaRPr lang="zh-CN" altLang="en-US"/>
          </a:p>
          <a:p>
            <a:pPr marL="0" indent="0">
              <a:buNone/>
            </a:pPr>
            <a:r>
              <a:rPr lang="en-US" altLang="zh-CN">
                <a:solidFill>
                  <a:srgbClr val="FF0000"/>
                </a:solidFill>
              </a:rPr>
              <a:t>todo</a:t>
            </a:r>
            <a:r>
              <a:rPr lang="zh-CN" altLang="en-US">
                <a:solidFill>
                  <a:srgbClr val="FF0000"/>
                </a:solidFill>
              </a:rPr>
              <a:t>：</a:t>
            </a:r>
            <a:r>
              <a:rPr lang="en-US" altLang="zh-CN">
                <a:solidFill>
                  <a:srgbClr val="FF0000"/>
                </a:solidFill>
              </a:rPr>
              <a:t>getFallback</a:t>
            </a:r>
            <a:r>
              <a:rPr lang="zh-CN" altLang="en-US">
                <a:solidFill>
                  <a:srgbClr val="FF0000"/>
                </a:solidFill>
              </a:rPr>
              <a:t>之后</a:t>
            </a:r>
            <a:r>
              <a:rPr lang="zh-CN" altLang="en-US">
                <a:solidFill>
                  <a:srgbClr val="FF0000"/>
                </a:solidFill>
              </a:rPr>
              <a:t>的话，原本执行这一堆调用的线程资源能否回收，对应的</a:t>
            </a:r>
            <a:r>
              <a:rPr lang="en-US" altLang="zh-CN">
                <a:solidFill>
                  <a:srgbClr val="FF0000"/>
                </a:solidFill>
              </a:rPr>
              <a:t>http client</a:t>
            </a:r>
            <a:r>
              <a:rPr lang="zh-CN" altLang="en-US">
                <a:solidFill>
                  <a:srgbClr val="FF0000"/>
                </a:solidFill>
              </a:rPr>
              <a:t>的处理？等。</a:t>
            </a:r>
            <a:endParaRPr lang="zh-CN" altLang="en-US">
              <a:solidFill>
                <a:srgbClr val="FF0000"/>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HystrixObservableCommand.construct() </a:t>
            </a:r>
            <a:br>
              <a:rPr lang="zh-CN" altLang="en-US">
                <a:sym typeface="+mn-ea"/>
              </a:rPr>
            </a:br>
            <a:r>
              <a:rPr lang="zh-CN" altLang="en-US">
                <a:sym typeface="+mn-ea"/>
              </a:rPr>
              <a:t>HystrixCommand.run()</a:t>
            </a:r>
            <a:endParaRPr lang="zh-CN" altLang="en-US"/>
          </a:p>
        </p:txBody>
      </p:sp>
      <p:sp>
        <p:nvSpPr>
          <p:cNvPr id="3" name="内容占位符 2"/>
          <p:cNvSpPr>
            <a:spLocks noGrp="1"/>
          </p:cNvSpPr>
          <p:nvPr>
            <p:ph idx="1"/>
          </p:nvPr>
        </p:nvSpPr>
        <p:spPr/>
        <p:txBody>
          <a:bodyPr/>
          <a:p>
            <a:r>
              <a:rPr lang="zh-CN" altLang="en-US"/>
              <a:t>InterruptedException</a:t>
            </a:r>
            <a:endParaRPr lang="zh-CN" altLang="en-US"/>
          </a:p>
          <a:p>
            <a:r>
              <a:rPr lang="zh-CN" altLang="en-US"/>
              <a:t> If the work wrapped by Hystrix does not respect InterruptedExceptions, the thread in the Hystrix thread pool will continue its work, though the client already received a TimeoutException. </a:t>
            </a:r>
            <a:endParaRPr lang="zh-CN" altLang="en-US"/>
          </a:p>
          <a:p>
            <a:pPr marL="0" indent="0">
              <a:buNone/>
            </a:pPr>
            <a:r>
              <a:rPr lang="zh-CN" altLang="en-US"/>
              <a:t>So make sure to correctly configure connection and read/write timeouts on the HTTP clients.</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Get the Fallback</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000"/>
              <a:t>Write your fallback to provide a generic response, without any network dependency, from an in-memory cache or by means of other static logic. If you must use a network call in the fallback, you should do so by means of another HystrixCommand or HystrixObservableCommand.</a:t>
            </a:r>
            <a:endParaRPr lang="zh-CN" altLang="en-US" sz="20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Threads &amp; Thread Pools</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Clients (libraries, network calls, etc) execute on</a:t>
            </a:r>
            <a:r>
              <a:rPr lang="zh-CN" altLang="en-US">
                <a:solidFill>
                  <a:srgbClr val="FF0000"/>
                </a:solidFill>
              </a:rPr>
              <a:t> separate threads</a:t>
            </a:r>
            <a:r>
              <a:rPr lang="zh-CN" altLang="en-US"/>
              <a:t>. </a:t>
            </a:r>
            <a:endParaRPr lang="zh-CN" altLang="en-US"/>
          </a:p>
          <a:p>
            <a:pPr marL="0" indent="0">
              <a:buNone/>
            </a:pPr>
            <a:endParaRPr lang="zh-CN" altLang="en-US"/>
          </a:p>
          <a:p>
            <a:pPr marL="0" indent="0">
              <a:buNone/>
            </a:pPr>
            <a:r>
              <a:rPr lang="zh-CN" altLang="en-US"/>
              <a:t>Hystrix uses separate, </a:t>
            </a:r>
            <a:r>
              <a:rPr lang="zh-CN" altLang="en-US">
                <a:solidFill>
                  <a:srgbClr val="FF0000"/>
                </a:solidFill>
              </a:rPr>
              <a:t>per-dependency thread pools</a:t>
            </a:r>
            <a:r>
              <a:rPr lang="zh-CN" altLang="en-US"/>
              <a:t> as a way of constraining any given dependency so latency on the underlying executions will saturate the available threads only in that pool.</a:t>
            </a:r>
            <a:endParaRPr lang="zh-CN" altLang="en-US"/>
          </a:p>
          <a:p>
            <a:pPr marL="0" indent="0">
              <a:buNone/>
            </a:pPr>
            <a:endParaRPr lang="zh-CN" altLang="en-US"/>
          </a:p>
          <a:p>
            <a:pPr marL="0" indent="0">
              <a:buNone/>
            </a:pPr>
            <a:r>
              <a:rPr lang="zh-CN" altLang="en-US"/>
              <a:t>一个依赖对应一个线程池。该依赖挂了的话，最多就是爆了一个线程池而不是所有的。</a:t>
            </a:r>
            <a:endParaRPr lang="zh-CN" altLang="en-US"/>
          </a:p>
          <a:p>
            <a:pPr marL="0" indent="0">
              <a:buNone/>
            </a:pPr>
            <a:endParaRPr lang="zh-CN" altLang="en-US"/>
          </a:p>
          <a:p>
            <a:pPr marL="0" indent="0">
              <a:buNone/>
            </a:pPr>
            <a:r>
              <a:rPr lang="zh-CN" altLang="en-US"/>
              <a:t>It is possible for you to protect against failure without the use of thread pools, but this requires the client being trusted to fail very quickly (network connect/read timeouts and retry configuration) and to always behave well.</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7817</Words>
  <Application>WPS 演示</Application>
  <PresentationFormat>宽屏</PresentationFormat>
  <Paragraphs>160</Paragraphs>
  <Slides>24</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黑体</vt:lpstr>
      <vt:lpstr>Calibri</vt:lpstr>
      <vt:lpstr>微软雅黑</vt:lpstr>
      <vt:lpstr>Arial Unicode MS</vt:lpstr>
      <vt:lpstr>Office 主题</vt:lpstr>
      <vt:lpstr>PowerPoint 演示文稿</vt:lpstr>
      <vt:lpstr>maven 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Semaphores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19</cp:revision>
  <dcterms:created xsi:type="dcterms:W3CDTF">2018-03-01T02:03:00Z</dcterms:created>
  <dcterms:modified xsi:type="dcterms:W3CDTF">2018-08-20T00:59:03Z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