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4" r:id="rId4"/>
    <p:sldId id="260" r:id="rId5"/>
    <p:sldId id="258" r:id="rId6"/>
    <p:sldId id="261" r:id="rId8"/>
    <p:sldId id="262" r:id="rId9"/>
    <p:sldId id="263" r:id="rId10"/>
    <p:sldId id="268" r:id="rId11"/>
    <p:sldId id="266" r:id="rId12"/>
    <p:sldId id="265" r:id="rId13"/>
    <p:sldId id="275" r:id="rId14"/>
    <p:sldId id="269" r:id="rId15"/>
    <p:sldId id="272" r:id="rId16"/>
    <p:sldId id="270" r:id="rId17"/>
    <p:sldId id="273" r:id="rId18"/>
    <p:sldId id="276" r:id="rId19"/>
    <p:sldId id="264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特点：简单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缺点：同步阻塞 </a:t>
            </a:r>
            <a:r>
              <a:rPr lang="en-US" altLang="zh-CN"/>
              <a:t>-&gt; </a:t>
            </a:r>
            <a:r>
              <a:rPr lang="zh-CN" altLang="en-US"/>
              <a:t>线程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Next</a:t>
            </a:r>
            <a:r>
              <a:rPr lang="zh-CN" altLang="en-US"/>
              <a:t>： </a:t>
            </a:r>
            <a:r>
              <a:rPr lang="en-US" altLang="zh-CN"/>
              <a:t>code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演化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简洁</a:t>
            </a:r>
            <a:endParaRPr lang="zh-CN" altLang="en-US"/>
          </a:p>
          <a:p>
            <a:r>
              <a:rPr lang="zh-CN" altLang="en-US"/>
              <a:t>分层、抽象。</a:t>
            </a:r>
            <a:r>
              <a:rPr lang="en-US" altLang="zh-CN"/>
              <a:t>Tomcat+Servlet | springboot</a:t>
            </a:r>
            <a:endParaRPr lang="en-US" altLang="zh-CN"/>
          </a:p>
          <a:p>
            <a:r>
              <a:rPr lang="en-US" altLang="zh-CN"/>
              <a:t>Thread new</a:t>
            </a:r>
            <a:r>
              <a:rPr lang="zh-CN" altLang="en-US"/>
              <a:t>出来肯定是不对的。</a:t>
            </a:r>
            <a:endParaRPr lang="zh-CN" altLang="en-US"/>
          </a:p>
          <a:p>
            <a:r>
              <a:rPr lang="zh-CN" altLang="en-US"/>
              <a:t>改用线程池，好处：不会因为请求亮激增，毕竟</a:t>
            </a:r>
            <a:r>
              <a:rPr lang="en-US" altLang="zh-CN"/>
              <a:t>Thread</a:t>
            </a:r>
            <a:r>
              <a:rPr lang="zh-CN" altLang="en-US"/>
              <a:t>的创建也是很贵的很耗时的，保证服务端不宕机，线程上下文切换开销，超出一定量的</a:t>
            </a:r>
            <a:r>
              <a:rPr lang="en-US" altLang="zh-CN"/>
              <a:t>discard</a:t>
            </a:r>
            <a:r>
              <a:rPr lang="zh-CN" altLang="en-US"/>
              <a:t>策略。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但是，还是避免不了线程因为</a:t>
            </a:r>
            <a:r>
              <a:rPr lang="en-US" altLang="zh-CN"/>
              <a:t>IO</a:t>
            </a:r>
            <a:r>
              <a:rPr lang="zh-CN" altLang="en-US"/>
              <a:t>的问题而阻塞着啥事儿不能干。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阻塞是发生在。。。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阻塞所带来的影响？</a:t>
            </a:r>
            <a:endParaRPr lang="zh-CN" altLang="en-US"/>
          </a:p>
          <a:p>
            <a:r>
              <a:rPr lang="zh-CN" altLang="en-US"/>
              <a:t>拿</a:t>
            </a:r>
            <a:r>
              <a:rPr lang="en-US" altLang="zh-CN"/>
              <a:t>accept()</a:t>
            </a:r>
            <a:r>
              <a:rPr lang="zh-CN" altLang="en-US"/>
              <a:t>举例。</a:t>
            </a:r>
            <a:endParaRPr lang="zh-CN" altLang="en-US"/>
          </a:p>
          <a:p>
            <a:r>
              <a:rPr lang="zh-CN" altLang="en-US"/>
              <a:t>收发室小哥。问：收发室小哥是做什么的？</a:t>
            </a:r>
            <a:endParaRPr lang="zh-CN" altLang="en-US"/>
          </a:p>
          <a:p>
            <a:r>
              <a:rPr lang="zh-CN" altLang="en-US"/>
              <a:t>收快递；然后把快递交给我们；</a:t>
            </a:r>
            <a:endParaRPr lang="zh-CN" altLang="en-US"/>
          </a:p>
          <a:p>
            <a:r>
              <a:rPr lang="zh-CN" altLang="en-US"/>
              <a:t>但是他耗时最长的一件事情是：等快递。</a:t>
            </a:r>
            <a:endParaRPr lang="zh-CN" altLang="en-US"/>
          </a:p>
          <a:p>
            <a:r>
              <a:rPr lang="zh-CN" altLang="en-US"/>
              <a:t>对应到</a:t>
            </a:r>
            <a:r>
              <a:rPr lang="en-US" altLang="zh-CN"/>
              <a:t>ServerSocket.accept</a:t>
            </a:r>
            <a:r>
              <a:rPr lang="zh-CN" altLang="en-US"/>
              <a:t>执行线程。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假设场景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第一个快递到的时候，收发室小哥在</a:t>
            </a:r>
            <a:r>
              <a:rPr lang="en-US" altLang="zh-CN"/>
              <a:t>QQ</a:t>
            </a:r>
            <a:r>
              <a:rPr lang="zh-CN" altLang="en-US"/>
              <a:t>上</a:t>
            </a:r>
            <a:r>
              <a:rPr lang="zh-CN" altLang="en-US"/>
              <a:t>和我说，</a:t>
            </a:r>
            <a:r>
              <a:rPr lang="en-US" altLang="zh-CN"/>
              <a:t>“</a:t>
            </a:r>
            <a:r>
              <a:rPr lang="zh-CN" altLang="en-US"/>
              <a:t>我有快递到了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屁颠屁颠坐电梯下楼</a:t>
            </a:r>
            <a:r>
              <a:rPr lang="zh-CN" altLang="en-US"/>
              <a:t>后，发现只有一个，还差九个，不全。这时候我应该：</a:t>
            </a:r>
            <a:endParaRPr lang="zh-CN" altLang="en-US"/>
          </a:p>
          <a:p>
            <a:r>
              <a:rPr lang="zh-CN" altLang="en-US"/>
              <a:t>等，等到所有快递都到了之后再回去干活；（阻塞）</a:t>
            </a:r>
            <a:endParaRPr lang="zh-CN" altLang="en-US"/>
          </a:p>
          <a:p>
            <a:r>
              <a:rPr lang="zh-CN" altLang="en-US"/>
              <a:t>      公司付我钱，是希望这段时间都好好撸代码修</a:t>
            </a:r>
            <a:r>
              <a:rPr lang="en-US" altLang="zh-CN"/>
              <a:t>bug</a:t>
            </a:r>
            <a:r>
              <a:rPr lang="zh-CN" altLang="en-US"/>
              <a:t>，实现业务</a:t>
            </a:r>
            <a:r>
              <a:rPr lang="zh-CN" altLang="en-US"/>
              <a:t>需求，迎娶白富美走上人生巅峰的；结果我却在等快递。</a:t>
            </a:r>
            <a:endParaRPr lang="zh-CN" altLang="en-US"/>
          </a:p>
          <a:p>
            <a:r>
              <a:rPr lang="zh-CN" altLang="en-US"/>
              <a:t>      但是我就是要等快递，不等完快递，我的心思就没法集中在工作上。</a:t>
            </a:r>
            <a:endParaRPr lang="zh-CN" altLang="en-US"/>
          </a:p>
          <a:p>
            <a:r>
              <a:rPr lang="zh-CN" altLang="en-US"/>
              <a:t>      对应某一</a:t>
            </a:r>
            <a:r>
              <a:rPr lang="en-US" altLang="zh-CN"/>
              <a:t>client</a:t>
            </a:r>
            <a:r>
              <a:rPr lang="zh-CN" altLang="en-US"/>
              <a:t>请求的线程，由于</a:t>
            </a:r>
            <a:r>
              <a:rPr lang="en-US" altLang="zh-CN"/>
              <a:t>IO</a:t>
            </a:r>
            <a:r>
              <a:rPr lang="zh-CN" altLang="en-US"/>
              <a:t>问题</a:t>
            </a:r>
            <a:r>
              <a:rPr lang="zh-CN" altLang="en-US"/>
              <a:t>阻塞住了，啥事儿都</a:t>
            </a:r>
            <a:r>
              <a:rPr lang="zh-CN" altLang="en-US"/>
              <a:t>干不了</a:t>
            </a:r>
            <a:endParaRPr lang="zh-CN" altLang="en-US"/>
          </a:p>
          <a:p>
            <a:r>
              <a:rPr lang="zh-CN" altLang="en-US"/>
              <a:t>      这个效率可想而知。</a:t>
            </a:r>
            <a:endParaRPr lang="zh-CN" altLang="en-US"/>
          </a:p>
          <a:p>
            <a:r>
              <a:rPr lang="zh-CN" altLang="en-US"/>
              <a:t>先上楼，然后每隔个十五分钟在下楼问小哥，快递到了么，直到所有快递都到了就停止这个行为</a:t>
            </a:r>
            <a:r>
              <a:rPr lang="zh-CN" altLang="en-US"/>
              <a:t>；（非阻塞，但是效率还是不高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上楼下楼是需要时间和资源的，尽管</a:t>
            </a:r>
            <a:r>
              <a:rPr lang="en-US" altLang="zh-CN"/>
              <a:t>cpu</a:t>
            </a:r>
            <a:r>
              <a:rPr lang="zh-CN" altLang="en-US"/>
              <a:t>分时间片给这个线程，切换上下文也是需要资源的，但是并不能真正达成目的。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上述两种本质上，都是同步，都是由我（线程），主动地来询问</a:t>
            </a:r>
            <a:r>
              <a:rPr lang="en-US" altLang="zh-CN"/>
              <a:t>“</a:t>
            </a:r>
            <a:r>
              <a:rPr lang="zh-CN" altLang="en-US"/>
              <a:t>好了没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什么是异步呢？</a:t>
            </a:r>
            <a:endParaRPr lang="zh-CN" altLang="en-US"/>
          </a:p>
          <a:p>
            <a:r>
              <a:rPr lang="zh-CN" altLang="en-US"/>
              <a:t>前面的收发室小哥已经很累了，职责</a:t>
            </a:r>
            <a:r>
              <a:rPr lang="zh-CN" altLang="en-US"/>
              <a:t>单一，让他看好那件事就好了。</a:t>
            </a:r>
            <a:endParaRPr lang="zh-CN" altLang="en-US"/>
          </a:p>
          <a:p>
            <a:r>
              <a:rPr lang="zh-CN" altLang="en-US"/>
              <a:t>我再找一个小姐姐，每天早上，有收快递需求的人和她说</a:t>
            </a:r>
            <a:r>
              <a:rPr lang="en-US" altLang="zh-CN"/>
              <a:t>....</a:t>
            </a:r>
            <a:r>
              <a:rPr lang="zh-CN" altLang="en-US"/>
              <a:t>让她每隔</a:t>
            </a:r>
            <a:r>
              <a:rPr lang="en-US" altLang="zh-CN"/>
              <a:t>10</a:t>
            </a:r>
            <a:r>
              <a:rPr lang="zh-CN" altLang="en-US"/>
              <a:t>分钟检查一下，有谁的快递是齐全的了？</a:t>
            </a:r>
            <a:endParaRPr lang="zh-CN" altLang="en-US"/>
          </a:p>
          <a:p>
            <a:r>
              <a:rPr lang="zh-CN" altLang="en-US"/>
              <a:t>然后就喊我们下来，取了快递赶紧滚回去干活。</a:t>
            </a:r>
            <a:endParaRPr lang="zh-CN" altLang="en-US"/>
          </a:p>
          <a:p>
            <a:r>
              <a:rPr lang="zh-CN" altLang="en-US"/>
              <a:t>      取快递本来是我的事情，但是我只说了一声，我要取十个快递，然后就坐等小姐姐来和我说，</a:t>
            </a:r>
            <a:r>
              <a:rPr lang="en-US" altLang="zh-CN"/>
              <a:t>“</a:t>
            </a:r>
            <a:r>
              <a:rPr lang="zh-CN" altLang="en-US"/>
              <a:t>快递收齐了</a:t>
            </a:r>
            <a:r>
              <a:rPr lang="en-US" altLang="zh-CN"/>
              <a:t>”</a:t>
            </a:r>
            <a:r>
              <a:rPr lang="zh-CN" altLang="en-US"/>
              <a:t>这个事件。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收快递</a:t>
            </a:r>
            <a:r>
              <a:rPr lang="en-US" altLang="zh-CN"/>
              <a:t>”</a:t>
            </a:r>
            <a:r>
              <a:rPr lang="zh-CN" altLang="en-US"/>
              <a:t>这个事情是我的，但是完全转移给小姐姐了。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小姐姐和我说快递都到了</a:t>
            </a:r>
            <a:r>
              <a:rPr lang="en-US" altLang="zh-CN"/>
              <a:t>”</a:t>
            </a:r>
            <a:r>
              <a:rPr lang="zh-CN" altLang="en-US"/>
              <a:t>这个事件就是一个标志，标志我可以下楼收快递，然后接着回来干活了。</a:t>
            </a:r>
            <a:endParaRPr lang="zh-CN" altLang="en-US"/>
          </a:p>
          <a:p>
            <a:r>
              <a:rPr lang="zh-CN" altLang="en-US"/>
              <a:t>公司一天让我在公司</a:t>
            </a:r>
            <a:r>
              <a:rPr lang="en-US" altLang="zh-CN"/>
              <a:t>8</a:t>
            </a:r>
            <a:r>
              <a:rPr lang="zh-CN" altLang="en-US"/>
              <a:t>个小时，那我就可以干八个小时的活，而不是等快递等四个小时，效率自然就高了。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异步、阻塞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非阻塞 这两队概念是极其得容易混淆得。</a:t>
            </a:r>
            <a:endParaRPr lang="zh-CN" altLang="en-US"/>
          </a:p>
          <a:p>
            <a:r>
              <a:rPr lang="zh-CN" altLang="en-US">
                <a:sym typeface="+mn-ea"/>
              </a:rPr>
              <a:t>比如小姐姐在告诉我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快递收齐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之前，我也可以啥事儿都不干，这个也是异步，但是效率可想而知。</a:t>
            </a:r>
            <a:endParaRPr lang="zh-CN" altLang="en-US"/>
          </a:p>
          <a:p>
            <a:r>
              <a:rPr lang="zh-CN" altLang="en-US">
                <a:sym typeface="+mn-ea"/>
              </a:rPr>
              <a:t>真正的网络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模型 及其分类 会比这个例子复杂得多，这个例子只是简单描述一下异步和事件驱动。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这个例子中的异步仅仅是针对我而言，对于例子中的小姐姐来说，还是阻塞的。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所以从整体的角度看，应该是一个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多路复用模型，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select/poll，epoll是有着更明显优势的一种选择。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抽象 分层 分治 演化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到这里还是会有一个疑问，因为阻塞线程，根据我对线程状态的理解，线程</a:t>
            </a:r>
            <a:r>
              <a:rPr lang="en-US" altLang="zh-CN"/>
              <a:t>block</a:t>
            </a:r>
            <a:r>
              <a:rPr lang="zh-CN" altLang="en-US"/>
              <a:t>状态的话，是不会分到</a:t>
            </a:r>
            <a:r>
              <a:rPr lang="en-US" altLang="zh-CN"/>
              <a:t>cpu</a:t>
            </a:r>
            <a:r>
              <a:rPr lang="zh-CN" altLang="en-US"/>
              <a:t>的时间片的。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这里要明确一点，实际上一个</a:t>
            </a:r>
            <a:r>
              <a:rPr lang="en-US" altLang="zh-CN"/>
              <a:t>request</a:t>
            </a:r>
            <a:r>
              <a:rPr lang="zh-CN" altLang="en-US"/>
              <a:t>被响应的过程中，业务逻辑对应的</a:t>
            </a:r>
            <a:r>
              <a:rPr lang="en-US" altLang="zh-CN"/>
              <a:t>compute</a:t>
            </a:r>
            <a:r>
              <a:rPr lang="zh-CN" altLang="en-US"/>
              <a:t>这一部分的耗时是很少的，最多的应该是</a:t>
            </a:r>
            <a:r>
              <a:rPr lang="en-US" altLang="zh-CN"/>
              <a:t>IO</a:t>
            </a:r>
            <a:r>
              <a:rPr lang="zh-CN" altLang="en-US"/>
              <a:t>相关的，不管是说</a:t>
            </a:r>
            <a:r>
              <a:rPr lang="en-US" altLang="zh-CN"/>
              <a:t>read</a:t>
            </a:r>
            <a:r>
              <a:rPr lang="zh-CN" altLang="en-US"/>
              <a:t>请求，访问数据库，或者调用所依赖的服务接口。</a:t>
            </a:r>
            <a:endParaRPr lang="zh-CN" altLang="en-US"/>
          </a:p>
          <a:p>
            <a:r>
              <a:rPr lang="zh-CN" altLang="en-US"/>
              <a:t>所以相应的，分配在</a:t>
            </a:r>
            <a:r>
              <a:rPr lang="en-US" altLang="zh-CN"/>
              <a:t>compute</a:t>
            </a:r>
            <a:r>
              <a:rPr lang="zh-CN" altLang="en-US"/>
              <a:t>上的计算能力</a:t>
            </a:r>
            <a:r>
              <a:rPr lang="en-US" altLang="zh-CN"/>
              <a:t>/</a:t>
            </a:r>
            <a:r>
              <a:rPr lang="zh-CN" altLang="en-US"/>
              <a:t>时间片</a:t>
            </a:r>
            <a:r>
              <a:rPr lang="en-US" altLang="zh-CN"/>
              <a:t>/thread</a:t>
            </a:r>
            <a:r>
              <a:rPr lang="zh-CN" altLang="en-US"/>
              <a:t>数也应该减少。</a:t>
            </a:r>
            <a:endParaRPr lang="zh-CN" altLang="en-US"/>
          </a:p>
          <a:p>
            <a:r>
              <a:rPr lang="zh-CN" altLang="en-US"/>
              <a:t>分而治之，有针对性地分配资源到各个抽象出的模块上。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分治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在学习</a:t>
            </a:r>
            <a:r>
              <a:rPr lang="en-US" altLang="zh-CN"/>
              <a:t>Netty</a:t>
            </a:r>
            <a:r>
              <a:rPr lang="zh-CN" altLang="en-US"/>
              <a:t>之前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Design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1009650" y="20193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009650" y="41148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09650" y="304546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571365" y="1400810"/>
            <a:ext cx="6271895" cy="9334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Reactor</a:t>
            </a:r>
            <a:endParaRPr lang="en-US" altLang="zh-CN" sz="2800"/>
          </a:p>
          <a:p>
            <a:pPr algn="ctr"/>
            <a:r>
              <a:rPr lang="en-US" altLang="zh-CN"/>
              <a:t>accept()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33465" y="364236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09485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413750" y="364236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705975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0843260" y="364236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6139180" y="435038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315200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419465" y="435038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711690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0848975" y="435038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139180" y="508063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15200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8419465" y="508063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711690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848975" y="508063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301875" y="1880870"/>
            <a:ext cx="216979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352040" y="2254885"/>
            <a:ext cx="2051685" cy="219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352040" y="2033905"/>
            <a:ext cx="2085340" cy="129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698240" y="4037330"/>
            <a:ext cx="1971675" cy="11563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Acceptor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6647815" y="1965960"/>
            <a:ext cx="2244725" cy="3740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dispatch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936740" y="2400935"/>
            <a:ext cx="372745" cy="118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988175" y="2425065"/>
            <a:ext cx="323215" cy="263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988175" y="2322830"/>
            <a:ext cx="306070" cy="195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654415" y="2339975"/>
            <a:ext cx="2380615" cy="142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54415" y="2339975"/>
            <a:ext cx="2227580" cy="2040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637270" y="2339975"/>
            <a:ext cx="2176780" cy="275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845685" y="2357120"/>
            <a:ext cx="1819275" cy="1615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Reactor Design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3785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Divide and Conquer/</a:t>
            </a:r>
            <a:r>
              <a:rPr lang="zh-CN" altLang="en-US"/>
              <a:t>分治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原本在一个线程中完成的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read</a:t>
            </a:r>
            <a:r>
              <a:rPr lang="en-US" altLang="zh-CN">
                <a:sym typeface="+mn-ea"/>
              </a:rPr>
              <a:t>-&gt;decode-&gt;compute-&gt;encode-&gt;write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拆分成不同的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，每一个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保证非阻塞地执行；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一完成，就发出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事件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，触发下一个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的执行；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Event-Driven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Efficient</a:t>
            </a:r>
            <a:endParaRPr lang="en-US" altLang="zh-CN"/>
          </a:p>
          <a:p>
            <a:pPr lvl="1"/>
            <a:r>
              <a:rPr lang="en-US" altLang="zh-CN"/>
              <a:t>Fewer R</a:t>
            </a:r>
            <a:r>
              <a:rPr lang="en-US" altLang="zh-CN"/>
              <a:t>esources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Do not need a thread per client</a:t>
            </a:r>
            <a:endParaRPr lang="en-US" altLang="zh-CN"/>
          </a:p>
          <a:p>
            <a:pPr lvl="1"/>
            <a:r>
              <a:rPr lang="en-US" altLang="zh-CN"/>
              <a:t>Less Overhead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上下文切换少了，锁少了</a:t>
            </a:r>
            <a:endParaRPr lang="en-US" altLang="zh-CN"/>
          </a:p>
          <a:p>
            <a:r>
              <a:rPr lang="en-US" altLang="zh-CN"/>
              <a:t>Harder to program</a:t>
            </a:r>
            <a:endParaRPr lang="en-US" altLang="zh-CN"/>
          </a:p>
          <a:p>
            <a:pPr lvl="1"/>
            <a:r>
              <a:rPr lang="en-US" altLang="zh-CN"/>
              <a:t>Break up  into non-blocking actions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拆分的力度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实际上并不能消除所有的阻塞</a:t>
            </a:r>
            <a:endParaRPr lang="en-US" altLang="zh-CN"/>
          </a:p>
          <a:p>
            <a:pPr lvl="1"/>
            <a:r>
              <a:rPr lang="en-US" altLang="zh-CN"/>
              <a:t>Keep track of logical state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NIO</a:t>
            </a:r>
            <a:r>
              <a:rPr lang="zh-CN" altLang="en-US"/>
              <a:t>提供的能力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Channel</a:t>
            </a:r>
            <a:endParaRPr lang="en-US" altLang="zh-CN"/>
          </a:p>
          <a:p>
            <a:pPr lvl="1"/>
            <a:r>
              <a:rPr lang="zh-CN" altLang="en-US" sz="2400"/>
              <a:t>支持非阻塞读写、指向硬盘 </a:t>
            </a:r>
            <a:r>
              <a:rPr lang="en-US" altLang="zh-CN" sz="2400"/>
              <a:t>Socket</a:t>
            </a:r>
            <a:r>
              <a:rPr lang="zh-CN" altLang="en-US" sz="2400"/>
              <a:t>的连接</a:t>
            </a:r>
            <a:endParaRPr lang="en-US" altLang="zh-CN"/>
          </a:p>
          <a:p>
            <a:r>
              <a:rPr lang="en-US" altLang="zh-CN"/>
              <a:t>Buffers</a:t>
            </a:r>
            <a:endParaRPr lang="en-US" altLang="zh-CN"/>
          </a:p>
          <a:p>
            <a:pPr lvl="1"/>
            <a:r>
              <a:rPr lang="en-US" altLang="zh-CN" sz="2400"/>
              <a:t>Channels</a:t>
            </a:r>
            <a:r>
              <a:rPr lang="zh-CN" altLang="en-US" sz="2400"/>
              <a:t>可以对其进行读写 </a:t>
            </a:r>
            <a:endParaRPr lang="en-US" altLang="zh-CN"/>
          </a:p>
          <a:p>
            <a:r>
              <a:rPr lang="en-US" altLang="zh-CN"/>
              <a:t>Selectors</a:t>
            </a:r>
            <a:endParaRPr lang="en-US" altLang="zh-CN"/>
          </a:p>
          <a:p>
            <a:pPr lvl="1"/>
            <a:r>
              <a:rPr lang="en-US" altLang="zh-CN" sz="2400"/>
              <a:t>IO</a:t>
            </a:r>
            <a:r>
              <a:rPr lang="zh-CN" altLang="en-US" sz="2400"/>
              <a:t>多路服用功能的实际实现者</a:t>
            </a:r>
            <a:endParaRPr lang="en-US" altLang="zh-CN"/>
          </a:p>
          <a:p>
            <a:r>
              <a:rPr lang="en-US" altLang="zh-CN"/>
              <a:t>SelectionKeys</a:t>
            </a:r>
            <a:endParaRPr lang="en-US" altLang="zh-CN"/>
          </a:p>
          <a:p>
            <a:pPr lvl="1"/>
            <a:r>
              <a:rPr lang="en-US" altLang="zh-CN"/>
              <a:t>IO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Design</a:t>
            </a:r>
            <a:r>
              <a:rPr lang="zh-CN" altLang="en-US"/>
              <a:t>的变化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疑问：</a:t>
            </a:r>
            <a:r>
              <a:rPr lang="zh-CN" altLang="en-US" sz="3200" b="1"/>
              <a:t>线程数是不是设置得越多越好？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结论：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N核服务器，通过执行业务的单线程分析出本地计算时间为x，等待时间为y，则工作线程数（线程池线程数）设置为N*(x+y)/x，能让CPU的利用率最大化。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简单的说，就是</a:t>
            </a:r>
            <a:r>
              <a:rPr lang="zh-CN" altLang="en-US"/>
              <a:t>合理配置 </a:t>
            </a:r>
            <a:r>
              <a:rPr lang="en-US" altLang="zh-CN" sz="3200" b="1"/>
              <a:t>IO</a:t>
            </a:r>
            <a:r>
              <a:rPr lang="zh-CN" altLang="en-US" sz="3200" b="1"/>
              <a:t>线程</a:t>
            </a:r>
            <a:r>
              <a:rPr lang="zh-CN" altLang="en-US"/>
              <a:t> 和 </a:t>
            </a:r>
            <a:r>
              <a:rPr lang="en-US" altLang="zh-CN" sz="3200" b="1"/>
              <a:t>计算线程 </a:t>
            </a:r>
            <a:r>
              <a:rPr lang="zh-CN" altLang="en-US"/>
              <a:t>的比例。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3836035"/>
            <a:ext cx="5721350" cy="1856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304290"/>
            <a:ext cx="5744210" cy="2251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65" y="1466850"/>
            <a:ext cx="6043930" cy="39243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Reactor Design</a:t>
            </a:r>
            <a:r>
              <a:rPr lang="zh-CN" altLang="en-US"/>
              <a:t>的变化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075680" y="1459865"/>
            <a:ext cx="0" cy="42894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81965" y="3702050"/>
            <a:ext cx="5580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Scalable IO in Java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Doug Lea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http://gee.cs.oswego.edu/dl/cpjslides/nio.pdf</a:t>
            </a:r>
            <a:endParaRPr lang="zh-CN" altLang="en-US"/>
          </a:p>
          <a:p>
            <a:r>
              <a:rPr lang="zh-CN" altLang="en-US"/>
              <a:t>有人要将</a:t>
            </a:r>
            <a:r>
              <a:rPr lang="en-US" altLang="zh-CN"/>
              <a:t>“</a:t>
            </a:r>
            <a:r>
              <a:rPr lang="zh-CN" altLang="en-US"/>
              <a:t>高并发</a:t>
            </a:r>
            <a:r>
              <a:rPr lang="en-US" altLang="zh-CN"/>
              <a:t>”</a:t>
            </a:r>
            <a:r>
              <a:rPr lang="zh-CN" altLang="en-US"/>
              <a:t>拉下</a:t>
            </a:r>
            <a:r>
              <a:rPr lang="en-US" altLang="zh-CN"/>
              <a:t>“</a:t>
            </a:r>
            <a:r>
              <a:rPr lang="zh-CN" altLang="en-US"/>
              <a:t>神坛</a:t>
            </a:r>
            <a:r>
              <a:rPr lang="en-US" altLang="zh-CN"/>
              <a:t>”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https://mp.weixin.qq.com/s/KXBcWmO1MMPmQ_nytCBRkQ</a:t>
            </a:r>
            <a:endParaRPr lang="zh-CN" altLang="en-US"/>
          </a:p>
          <a:p>
            <a:r>
              <a:rPr lang="zh-CN" altLang="en-US" sz="2800"/>
              <a:t>Netty系列之Netty高性能之道，李林峰</a:t>
            </a:r>
            <a:endParaRPr lang="zh-CN" altLang="en-US" sz="2800"/>
          </a:p>
          <a:p>
            <a:pPr lvl="1"/>
            <a:r>
              <a:rPr lang="zh-CN" altLang="en-US"/>
              <a:t>http://www.infoq.com/cn/articles/netty-high-performance</a:t>
            </a:r>
            <a:endParaRPr lang="zh-CN" altLang="en-US"/>
          </a:p>
          <a:p>
            <a:r>
              <a:rPr lang="en-US" altLang="zh-CN">
                <a:solidFill>
                  <a:schemeClr val="bg1"/>
                </a:solidFill>
              </a:rPr>
              <a:t>todo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代码</a:t>
            </a:r>
            <a:r>
              <a:rPr lang="en-US" altLang="zh-CN">
                <a:solidFill>
                  <a:schemeClr val="tx1"/>
                </a:solidFill>
              </a:rPr>
              <a:t>demo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https://github.com/zy475459736/progress/tree/master/io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20030" y="2646045"/>
            <a:ext cx="15519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谢 谢</a:t>
            </a:r>
            <a:endParaRPr lang="zh-CN" alt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问题域</a:t>
            </a:r>
            <a:endParaRPr lang="zh-CN" altLang="en-US"/>
          </a:p>
          <a:p>
            <a:r>
              <a:rPr lang="en-US" altLang="zh-CN"/>
              <a:t>BIO Model &amp; Code</a:t>
            </a:r>
            <a:endParaRPr lang="en-US" altLang="zh-CN"/>
          </a:p>
          <a:p>
            <a:r>
              <a:rPr lang="zh-CN" altLang="en-US"/>
              <a:t>阻塞</a:t>
            </a:r>
            <a:r>
              <a:rPr lang="en-US" altLang="zh-CN"/>
              <a:t>/</a:t>
            </a:r>
            <a:r>
              <a:rPr lang="zh-CN" altLang="en-US"/>
              <a:t>非阻塞 同步</a:t>
            </a:r>
            <a:r>
              <a:rPr lang="en-US" altLang="zh-CN"/>
              <a:t>/</a:t>
            </a:r>
            <a:r>
              <a:rPr lang="zh-CN" altLang="en-US"/>
              <a:t>异步的理解</a:t>
            </a:r>
            <a:endParaRPr lang="zh-CN" altLang="en-US"/>
          </a:p>
          <a:p>
            <a:r>
              <a:rPr lang="en-US" altLang="zh-CN"/>
              <a:t>Reactor Pattern </a:t>
            </a:r>
            <a:r>
              <a:rPr lang="zh-CN" altLang="en-US"/>
              <a:t>的理解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Reactor</a:t>
            </a:r>
            <a:r>
              <a:rPr lang="zh-CN" altLang="en-US">
                <a:sym typeface="+mn-ea"/>
              </a:rPr>
              <a:t>抽象 分层</a:t>
            </a:r>
            <a:endParaRPr lang="zh-CN" altLang="en-US"/>
          </a:p>
          <a:p>
            <a:pPr lvl="1"/>
            <a:r>
              <a:rPr lang="zh-CN" altLang="en-US"/>
              <a:t>分治</a:t>
            </a:r>
            <a:endParaRPr lang="zh-CN" altLang="en-US"/>
          </a:p>
          <a:p>
            <a:pPr lvl="1"/>
            <a:r>
              <a:rPr lang="zh-CN" altLang="en-US"/>
              <a:t>事件驱动设计</a:t>
            </a:r>
            <a:endParaRPr lang="zh-CN" altLang="en-US"/>
          </a:p>
          <a:p>
            <a:pPr lvl="1"/>
            <a:r>
              <a:rPr lang="en-US" altLang="zh-CN"/>
              <a:t>Java NIO</a:t>
            </a:r>
            <a:endParaRPr lang="en-US" altLang="zh-CN"/>
          </a:p>
          <a:p>
            <a:pPr lvl="1"/>
            <a:r>
              <a:rPr lang="zh-CN" altLang="en-US"/>
              <a:t>变化</a:t>
            </a:r>
            <a:r>
              <a:rPr lang="en-US" altLang="zh-CN"/>
              <a:t>/</a:t>
            </a:r>
            <a:r>
              <a:rPr lang="zh-CN" altLang="en-US"/>
              <a:t>演化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Netty is an asynchronous event-driven network application framework for rapid development of mantainable high performance protocol servers &amp; clients.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>
                <a:sym typeface="+mn-ea"/>
              </a:rPr>
              <a:t>asynchronous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event-driven ?</a:t>
            </a:r>
            <a:endParaRPr lang="en-US" altLang="zh-CN">
              <a:sym typeface="+mn-ea"/>
            </a:endParaRPr>
          </a:p>
          <a:p>
            <a:r>
              <a:rPr lang="zh-CN" altLang="en-US"/>
              <a:t>高性能的原理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quick &amp; easy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？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27040" y="3616960"/>
            <a:ext cx="5488940" cy="183324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它们是什么？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为什么要这么设计？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如何实现？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怎么着就比其他的实现性能更好了？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Netty</a:t>
            </a:r>
            <a:r>
              <a:rPr lang="zh-CN" altLang="en-US">
                <a:sym typeface="+mn-ea"/>
              </a:rPr>
              <a:t>怎么让我们可以很快很简单地实现需求了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5983605" y="1397635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en-US" altLang="zh-CN"/>
              <a:t>BIO Model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09650" y="20193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009650" y="411480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09650" y="3045460"/>
            <a:ext cx="134239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3379470" y="2582545"/>
            <a:ext cx="1822450" cy="14090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accept()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76950" y="1679575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52970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357235" y="1679575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649460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0786745" y="1679575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989320" y="2749550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082665" y="303149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258685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362950" y="303149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655175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10792460" y="303149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989320" y="4090670"/>
            <a:ext cx="5930265" cy="10439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082665" y="4372610"/>
            <a:ext cx="983615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58685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8362950" y="4372610"/>
            <a:ext cx="114300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655175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encode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792460" y="4372610"/>
            <a:ext cx="944880" cy="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4" idx="6"/>
          </p:cNvCxnSpPr>
          <p:nvPr/>
        </p:nvCxnSpPr>
        <p:spPr>
          <a:xfrm>
            <a:off x="2352040" y="2334260"/>
            <a:ext cx="1043305" cy="64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352040" y="3576955"/>
            <a:ext cx="99314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352040" y="3324860"/>
            <a:ext cx="10267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934585" y="1919605"/>
            <a:ext cx="949960" cy="8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5"/>
          </p:cNvCxnSpPr>
          <p:nvPr/>
        </p:nvCxnSpPr>
        <p:spPr>
          <a:xfrm>
            <a:off x="4935220" y="3785235"/>
            <a:ext cx="932815" cy="770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201920" y="3312160"/>
            <a:ext cx="62865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451215" y="213360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479155" y="349504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8505190" y="481584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handler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BIO Code</a:t>
            </a:r>
            <a:endParaRPr lang="en-US" altLang="zh-CN"/>
          </a:p>
        </p:txBody>
      </p:sp>
      <p:pic>
        <p:nvPicPr>
          <p:cNvPr id="8" name="内容占位符 7" descr="屏幕快照 2018-09-01 下午3.24.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9915"/>
            <a:ext cx="5507990" cy="4351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24650" y="1859915"/>
            <a:ext cx="47542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两类线程/Runnable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BasicServer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绑定端口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监听请求</a:t>
            </a:r>
            <a:r>
              <a:rPr lang="en-US" altLang="zh-CN"/>
              <a:t>/</a:t>
            </a:r>
            <a:r>
              <a:rPr lang="zh-CN" altLang="en-US"/>
              <a:t>连接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有请求了就把它丢给</a:t>
            </a:r>
            <a:r>
              <a:rPr lang="en-US" altLang="zh-CN"/>
              <a:t>Handler</a:t>
            </a:r>
            <a:r>
              <a:rPr lang="zh-CN" altLang="en-US"/>
              <a:t>去处理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Handler</a:t>
            </a:r>
            <a:endParaRPr lang="en-US" altLang="zh-CN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altLang="zh-CN"/>
              <a:t>Read</a:t>
            </a:r>
            <a:r>
              <a:rPr lang="en-US" altLang="zh-CN">
                <a:sym typeface="+mn-ea"/>
              </a:rPr>
              <a:t>-&gt;</a:t>
            </a:r>
            <a:r>
              <a:rPr lang="en-US" altLang="zh-CN"/>
              <a:t>Decode-&gt;</a:t>
            </a:r>
            <a:r>
              <a:rPr lang="zh-CN" altLang="en-US"/>
              <a:t>业务</a:t>
            </a:r>
            <a:r>
              <a:rPr lang="en-US" altLang="zh-CN">
                <a:sym typeface="+mn-ea"/>
              </a:rPr>
              <a:t>-&gt;Encode-&gt;Write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3545" y="4530090"/>
            <a:ext cx="47053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Block</a:t>
            </a:r>
            <a:r>
              <a:rPr lang="zh-CN" altLang="en-US" sz="2400"/>
              <a:t>行为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ServerSocket.accept()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IO</a:t>
            </a:r>
            <a:r>
              <a:rPr lang="zh-CN" altLang="en-US"/>
              <a:t>操作</a:t>
            </a:r>
            <a:r>
              <a:rPr lang="en-US" altLang="zh-CN"/>
              <a:t>InputStream</a:t>
            </a:r>
            <a:r>
              <a:rPr lang="zh-CN" altLang="en-US"/>
              <a:t>的</a:t>
            </a:r>
            <a:r>
              <a:rPr lang="en-US" altLang="zh-CN"/>
              <a:t>read</a:t>
            </a:r>
            <a:r>
              <a:rPr lang="zh-CN" altLang="en-US"/>
              <a:t>和</a:t>
            </a:r>
            <a:r>
              <a:rPr lang="en-US" altLang="zh-CN"/>
              <a:t>OutputStream</a:t>
            </a:r>
            <a:r>
              <a:rPr lang="zh-CN" altLang="en-US"/>
              <a:t>的</a:t>
            </a:r>
            <a:r>
              <a:rPr lang="en-US" altLang="zh-CN"/>
              <a:t>write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Blocking/</a:t>
            </a:r>
            <a:r>
              <a:rPr lang="zh-CN" altLang="en-US"/>
              <a:t>阻塞</a:t>
            </a:r>
            <a:endParaRPr lang="zh-CN" altLang="en-US"/>
          </a:p>
        </p:txBody>
      </p:sp>
      <p:pic>
        <p:nvPicPr>
          <p:cNvPr id="4" name="图片 3" descr="屏幕快照 2018-09-01 下午3.48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455930"/>
            <a:ext cx="5586095" cy="5946140"/>
          </a:xfrm>
          <a:prstGeom prst="rect">
            <a:avLst/>
          </a:prstGeom>
        </p:spPr>
      </p:pic>
      <p:pic>
        <p:nvPicPr>
          <p:cNvPr id="5" name="图片 4" descr="屏幕快照 2018-09-01 下午3.50.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1691005"/>
            <a:ext cx="5427980" cy="23717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77740" y="2433320"/>
            <a:ext cx="833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38200" y="2603500"/>
            <a:ext cx="4908550" cy="8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54710" y="2773680"/>
            <a:ext cx="1899285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559550" y="1022350"/>
            <a:ext cx="3285490" cy="1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38200" y="4455160"/>
            <a:ext cx="45377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李林峰总结的传统</a:t>
            </a:r>
            <a:r>
              <a:rPr lang="en-US" altLang="zh-CN">
                <a:sym typeface="+mn-ea"/>
              </a:rPr>
              <a:t>RPC</a:t>
            </a:r>
            <a:r>
              <a:rPr lang="zh-CN" altLang="en-US">
                <a:sym typeface="+mn-ea"/>
              </a:rPr>
              <a:t>调用性能差的三宗罪：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网络传输方式：同步阻塞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序列化能力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线程模型：每个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连接都占用一个线程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Blocking/</a:t>
            </a:r>
            <a:r>
              <a:rPr lang="zh-CN" altLang="en-US">
                <a:sym typeface="+mn-ea"/>
              </a:rPr>
              <a:t>阻塞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假设我有十个快递，而且一定要收齐了才算是达到我的目的</a:t>
            </a:r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4" name="图片 3" descr="屏幕快照 2018-09-01 下午4.55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3013710"/>
            <a:ext cx="61087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096010"/>
            <a:ext cx="6047740" cy="4665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1096010"/>
            <a:ext cx="6047105" cy="466534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8200" y="5656580"/>
            <a:ext cx="10767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网络IO，会涉及到两个系统对象，一个是调用这个IO的process（or thread），另一个是系统内核（kernel）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IO操作</a:t>
            </a:r>
            <a:r>
              <a:rPr lang="en-US" altLang="zh-CN"/>
              <a:t>,</a:t>
            </a:r>
            <a:r>
              <a:rPr lang="zh-CN" altLang="en-US"/>
              <a:t>默认是缓存</a:t>
            </a:r>
            <a:r>
              <a:rPr lang="en-US" altLang="zh-CN"/>
              <a:t>IO</a:t>
            </a:r>
            <a:r>
              <a:rPr lang="en-US" altLang="zh-CN"/>
              <a:t>,</a:t>
            </a:r>
            <a:r>
              <a:rPr lang="zh-CN" altLang="en-US"/>
              <a:t>数据流经：网络 -&gt; 内核缓冲区 -&gt; 用户内存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用户空间与内核空间  零拷贝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Select poll epoll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r>
              <a:rPr lang="zh-CN" altLang="en-US"/>
              <a:t>水平触发  边缘触发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WPS 演示</Application>
  <PresentationFormat>宽屏</PresentationFormat>
  <Paragraphs>220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苹方-简</vt:lpstr>
      <vt:lpstr>Office 主题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 读操作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Reactor Design的变化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zhongyi</dc:creator>
  <cp:lastModifiedBy>zhongyi</cp:lastModifiedBy>
  <cp:revision>38</cp:revision>
  <dcterms:created xsi:type="dcterms:W3CDTF">2018-09-03T11:27:16Z</dcterms:created>
  <dcterms:modified xsi:type="dcterms:W3CDTF">2018-09-03T11:27:16Z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