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t>Servlet</a:t>
            </a:r>
            <a:endParaRPr lang="en-US" altLang="zh-CN"/>
          </a:p>
        </p:txBody>
      </p:sp>
      <p:sp>
        <p:nvSpPr>
          <p:cNvPr id="3" name="副标题 2"/>
          <p:cNvSpPr>
            <a:spLocks noGrp="1"/>
          </p:cNvSpPr>
          <p:nvPr>
            <p:ph type="subTitle" idx="1"/>
          </p:nvPr>
        </p:nvSpPr>
        <p:spPr/>
        <p:txBody>
          <a:bodyPr/>
          <a:p>
            <a:r>
              <a:rPr lang="zh-CN" altLang="en-US"/>
              <a:t>Servlet相关(Servlet规范、异步Servlet、Servlet容器、DispatcherServlet等)学习分享</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638810" y="733425"/>
            <a:ext cx="3542665" cy="5390515"/>
          </a:xfrm>
          <a:prstGeom prst="rect">
            <a:avLst/>
          </a:prstGeom>
        </p:spPr>
      </p:pic>
      <p:sp>
        <p:nvSpPr>
          <p:cNvPr id="5" name="文本框 4"/>
          <p:cNvSpPr txBox="1"/>
          <p:nvPr/>
        </p:nvSpPr>
        <p:spPr>
          <a:xfrm>
            <a:off x="3968750" y="850900"/>
            <a:ext cx="6687820" cy="922020"/>
          </a:xfrm>
          <a:prstGeom prst="rect">
            <a:avLst/>
          </a:prstGeom>
          <a:noFill/>
        </p:spPr>
        <p:txBody>
          <a:bodyPr wrap="square" rtlCol="0">
            <a:spAutoFit/>
          </a:bodyPr>
          <a:p>
            <a:r>
              <a:rPr lang="en-US" altLang="zh-CN"/>
              <a:t>StandardService</a:t>
            </a:r>
            <a:r>
              <a:rPr lang="zh-CN" altLang="en-US"/>
              <a:t>实现了</a:t>
            </a:r>
            <a:r>
              <a:rPr lang="en-US" altLang="zh-CN"/>
              <a:t>Service</a:t>
            </a:r>
            <a:r>
              <a:rPr lang="zh-CN" altLang="en-US"/>
              <a:t>接口和</a:t>
            </a:r>
            <a:r>
              <a:rPr lang="en-US" altLang="zh-CN"/>
              <a:t>Lifecycle</a:t>
            </a:r>
            <a:r>
              <a:rPr lang="zh-CN" altLang="en-US"/>
              <a:t>接口</a:t>
            </a:r>
            <a:endParaRPr lang="zh-CN" altLang="en-US"/>
          </a:p>
          <a:p>
            <a:endParaRPr lang="zh-CN" altLang="en-US"/>
          </a:p>
          <a:p>
            <a:r>
              <a:rPr lang="zh-CN" altLang="en-US"/>
              <a:t>同时还有一些用于事件监听方法的实现。</a:t>
            </a:r>
            <a:endParaRPr lang="zh-CN" altLang="en-US"/>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1262380" y="2781300"/>
            <a:ext cx="2809240" cy="1295400"/>
          </a:xfrm>
          <a:prstGeom prst="rect">
            <a:avLst/>
          </a:prstGeom>
        </p:spPr>
      </p:pic>
      <p:sp>
        <p:nvSpPr>
          <p:cNvPr id="5" name="文本框 4"/>
          <p:cNvSpPr txBox="1"/>
          <p:nvPr/>
        </p:nvSpPr>
        <p:spPr>
          <a:xfrm>
            <a:off x="4318000" y="1638300"/>
            <a:ext cx="6171565" cy="2084070"/>
          </a:xfrm>
          <a:prstGeom prst="rect">
            <a:avLst/>
          </a:prstGeom>
          <a:noFill/>
        </p:spPr>
        <p:txBody>
          <a:bodyPr wrap="square" rtlCol="0">
            <a:spAutoFit/>
          </a:bodyPr>
          <a:p>
            <a:pPr>
              <a:lnSpc>
                <a:spcPct val="120000"/>
              </a:lnSpc>
            </a:pPr>
            <a:r>
              <a:rPr lang="zh-CN" altLang="en-US"/>
              <a:t>Tomcat 中组件的生命周期是通过 Lifecycle 接口来控制的，组件只要继承这个接口并实现其中的方法就可以统一被拥有它的组件控制了，这样一层一层的直到一个最高级的组件就可以控制 Tomcat 中所有组件的生命周期，这个最高的组件就是 Server，而控制 Server 的是 Startup，也就是您启动和关闭 Tomcat。</a:t>
            </a:r>
            <a:endParaRPr lang="zh-CN" altLang="en-US"/>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图片 3"/>
          <p:cNvPicPr>
            <a:picLocks noChangeAspect="1"/>
          </p:cNvPicPr>
          <p:nvPr/>
        </p:nvPicPr>
        <p:blipFill>
          <a:blip r:embed="rId1"/>
          <a:stretch>
            <a:fillRect/>
          </a:stretch>
        </p:blipFill>
        <p:spPr>
          <a:xfrm>
            <a:off x="838200" y="1988820"/>
            <a:ext cx="6400165" cy="3999865"/>
          </a:xfrm>
          <a:prstGeom prst="rect">
            <a:avLst/>
          </a:prstGeom>
        </p:spPr>
      </p:pic>
      <p:sp>
        <p:nvSpPr>
          <p:cNvPr id="5" name="文本框 4"/>
          <p:cNvSpPr txBox="1"/>
          <p:nvPr/>
        </p:nvSpPr>
        <p:spPr>
          <a:xfrm>
            <a:off x="7555865" y="1976755"/>
            <a:ext cx="3797935" cy="2030095"/>
          </a:xfrm>
          <a:prstGeom prst="rect">
            <a:avLst/>
          </a:prstGeom>
          <a:noFill/>
        </p:spPr>
        <p:txBody>
          <a:bodyPr wrap="square" rtlCol="0">
            <a:spAutoFit/>
          </a:bodyPr>
          <a:p>
            <a:r>
              <a:rPr lang="zh-CN" altLang="en-US"/>
              <a:t>javax.servlet</a:t>
            </a:r>
            <a:r>
              <a:rPr lang="en-US" altLang="zh-CN"/>
              <a:t>:</a:t>
            </a:r>
            <a:endParaRPr lang="en-US" altLang="zh-CN"/>
          </a:p>
          <a:p>
            <a:r>
              <a:rPr lang="zh-CN" altLang="en-US"/>
              <a:t>定义了所有的</a:t>
            </a:r>
            <a:r>
              <a:rPr lang="en-US" altLang="zh-CN"/>
              <a:t>Servlet</a:t>
            </a:r>
            <a:r>
              <a:rPr lang="zh-CN" altLang="en-US"/>
              <a:t>类都必须实现或者扩展的通用接口和类</a:t>
            </a:r>
            <a:endParaRPr lang="zh-CN" altLang="en-US"/>
          </a:p>
          <a:p>
            <a:endParaRPr lang="zh-CN" altLang="en-US"/>
          </a:p>
          <a:p>
            <a:r>
              <a:rPr lang="zh-CN" altLang="en-US"/>
              <a:t>avax.servlet.http</a:t>
            </a:r>
            <a:endParaRPr lang="zh-CN" altLang="en-US"/>
          </a:p>
          <a:p>
            <a:r>
              <a:rPr lang="zh-CN" altLang="en-US"/>
              <a:t>定义了采用</a:t>
            </a:r>
            <a:r>
              <a:rPr lang="en-US" altLang="zh-CN"/>
              <a:t>Http</a:t>
            </a:r>
            <a:r>
              <a:rPr lang="zh-CN" altLang="en-US"/>
              <a:t>协议通信的</a:t>
            </a:r>
            <a:r>
              <a:rPr lang="en-US" altLang="zh-CN"/>
              <a:t>HttpServlet</a:t>
            </a:r>
            <a:r>
              <a:rPr lang="zh-CN" altLang="en-US"/>
              <a:t>类</a:t>
            </a:r>
            <a:endParaRPr lang="zh-CN" altLang="en-US"/>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Servlet</a:t>
            </a:r>
            <a:r>
              <a:rPr lang="zh-CN" altLang="en-US"/>
              <a:t>容器</a:t>
            </a:r>
            <a:endParaRPr lang="zh-CN" altLang="en-US"/>
          </a:p>
        </p:txBody>
      </p:sp>
      <p:sp>
        <p:nvSpPr>
          <p:cNvPr id="3" name="内容占位符 2"/>
          <p:cNvSpPr>
            <a:spLocks noGrp="1"/>
          </p:cNvSpPr>
          <p:nvPr>
            <p:ph idx="1"/>
          </p:nvPr>
        </p:nvSpPr>
        <p:spPr/>
        <p:txBody>
          <a:bodyPr/>
          <a:p>
            <a:r>
              <a:rPr lang="en-US" altLang="zh-CN"/>
              <a:t>Servlet</a:t>
            </a:r>
            <a:r>
              <a:rPr lang="zh-CN" altLang="en-US"/>
              <a:t>和</a:t>
            </a:r>
            <a:r>
              <a:rPr lang="en-US" altLang="zh-CN"/>
              <a:t>Servlet</a:t>
            </a:r>
            <a:r>
              <a:rPr lang="zh-CN" altLang="en-US"/>
              <a:t>容器为了解耦通过标准化接口来相互协作。</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Autofit/>
          </a:bodyPr>
          <a:p>
            <a:r>
              <a:rPr lang="zh-CN" altLang="en-US" sz="2400"/>
              <a:t>https://waylau.gitbooks.io/servlet-3-1-specification/docs/Dispatching%20Requests/9.7%20The%20Dispatch%20Method.html</a:t>
            </a:r>
            <a:endParaRPr lang="zh-CN" altLang="en-US" sz="2400"/>
          </a:p>
        </p:txBody>
      </p:sp>
      <p:sp>
        <p:nvSpPr>
          <p:cNvPr id="3" name="内容占位符 2"/>
          <p:cNvSpPr>
            <a:spLocks noGrp="1"/>
          </p:cNvSpPr>
          <p:nvPr>
            <p:ph idx="1"/>
          </p:nvPr>
        </p:nvSpPr>
        <p:spPr/>
        <p:txBody>
          <a:bodyPr/>
          <a:p>
            <a:r>
              <a:rPr lang="zh-CN" altLang="en-US"/>
              <a:t>https://www.jianshu.com/p/571c474279af</a:t>
            </a:r>
            <a:endParaRPr lang="zh-CN" altLang="en-US"/>
          </a:p>
          <a:p>
            <a:r>
              <a:rPr lang="zh-CN" altLang="en-US"/>
              <a:t>https://www.cnblogs.com/xdp-gacl/p/3760336.html</a:t>
            </a:r>
            <a:endParaRPr lang="zh-CN" altLang="en-US"/>
          </a:p>
          <a:p>
            <a:r>
              <a:rPr lang="zh-CN" altLang="en-US"/>
              <a:t>https://www.jianshu.com/p/c9c04eece2b3</a:t>
            </a:r>
            <a:endParaRPr lang="zh-CN" altLang="en-US"/>
          </a:p>
          <a:p>
            <a:r>
              <a:rPr lang="zh-CN" altLang="en-US" b="1"/>
              <a:t>https://www.jianshu.com/p/e9f31c783ff1</a:t>
            </a:r>
            <a:endParaRPr lang="zh-CN" altLang="en-US" b="1"/>
          </a:p>
          <a:p>
            <a:r>
              <a:rPr lang="zh-CN" altLang="en-US" b="1"/>
              <a:t>http://www.cnblogs.com/davenkin/p/async-servlet.html 异步</a:t>
            </a:r>
            <a:endParaRPr lang="zh-CN" altLang="en-US" b="1"/>
          </a:p>
          <a:p>
            <a:r>
              <a:rPr lang="en-US" altLang="zh-CN" b="1"/>
              <a:t>https://www.ibm.com/developerworks/cn/java/j-lo-tomcat1/index.html  Tomcat</a:t>
            </a:r>
            <a:endParaRPr lang="en-US" altLang="zh-CN" b="1"/>
          </a:p>
          <a:p>
            <a:r>
              <a:rPr lang="en-US" altLang="zh-CN" b="1"/>
              <a:t>https://www.ibm.com/developerworks/cn/java/j-lo-tomcat2/index.html?ca=drs-      </a:t>
            </a:r>
            <a:r>
              <a:rPr lang="en-US" altLang="zh-CN" b="1">
                <a:sym typeface="+mn-ea"/>
              </a:rPr>
              <a:t>Tomcat</a:t>
            </a:r>
            <a:endParaRPr lang="en-US" altLang="zh-CN" b="1"/>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1035050" y="1734185"/>
            <a:ext cx="5066665" cy="3390265"/>
          </a:xfrm>
          <a:prstGeom prst="rect">
            <a:avLst/>
          </a:prstGeom>
        </p:spPr>
      </p:pic>
      <p:sp>
        <p:nvSpPr>
          <p:cNvPr id="5" name="文本框 4"/>
          <p:cNvSpPr txBox="1"/>
          <p:nvPr/>
        </p:nvSpPr>
        <p:spPr>
          <a:xfrm>
            <a:off x="6489700" y="1105535"/>
            <a:ext cx="5436870" cy="1640205"/>
          </a:xfrm>
          <a:prstGeom prst="rect">
            <a:avLst/>
          </a:prstGeom>
          <a:noFill/>
        </p:spPr>
        <p:txBody>
          <a:bodyPr wrap="square" rtlCol="0">
            <a:spAutoFit/>
          </a:bodyPr>
          <a:p>
            <a:pPr marL="285750" indent="-285750">
              <a:lnSpc>
                <a:spcPct val="140000"/>
              </a:lnSpc>
              <a:buFont typeface="Arial" panose="020B0604020202020204" pitchFamily="34" charset="0"/>
              <a:buChar char="•"/>
            </a:pPr>
            <a:r>
              <a:rPr lang="en-US" altLang="zh-CN"/>
              <a:t>Connector</a:t>
            </a:r>
            <a:endParaRPr lang="en-US" altLang="zh-CN"/>
          </a:p>
          <a:p>
            <a:pPr marL="285750" indent="-285750">
              <a:lnSpc>
                <a:spcPct val="140000"/>
              </a:lnSpc>
              <a:buFont typeface="Arial" panose="020B0604020202020204" pitchFamily="34" charset="0"/>
              <a:buChar char="•"/>
            </a:pPr>
            <a:r>
              <a:rPr lang="en-US" altLang="zh-CN"/>
              <a:t>Container</a:t>
            </a:r>
            <a:endParaRPr lang="en-US" altLang="zh-CN"/>
          </a:p>
          <a:p>
            <a:pPr indent="0">
              <a:lnSpc>
                <a:spcPct val="140000"/>
              </a:lnSpc>
              <a:buFont typeface="Arial" panose="020B0604020202020204" pitchFamily="34" charset="0"/>
              <a:buNone/>
            </a:pPr>
            <a:r>
              <a:rPr lang="en-US" altLang="zh-CN"/>
              <a:t>     n</a:t>
            </a:r>
            <a:r>
              <a:rPr lang="zh-CN" altLang="en-US"/>
              <a:t>个</a:t>
            </a:r>
            <a:r>
              <a:rPr lang="en-US" altLang="zh-CN"/>
              <a:t>Connector + 1</a:t>
            </a:r>
            <a:r>
              <a:rPr lang="zh-CN" altLang="en-US"/>
              <a:t>个</a:t>
            </a:r>
            <a:r>
              <a:rPr lang="en-US" altLang="zh-CN"/>
              <a:t>Container  =  1 Service</a:t>
            </a:r>
            <a:endParaRPr lang="zh-CN" altLang="en-US"/>
          </a:p>
          <a:p>
            <a:pPr indent="0">
              <a:lnSpc>
                <a:spcPct val="140000"/>
              </a:lnSpc>
              <a:buFont typeface="Arial" panose="020B0604020202020204" pitchFamily="34" charset="0"/>
              <a:buNone/>
            </a:pPr>
            <a:r>
              <a:rPr lang="zh-CN" altLang="en-US"/>
              <a:t>整个</a:t>
            </a:r>
            <a:r>
              <a:rPr lang="en-US" altLang="zh-CN"/>
              <a:t>Tomcat</a:t>
            </a:r>
            <a:r>
              <a:rPr lang="zh-CN" altLang="en-US"/>
              <a:t>的生命周期由</a:t>
            </a:r>
            <a:r>
              <a:rPr lang="en-US" altLang="zh-CN"/>
              <a:t>Server</a:t>
            </a:r>
            <a:r>
              <a:rPr lang="zh-CN" altLang="en-US"/>
              <a:t>控制。</a:t>
            </a:r>
            <a:endParaRPr lang="zh-CN" altLang="en-US"/>
          </a:p>
        </p:txBody>
      </p:sp>
      <p:sp>
        <p:nvSpPr>
          <p:cNvPr id="6" name="文本框 5"/>
          <p:cNvSpPr txBox="1"/>
          <p:nvPr/>
        </p:nvSpPr>
        <p:spPr>
          <a:xfrm>
            <a:off x="6489700" y="3144520"/>
            <a:ext cx="5436870" cy="2802255"/>
          </a:xfrm>
          <a:prstGeom prst="rect">
            <a:avLst/>
          </a:prstGeom>
          <a:noFill/>
        </p:spPr>
        <p:txBody>
          <a:bodyPr wrap="square" rtlCol="0">
            <a:spAutoFit/>
          </a:bodyPr>
          <a:p>
            <a:pPr indent="0">
              <a:lnSpc>
                <a:spcPct val="140000"/>
              </a:lnSpc>
              <a:buFont typeface="Arial" panose="020B0604020202020204" pitchFamily="34" charset="0"/>
              <a:buNone/>
            </a:pPr>
            <a:r>
              <a:rPr lang="en-US" altLang="zh-CN"/>
              <a:t>Connector</a:t>
            </a:r>
            <a:r>
              <a:rPr lang="zh-CN" altLang="en-US"/>
              <a:t>负责生成请求对象和响应对象，</a:t>
            </a:r>
            <a:r>
              <a:rPr lang="en-US" altLang="zh-CN"/>
              <a:t>Tomcat</a:t>
            </a:r>
            <a:r>
              <a:rPr lang="zh-CN" altLang="en-US"/>
              <a:t>默认的是</a:t>
            </a:r>
            <a:r>
              <a:rPr lang="en-US" altLang="zh-CN"/>
              <a:t>HttpConnector</a:t>
            </a:r>
            <a:endParaRPr lang="en-US" altLang="zh-CN"/>
          </a:p>
          <a:p>
            <a:pPr indent="0">
              <a:lnSpc>
                <a:spcPct val="140000"/>
              </a:lnSpc>
              <a:buFont typeface="Arial" panose="020B0604020202020204" pitchFamily="34" charset="0"/>
              <a:buNone/>
            </a:pPr>
            <a:endParaRPr lang="en-US" altLang="zh-CN"/>
          </a:p>
          <a:p>
            <a:pPr indent="0">
              <a:lnSpc>
                <a:spcPct val="140000"/>
              </a:lnSpc>
              <a:buFont typeface="Arial" panose="020B0604020202020204" pitchFamily="34" charset="0"/>
              <a:buNone/>
            </a:pPr>
            <a:r>
              <a:rPr lang="en-US" altLang="zh-CN"/>
              <a:t>Container</a:t>
            </a:r>
            <a:r>
              <a:rPr lang="zh-CN" altLang="en-US"/>
              <a:t>是容器的父接口，所有子容器都必须实现这个接口，服务器部署的项目是运行在</a:t>
            </a:r>
            <a:r>
              <a:rPr lang="en-US" altLang="zh-CN"/>
              <a:t>Container</a:t>
            </a:r>
            <a:r>
              <a:rPr lang="zh-CN" altLang="en-US"/>
              <a:t>中的。</a:t>
            </a:r>
            <a:endParaRPr lang="zh-CN" altLang="en-US"/>
          </a:p>
          <a:p>
            <a:pPr indent="0">
              <a:lnSpc>
                <a:spcPct val="140000"/>
              </a:lnSpc>
              <a:buFont typeface="Arial" panose="020B0604020202020204" pitchFamily="34" charset="0"/>
              <a:buNone/>
            </a:pPr>
            <a:r>
              <a:rPr lang="en-US" altLang="zh-CN"/>
              <a:t>Connector</a:t>
            </a:r>
            <a:r>
              <a:rPr lang="zh-CN" altLang="en-US"/>
              <a:t>可以根据不同的设计和应用场景进行替换。</a:t>
            </a:r>
            <a:endParaRPr lang="zh-CN" altLang="en-US"/>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1628140" y="1640840"/>
            <a:ext cx="8935085" cy="3576955"/>
          </a:xfrm>
          <a:prstGeom prst="rect">
            <a:avLst/>
          </a:prstGeom>
          <a:noFill/>
        </p:spPr>
        <p:txBody>
          <a:bodyPr wrap="square" rtlCol="0">
            <a:spAutoFit/>
          </a:bodyPr>
          <a:p>
            <a:pPr marL="342900" indent="-342900">
              <a:lnSpc>
                <a:spcPct val="140000"/>
              </a:lnSpc>
              <a:buFont typeface="Arial" panose="020B0604020202020204" pitchFamily="34" charset="0"/>
              <a:buAutoNum type="arabicPeriod"/>
            </a:pPr>
            <a:r>
              <a:t>创建一个request对象并填充那些有可能被所引用的Servlet使用的信息，如参数，头部、cookies、查询字符串等。一个request对象就是javax.servlet.ServletRequest或javax.servlet.http.ServletRequest接口的一个实例。</a:t>
            </a:r>
          </a:p>
          <a:p>
            <a:pPr marL="342900" indent="-342900">
              <a:lnSpc>
                <a:spcPct val="140000"/>
              </a:lnSpc>
              <a:buFont typeface="Arial" panose="020B0604020202020204" pitchFamily="34" charset="0"/>
              <a:buAutoNum type="arabicPeriod"/>
            </a:pPr>
            <a:r>
              <a:t>创建一个response对象，所引用的servlet使用它来给客户端发送响应。一个response对象是javax.servlet.ServletResponse或javax.servlet.http.ServletResponse接口的一个实例。</a:t>
            </a:r>
          </a:p>
          <a:p>
            <a:pPr marL="342900" indent="-342900">
              <a:lnSpc>
                <a:spcPct val="140000"/>
              </a:lnSpc>
              <a:buFont typeface="Arial" panose="020B0604020202020204" pitchFamily="34" charset="0"/>
              <a:buAutoNum type="arabicPeriod"/>
            </a:pPr>
            <a:r>
              <a:t>调用servlet的service方法，并传入request和response对象。这里servlet会从request对象取值，给response写值。</a:t>
            </a:r>
          </a:p>
          <a:p>
            <a:pPr marL="342900" indent="-342900">
              <a:lnSpc>
                <a:spcPct val="140000"/>
              </a:lnSpc>
              <a:buFont typeface="Arial" panose="020B0604020202020204" pitchFamily="34" charset="0"/>
              <a:buAutoNum type="arabicPeriod"/>
            </a:pPr>
            <a:r>
              <a:t>根据servlet返回的response生成相应的HTTP响应报文。</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Connector种类</a:t>
            </a:r>
            <a:endParaRPr lang="zh-CN" altLang="en-US"/>
          </a:p>
        </p:txBody>
      </p:sp>
      <p:sp>
        <p:nvSpPr>
          <p:cNvPr id="3" name="内容占位符 2"/>
          <p:cNvSpPr>
            <a:spLocks noGrp="1"/>
          </p:cNvSpPr>
          <p:nvPr>
            <p:ph idx="1"/>
          </p:nvPr>
        </p:nvSpPr>
        <p:spPr/>
        <p:txBody>
          <a:bodyPr>
            <a:normAutofit fontScale="80000"/>
          </a:bodyPr>
          <a:p>
            <a:pPr marL="0" indent="0">
              <a:buNone/>
            </a:pPr>
            <a:r>
              <a:rPr lang="zh-CN" altLang="en-US" b="1"/>
              <a:t>Tomcat源码中与connector相关的类位于org.apache.coyote包中，Connector分为以下几类：</a:t>
            </a:r>
            <a:endParaRPr lang="zh-CN" altLang="en-US"/>
          </a:p>
          <a:p>
            <a:endParaRPr lang="zh-CN" altLang="en-US"/>
          </a:p>
          <a:p>
            <a:r>
              <a:rPr lang="zh-CN" altLang="en-US"/>
              <a:t>Http Connector，基于HTTP协议，负责建立HTTP连接。它又分为BIO Http Connector与NIO Http Connector两种，后者提供非阻塞IO与长连接Comet支持。</a:t>
            </a:r>
            <a:endParaRPr lang="zh-CN" altLang="en-US"/>
          </a:p>
          <a:p>
            <a:endParaRPr lang="zh-CN" altLang="en-US"/>
          </a:p>
          <a:p>
            <a:r>
              <a:rPr lang="zh-CN" altLang="en-US"/>
              <a:t>AJP Connector，基于AJP协议，AJP是专门设计用来为tomcat与http服务器之间通信专门定制的协议，能提供较高的通信速度和效率。如与Apache服务器集成时，采用这个协议。</a:t>
            </a:r>
            <a:endParaRPr lang="zh-CN" altLang="en-US"/>
          </a:p>
          <a:p>
            <a:endParaRPr lang="zh-CN" altLang="en-US"/>
          </a:p>
          <a:p>
            <a:r>
              <a:rPr lang="zh-CN" altLang="en-US"/>
              <a:t>APR HTTP Connector，用C实现，通过JNI调用的。主要提升对静态资源（如HTML、图片、CSS、JS等）的访问性能。现在这个库已独立出来可用在任何项目中。Tomcat在配置APR之后性能非常强劲。</a:t>
            </a:r>
            <a:endParaRPr lang="zh-CN" altLang="en-US"/>
          </a:p>
          <a:p>
            <a:pPr marL="0" indent="0">
              <a:buNone/>
            </a:pPr>
            <a:endParaRPr lang="zh-CN" altLang="en-US"/>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654685"/>
            <a:ext cx="10515600" cy="5522595"/>
          </a:xfrm>
        </p:spPr>
        <p:txBody>
          <a:bodyPr>
            <a:normAutofit/>
          </a:bodyPr>
          <a:p>
            <a:r>
              <a:rPr lang="zh-CN" altLang="en-US"/>
              <a:t>BIO HTTP/1.1 Connector配置</a:t>
            </a:r>
            <a:endParaRPr lang="zh-CN" altLang="en-US"/>
          </a:p>
          <a:p>
            <a:pPr marL="0" indent="0">
              <a:buNone/>
            </a:pPr>
            <a:r>
              <a:rPr lang="en-US" altLang="zh-CN" sz="1400"/>
              <a:t>&lt;Connector port=”8080” protocol=”HTTP/1.1” maxThreads=”150” </a:t>
            </a:r>
            <a:endParaRPr lang="en-US" altLang="zh-CN" sz="1400"/>
          </a:p>
          <a:p>
            <a:pPr marL="0" indent="0">
              <a:buNone/>
            </a:pPr>
            <a:r>
              <a:rPr lang="zh-CN" altLang="en-US" sz="1400"/>
              <a:t>    connectionTimeout=”20000” redirectPort=”8443” /&gt;</a:t>
            </a:r>
            <a:endParaRPr lang="zh-CN" altLang="en-US" sz="1400"/>
          </a:p>
          <a:p>
            <a:pPr marL="0" indent="0">
              <a:buNone/>
            </a:pPr>
            <a:r>
              <a:rPr lang="zh-CN" altLang="en-US" sz="1400"/>
              <a:t>&lt;Connector port="8181" protocol="HTTP/1.1" SSLEnabled="true" </a:t>
            </a:r>
            <a:endParaRPr lang="zh-CN" altLang="en-US" sz="1400"/>
          </a:p>
          <a:p>
            <a:pPr marL="0" indent="0">
              <a:buNone/>
            </a:pPr>
            <a:r>
              <a:rPr lang="zh-CN" altLang="en-US" sz="1400"/>
              <a:t>    maxThreads="150" scheme="https" secure="true" </a:t>
            </a:r>
            <a:endParaRPr lang="zh-CN" altLang="en-US" sz="1400"/>
          </a:p>
          <a:p>
            <a:pPr marL="0" indent="0">
              <a:buNone/>
            </a:pPr>
            <a:r>
              <a:rPr lang="zh-CN" altLang="en-US" sz="1400"/>
              <a:t>    clientAuth="false" sslProtocol = "TLS" </a:t>
            </a:r>
            <a:endParaRPr lang="zh-CN" altLang="en-US" sz="1400"/>
          </a:p>
          <a:p>
            <a:pPr marL="0" indent="0">
              <a:buNone/>
            </a:pPr>
            <a:r>
              <a:rPr lang="zh-CN" altLang="en-US" sz="1400"/>
              <a:t>    address="0.0.0.0" </a:t>
            </a:r>
            <a:endParaRPr lang="zh-CN" altLang="en-US" sz="1400"/>
          </a:p>
          <a:p>
            <a:pPr marL="0" indent="0">
              <a:buNone/>
            </a:pPr>
            <a:r>
              <a:rPr lang="zh-CN" altLang="en-US" sz="1400"/>
              <a:t>    keystoreFile="E:/java/jonas-full-5.1.0-RC3/conf/keystore.jks" </a:t>
            </a:r>
            <a:endParaRPr lang="zh-CN" altLang="en-US" sz="1400"/>
          </a:p>
          <a:p>
            <a:pPr marL="0" indent="0">
              <a:buNone/>
            </a:pPr>
            <a:r>
              <a:rPr lang="zh-CN" altLang="en-US" sz="1400"/>
              <a:t>    keystorePass="changeit" /&gt;</a:t>
            </a:r>
            <a:endParaRPr lang="zh-CN" altLang="en-US"/>
          </a:p>
          <a:p>
            <a:r>
              <a:rPr lang="zh-CN" altLang="en-US"/>
              <a:t>NIO HTTP/1.1 Connector配置</a:t>
            </a:r>
            <a:endParaRPr lang="zh-CN" altLang="en-US"/>
          </a:p>
          <a:p>
            <a:pPr marL="0" algn="l">
              <a:buNone/>
            </a:pPr>
            <a:r>
              <a:rPr lang="zh-CN" altLang="en-US" sz="1400"/>
              <a:t>&lt;Connector port=”8080” protocol=”org.apache.coyote.http11.Http11NioProtocol” </a:t>
            </a:r>
            <a:endParaRPr lang="zh-CN" altLang="en-US" sz="1400"/>
          </a:p>
          <a:p>
            <a:pPr marL="0" algn="l">
              <a:buNone/>
            </a:pPr>
            <a:r>
              <a:rPr lang="zh-CN" altLang="en-US" sz="1400"/>
              <a:t>   maxThreads=”150” connectionTimeout=”20000” redirectPort=”8443” /&gt;</a:t>
            </a:r>
            <a:endParaRPr lang="zh-CN" altLang="en-US"/>
          </a:p>
          <a:p>
            <a:r>
              <a:rPr lang="zh-CN" altLang="en-US"/>
              <a:t>Native APR Connector配置</a:t>
            </a:r>
            <a:endParaRPr lang="zh-CN" altLang="en-US"/>
          </a:p>
          <a:p>
            <a:endParaRPr lang="zh-CN" altLang="en-US"/>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Tomcat架构模块</a:t>
            </a:r>
            <a:endParaRPr lang="zh-CN" altLang="en-US"/>
          </a:p>
        </p:txBody>
      </p:sp>
      <p:sp>
        <p:nvSpPr>
          <p:cNvPr id="3" name="内容占位符 2"/>
          <p:cNvSpPr>
            <a:spLocks noGrp="1"/>
          </p:cNvSpPr>
          <p:nvPr>
            <p:ph idx="1"/>
          </p:nvPr>
        </p:nvSpPr>
        <p:spPr>
          <a:xfrm>
            <a:off x="838200" y="1388745"/>
            <a:ext cx="10515600" cy="4351338"/>
          </a:xfrm>
        </p:spPr>
        <p:txBody>
          <a:bodyPr>
            <a:noAutofit/>
          </a:bodyPr>
          <a:p>
            <a:r>
              <a:rPr lang="zh-CN" altLang="en-US"/>
              <a:t>Server(服务器)是Tomcat构成的顶级构成元素，所有一切均包含在Server中，Server的实现类StandardServer可以包含一个到多个Services;</a:t>
            </a:r>
            <a:endParaRPr lang="zh-CN" altLang="en-US"/>
          </a:p>
          <a:p>
            <a:r>
              <a:rPr lang="zh-CN" altLang="en-US"/>
              <a:t>次顶级元素Service的实现类为StandardService调用了容器(Container)接口，其实是调用了Servlet Engine(引擎)，而且StandardService类中也指明了该Service归属的Server；</a:t>
            </a:r>
            <a:endParaRPr lang="zh-CN" altLang="en-US"/>
          </a:p>
          <a:p>
            <a:r>
              <a:rPr lang="zh-CN" altLang="en-US"/>
              <a:t>接下来次级的构成元素就是容器(Container)：主机(Host)、上下文(Context)和引擎(Engine)均继承自Container接口，所以它们都是容器。但是，它们是有父子关系的，在主机(Host)、上下文(Context)和引擎(Engine)这三类容器中，引擎是顶级容器，直接包含是主机容器，而主机容器又包含上下文容器，所以引擎、主机和上下文从大小上来说又构成父子关系，虽然它们都继承自Container接口。</a:t>
            </a:r>
            <a:endParaRPr lang="zh-CN" altLang="en-US"/>
          </a:p>
          <a:p>
            <a:r>
              <a:rPr lang="zh-CN" altLang="en-US"/>
              <a:t>连接器(Connector)将Service和Container连接起来，首先它需要注册到一个Service，它的作用就是把来自客户端的请求转发到Container(容器)，这就是它为什么称作连接器的原因。</a:t>
            </a:r>
            <a:endParaRPr lang="zh-CN" altLang="en-US"/>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1825625"/>
            <a:ext cx="3650615" cy="4351655"/>
          </a:xfrm>
        </p:spPr>
        <p:txBody>
          <a:bodyPr/>
          <a:p>
            <a:pPr marL="0" indent="0">
              <a:buNone/>
            </a:pPr>
            <a:r>
              <a:rPr lang="en-US" altLang="zh-CN" sz="2000"/>
              <a:t>Service</a:t>
            </a:r>
            <a:r>
              <a:rPr lang="zh-CN" altLang="en-US" sz="2000"/>
              <a:t>接口的方法列表</a:t>
            </a:r>
            <a:endParaRPr lang="zh-CN" altLang="en-US" sz="2000"/>
          </a:p>
        </p:txBody>
      </p:sp>
      <p:pic>
        <p:nvPicPr>
          <p:cNvPr id="4" name="图片 3"/>
          <p:cNvPicPr>
            <a:picLocks noChangeAspect="1"/>
          </p:cNvPicPr>
          <p:nvPr/>
        </p:nvPicPr>
        <p:blipFill>
          <a:blip r:embed="rId1"/>
          <a:stretch>
            <a:fillRect/>
          </a:stretch>
        </p:blipFill>
        <p:spPr>
          <a:xfrm>
            <a:off x="838200" y="2360295"/>
            <a:ext cx="3650615" cy="3683000"/>
          </a:xfrm>
          <a:prstGeom prst="rect">
            <a:avLst/>
          </a:prstGeom>
        </p:spPr>
      </p:pic>
      <p:sp>
        <p:nvSpPr>
          <p:cNvPr id="5" name="文本框 4"/>
          <p:cNvSpPr txBox="1"/>
          <p:nvPr/>
        </p:nvSpPr>
        <p:spPr>
          <a:xfrm>
            <a:off x="5186045" y="2335530"/>
            <a:ext cx="5737225" cy="922020"/>
          </a:xfrm>
          <a:prstGeom prst="rect">
            <a:avLst/>
          </a:prstGeom>
          <a:noFill/>
        </p:spPr>
        <p:txBody>
          <a:bodyPr wrap="square" rtlCol="0">
            <a:spAutoFit/>
          </a:bodyPr>
          <a:p>
            <a:r>
              <a:rPr lang="zh-CN" altLang="en-US"/>
              <a:t>可以看出，它的主要作用</a:t>
            </a:r>
            <a:endParaRPr lang="zh-CN" altLang="en-US"/>
          </a:p>
          <a:p>
            <a:pPr marL="285750" indent="-285750">
              <a:buFont typeface="Arial" panose="020B0604020202020204" pitchFamily="34" charset="0"/>
              <a:buChar char="•"/>
            </a:pPr>
            <a:r>
              <a:rPr lang="zh-CN" altLang="en-US"/>
              <a:t>关联</a:t>
            </a:r>
            <a:r>
              <a:rPr lang="en-US" altLang="zh-CN"/>
              <a:t>Connector</a:t>
            </a:r>
            <a:r>
              <a:rPr lang="zh-CN" altLang="en-US"/>
              <a:t>和</a:t>
            </a:r>
            <a:r>
              <a:rPr lang="en-US" altLang="zh-CN"/>
              <a:t>Container</a:t>
            </a:r>
            <a:endParaRPr lang="en-US" altLang="zh-CN"/>
          </a:p>
          <a:p>
            <a:pPr marL="285750" indent="-285750">
              <a:buFont typeface="Arial" panose="020B0604020202020204" pitchFamily="34" charset="0"/>
              <a:buChar char="•"/>
            </a:pPr>
            <a:r>
              <a:rPr lang="zh-CN" altLang="en-US"/>
              <a:t>初始化它下面的组件</a:t>
            </a:r>
            <a:endParaRPr lang="zh-CN" altLang="en-US"/>
          </a:p>
        </p:txBody>
      </p:sp>
    </p:spTree>
    <p:custDataLst>
      <p:tags r:id="rId2"/>
    </p:custDataLst>
  </p:cSld>
  <p:clrMapOvr>
    <a:masterClrMapping/>
  </p:clrMapOvr>
</p:sld>
</file>

<file path=ppt/tags/tag1.xml><?xml version="1.0" encoding="utf-8"?>
<p:tagLst xmlns:p="http://schemas.openxmlformats.org/presentationml/2006/main">
  <p:tag name="KSO_WM_BEAUTIFY_FLAG" val="#wm#"/>
  <p:tag name="KSO_WM_TEMPLATE_CATEGORY" val="custom"/>
  <p:tag name="KSO_WM_TEMPLATE_INDEX" val="20184553"/>
</p:tagLst>
</file>

<file path=ppt/tags/tag10.xml><?xml version="1.0" encoding="utf-8"?>
<p:tagLst xmlns:p="http://schemas.openxmlformats.org/presentationml/2006/main">
  <p:tag name="KSO_WM_BEAUTIFY_FLAG" val="#wm#"/>
  <p:tag name="KSO_WM_TEMPLATE_CATEGORY" val="custom"/>
  <p:tag name="KSO_WM_TEMPLATE_INDEX" val="20184553"/>
</p:tagLst>
</file>

<file path=ppt/tags/tag2.xml><?xml version="1.0" encoding="utf-8"?>
<p:tagLst xmlns:p="http://schemas.openxmlformats.org/presentationml/2006/main">
  <p:tag name="KSO_WM_BEAUTIFY_FLAG" val="#wm#"/>
  <p:tag name="KSO_WM_TEMPLATE_CATEGORY" val="custom"/>
  <p:tag name="KSO_WM_TEMPLATE_INDEX" val="20184553"/>
</p:tagLst>
</file>

<file path=ppt/tags/tag3.xml><?xml version="1.0" encoding="utf-8"?>
<p:tagLst xmlns:p="http://schemas.openxmlformats.org/presentationml/2006/main">
  <p:tag name="KSO_WM_BEAUTIFY_FLAG" val="#wm#"/>
  <p:tag name="KSO_WM_TEMPLATE_CATEGORY" val="custom"/>
  <p:tag name="KSO_WM_TEMPLATE_INDEX" val="20184553"/>
</p:tagLst>
</file>

<file path=ppt/tags/tag4.xml><?xml version="1.0" encoding="utf-8"?>
<p:tagLst xmlns:p="http://schemas.openxmlformats.org/presentationml/2006/main">
  <p:tag name="KSO_WM_BEAUTIFY_FLAG" val="#wm#"/>
  <p:tag name="KSO_WM_TEMPLATE_CATEGORY" val="custom"/>
  <p:tag name="KSO_WM_TEMPLATE_INDEX" val="20184553"/>
</p:tagLst>
</file>

<file path=ppt/tags/tag5.xml><?xml version="1.0" encoding="utf-8"?>
<p:tagLst xmlns:p="http://schemas.openxmlformats.org/presentationml/2006/main">
  <p:tag name="KSO_WM_BEAUTIFY_FLAG" val="#wm#"/>
  <p:tag name="KSO_WM_TEMPLATE_CATEGORY" val="custom"/>
  <p:tag name="KSO_WM_TEMPLATE_INDEX" val="20184553"/>
</p:tagLst>
</file>

<file path=ppt/tags/tag6.xml><?xml version="1.0" encoding="utf-8"?>
<p:tagLst xmlns:p="http://schemas.openxmlformats.org/presentationml/2006/main">
  <p:tag name="KSO_WM_BEAUTIFY_FLAG" val="#wm#"/>
  <p:tag name="KSO_WM_TEMPLATE_CATEGORY" val="custom"/>
  <p:tag name="KSO_WM_TEMPLATE_INDEX" val="20184553"/>
</p:tagLst>
</file>

<file path=ppt/tags/tag7.xml><?xml version="1.0" encoding="utf-8"?>
<p:tagLst xmlns:p="http://schemas.openxmlformats.org/presentationml/2006/main">
  <p:tag name="KSO_WM_BEAUTIFY_FLAG" val="#wm#"/>
  <p:tag name="KSO_WM_TEMPLATE_CATEGORY" val="custom"/>
  <p:tag name="KSO_WM_TEMPLATE_INDEX" val="20184553"/>
</p:tagLst>
</file>

<file path=ppt/tags/tag8.xml><?xml version="1.0" encoding="utf-8"?>
<p:tagLst xmlns:p="http://schemas.openxmlformats.org/presentationml/2006/main">
  <p:tag name="KSO_WM_BEAUTIFY_FLAG" val="#wm#"/>
  <p:tag name="KSO_WM_TEMPLATE_CATEGORY" val="custom"/>
  <p:tag name="KSO_WM_TEMPLATE_INDEX" val="20184553"/>
</p:tagLst>
</file>

<file path=ppt/tags/tag9.xml><?xml version="1.0" encoding="utf-8"?>
<p:tagLst xmlns:p="http://schemas.openxmlformats.org/presentationml/2006/main">
  <p:tag name="KSO_WM_BEAUTIFY_FLAG" val="#wm#"/>
  <p:tag name="KSO_WM_TEMPLATE_CATEGORY" val="custom"/>
  <p:tag name="KSO_WM_TEMPLATE_INDEX" val="2018455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3065</Words>
  <Application>WPS 演示</Application>
  <PresentationFormat>宽屏</PresentationFormat>
  <Paragraphs>84</Paragraphs>
  <Slides>12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Arial</vt:lpstr>
      <vt:lpstr>宋体</vt:lpstr>
      <vt:lpstr>Wingdings</vt:lpstr>
      <vt:lpstr>Calibri Light</vt:lpstr>
      <vt:lpstr>Calibri</vt:lpstr>
      <vt:lpstr>微软雅黑</vt:lpstr>
      <vt:lpstr>Arial Unicode MS</vt:lpstr>
      <vt:lpstr>Office 主题</vt:lpstr>
      <vt:lpstr>Servlet</vt:lpstr>
      <vt:lpstr>Servlet容器</vt:lpstr>
      <vt:lpstr>PowerPoint 演示文稿</vt:lpstr>
      <vt:lpstr>PowerPoint 演示文稿</vt:lpstr>
      <vt:lpstr>PowerPoint 演示文稿</vt:lpstr>
      <vt:lpstr>Connector种类</vt:lpstr>
      <vt:lpstr>PowerPoint 演示文稿</vt:lpstr>
      <vt:lpstr>Tomcat架构模块</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zhongyi</cp:lastModifiedBy>
  <cp:revision>10</cp:revision>
  <dcterms:created xsi:type="dcterms:W3CDTF">2018-07-14T10:48:00Z</dcterms:created>
  <dcterms:modified xsi:type="dcterms:W3CDTF">2018-07-19T07:22:51Z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