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7"/>
  </p:notesMasterIdLst>
  <p:sldIdLst>
    <p:sldId id="257" r:id="rId3"/>
    <p:sldId id="265" r:id="rId4"/>
    <p:sldId id="266" r:id="rId5"/>
    <p:sldId id="267" r:id="rId6"/>
    <p:sldId id="268" r:id="rId8"/>
    <p:sldId id="269" r:id="rId9"/>
    <p:sldId id="270" r:id="rId10"/>
    <p:sldId id="295" r:id="rId11"/>
    <p:sldId id="296" r:id="rId12"/>
    <p:sldId id="271" r:id="rId13"/>
    <p:sldId id="297" r:id="rId14"/>
    <p:sldId id="298" r:id="rId15"/>
    <p:sldId id="299" r:id="rId16"/>
    <p:sldId id="300" r:id="rId17"/>
    <p:sldId id="301" r:id="rId18"/>
    <p:sldId id="272" r:id="rId19"/>
    <p:sldId id="302" r:id="rId20"/>
    <p:sldId id="303" r:id="rId21"/>
    <p:sldId id="273" r:id="rId22"/>
    <p:sldId id="274" r:id="rId23"/>
    <p:sldId id="304" r:id="rId24"/>
    <p:sldId id="305" r:id="rId25"/>
    <p:sldId id="275" r:id="rId26"/>
    <p:sldId id="276" r:id="rId27"/>
    <p:sldId id="277" r:id="rId28"/>
    <p:sldId id="278" r:id="rId29"/>
    <p:sldId id="279" r:id="rId30"/>
    <p:sldId id="280" r:id="rId31"/>
    <p:sldId id="306" r:id="rId32"/>
    <p:sldId id="307" r:id="rId33"/>
    <p:sldId id="258" r:id="rId34"/>
    <p:sldId id="288" r:id="rId35"/>
    <p:sldId id="259" r:id="rId36"/>
    <p:sldId id="260" r:id="rId37"/>
    <p:sldId id="261" r:id="rId38"/>
    <p:sldId id="262" r:id="rId39"/>
    <p:sldId id="263" r:id="rId40"/>
    <p:sldId id="264"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K             value   = command.execute();</a:t>
            </a:r>
            <a:endParaRPr lang="zh-CN" altLang="en-US"/>
          </a:p>
          <a:p>
            <a:r>
              <a:rPr lang="zh-CN" altLang="en-US"/>
              <a:t>Future&lt;K&gt;     fValue  = command.queue();</a:t>
            </a:r>
            <a:endParaRPr lang="zh-CN" altLang="en-US"/>
          </a:p>
          <a:p>
            <a:r>
              <a:rPr lang="zh-CN" altLang="en-US"/>
              <a:t>Observable&lt;K&gt; ohValue = command.observe();         //hot observable</a:t>
            </a:r>
            <a:endParaRPr lang="zh-CN" altLang="en-US"/>
          </a:p>
          <a:p>
            <a:r>
              <a:rPr lang="zh-CN" altLang="en-US"/>
              <a:t>Observable&lt;K&gt; ocValue = command.toObservable();    //cold observable</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75945"/>
            <a:ext cx="10515600" cy="5601335"/>
          </a:xfrm>
        </p:spPr>
        <p:txBody>
          <a:bodyPr/>
          <a:p>
            <a:pPr marL="0" indent="0">
              <a:buNone/>
            </a:pPr>
            <a:r>
              <a:rPr lang="zh-CN" altLang="en-US"/>
              <a:t>The Netflix API processes 10+ billion </a:t>
            </a:r>
            <a:r>
              <a:rPr lang="zh-CN" altLang="en-US">
                <a:solidFill>
                  <a:srgbClr val="FF0000"/>
                </a:solidFill>
              </a:rPr>
              <a:t>HystrixCommand executions</a:t>
            </a:r>
            <a:r>
              <a:rPr lang="zh-CN" altLang="en-US"/>
              <a:t> per day using </a:t>
            </a:r>
            <a:r>
              <a:rPr lang="zh-CN" altLang="en-US">
                <a:solidFill>
                  <a:srgbClr val="FF0000"/>
                </a:solidFill>
              </a:rPr>
              <a:t>thread isolation</a:t>
            </a:r>
            <a:r>
              <a:rPr lang="zh-CN" altLang="en-US"/>
              <a:t>.   </a:t>
            </a:r>
            <a:endParaRPr lang="zh-CN" altLang="en-US"/>
          </a:p>
          <a:p>
            <a:pPr marL="0" indent="0">
              <a:buNone/>
            </a:pPr>
            <a:r>
              <a:rPr lang="zh-CN" altLang="en-US"/>
              <a:t>Each API instance has 40+ thread-pools with 5-20 threads in each (most are set to 10). </a:t>
            </a:r>
            <a:endParaRPr lang="zh-CN" altLang="en-US"/>
          </a:p>
          <a:p>
            <a:pPr marL="0" indent="0">
              <a:buNone/>
            </a:pPr>
            <a:endParaRPr lang="zh-CN" altLang="en-US"/>
          </a:p>
          <a:p>
            <a:pPr marL="0" indent="0">
              <a:buNone/>
            </a:pPr>
            <a:r>
              <a:rPr lang="zh-CN" altLang="en-US"/>
              <a:t>Hystrix是Netflix开源的一款容错框架</a:t>
            </a:r>
            <a:r>
              <a:rPr lang="en-US" altLang="zh-CN"/>
              <a:t>.</a:t>
            </a:r>
            <a:endParaRPr lang="en-US" altLang="zh-CN"/>
          </a:p>
          <a:p>
            <a:pPr marL="0" indent="0">
              <a:buNone/>
            </a:pPr>
            <a:r>
              <a:rPr lang="zh-CN" altLang="en-US"/>
              <a:t>包含常用的容错方法：</a:t>
            </a:r>
            <a:endParaRPr lang="zh-CN" altLang="en-US"/>
          </a:p>
          <a:p>
            <a:pPr lvl="1"/>
            <a:r>
              <a:rPr lang="zh-CN" altLang="en-US"/>
              <a:t>线程隔离</a:t>
            </a:r>
            <a:endParaRPr lang="zh-CN" altLang="en-US"/>
          </a:p>
          <a:p>
            <a:pPr lvl="1"/>
            <a:r>
              <a:rPr lang="zh-CN" altLang="en-US"/>
              <a:t>信号量隔离</a:t>
            </a:r>
            <a:endParaRPr lang="zh-CN" altLang="en-US"/>
          </a:p>
          <a:p>
            <a:pPr lvl="1"/>
            <a:r>
              <a:rPr lang="zh-CN" altLang="en-US"/>
              <a:t>降级策略</a:t>
            </a:r>
            <a:endParaRPr lang="zh-CN" altLang="en-US"/>
          </a:p>
          <a:p>
            <a:pPr lvl="1"/>
            <a:r>
              <a:rPr lang="zh-CN" altLang="en-US"/>
              <a:t>熔断技术</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Get the Fallback</a:t>
            </a:r>
            <a:endParaRPr lang="zh-CN" altLang="en-US"/>
          </a:p>
        </p:txBody>
      </p:sp>
      <p:sp>
        <p:nvSpPr>
          <p:cNvPr id="3" name="内容占位符 2"/>
          <p:cNvSpPr>
            <a:spLocks noGrp="1"/>
          </p:cNvSpPr>
          <p:nvPr>
            <p:ph idx="1"/>
          </p:nvPr>
        </p:nvSpPr>
        <p:spPr/>
        <p:txBody>
          <a:bodyPr/>
          <a:p>
            <a:pPr marL="0" indent="0">
              <a:lnSpc>
                <a:spcPct val="130000"/>
              </a:lnSpc>
              <a:buNone/>
            </a:pPr>
            <a:r>
              <a:rPr lang="zh-CN" altLang="en-US" sz="2000"/>
              <a:t>Write your fallback to provide a generic response, </a:t>
            </a:r>
            <a:r>
              <a:rPr lang="zh-CN" altLang="en-US" sz="2000">
                <a:solidFill>
                  <a:srgbClr val="FF0000"/>
                </a:solidFill>
              </a:rPr>
              <a:t>without any network dependency, from an in-memory cache or by means of other static logic</a:t>
            </a:r>
            <a:r>
              <a:rPr lang="zh-CN" altLang="en-US" sz="2000"/>
              <a:t>.</a:t>
            </a:r>
            <a:endParaRPr lang="zh-CN" altLang="en-US" sz="2000"/>
          </a:p>
          <a:p>
            <a:pPr marL="0" indent="0">
              <a:lnSpc>
                <a:spcPct val="130000"/>
              </a:lnSpc>
              <a:buNone/>
            </a:pPr>
            <a:r>
              <a:rPr lang="zh-CN" altLang="en-US" sz="2000"/>
              <a:t> If you must use a network call in the fallback, you should do so by means of another HystrixCommand or HystrixObservableCommand.</a:t>
            </a:r>
            <a:endParaRPr lang="zh-CN" altLang="en-US" sz="2000"/>
          </a:p>
          <a:p>
            <a:pPr marL="0" indent="0">
              <a:lnSpc>
                <a:spcPct val="130000"/>
              </a:lnSpc>
              <a:buNone/>
            </a:pPr>
            <a:endParaRPr lang="zh-CN" altLang="en-US" sz="2000"/>
          </a:p>
          <a:p>
            <a:pPr marL="0" indent="0">
              <a:lnSpc>
                <a:spcPct val="130000"/>
              </a:lnSpc>
              <a:buNone/>
            </a:pPr>
            <a:endParaRPr lang="zh-CN" altLang="en-US" sz="2000"/>
          </a:p>
          <a:p>
            <a:pPr marL="0" indent="0">
              <a:lnSpc>
                <a:spcPct val="130000"/>
              </a:lnSpc>
              <a:buNone/>
            </a:pPr>
            <a:r>
              <a:rPr lang="zh-CN" altLang="en-US" sz="2000"/>
              <a:t>It is a poor practice to implement a fallback implementation that can fail. You should implement your fallback such that it is not performing any logic that could fail.</a:t>
            </a:r>
            <a:endParaRPr lang="zh-CN" altLang="en-US" sz="20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Get the Fallback</a:t>
            </a:r>
            <a:endParaRPr lang="zh-CN" altLang="en-US"/>
          </a:p>
        </p:txBody>
      </p:sp>
      <p:sp>
        <p:nvSpPr>
          <p:cNvPr id="3" name="内容占位符 2"/>
          <p:cNvSpPr>
            <a:spLocks noGrp="1"/>
          </p:cNvSpPr>
          <p:nvPr>
            <p:ph idx="1"/>
          </p:nvPr>
        </p:nvSpPr>
        <p:spPr/>
        <p:txBody>
          <a:bodyPr>
            <a:normAutofit lnSpcReduction="20000"/>
          </a:bodyPr>
          <a:p>
            <a:pPr marL="0" indent="0">
              <a:lnSpc>
                <a:spcPct val="130000"/>
              </a:lnSpc>
              <a:buNone/>
            </a:pPr>
            <a:r>
              <a:rPr lang="zh-CN" altLang="en-US" sz="2000"/>
              <a:t>The result of a failed or nonexistent fallback will differ depending on how you invoked the Hystrix command:</a:t>
            </a:r>
            <a:endParaRPr lang="zh-CN" altLang="en-US" sz="2000"/>
          </a:p>
          <a:p>
            <a:pPr>
              <a:lnSpc>
                <a:spcPct val="130000"/>
              </a:lnSpc>
            </a:pPr>
            <a:r>
              <a:rPr lang="zh-CN" altLang="en-US" sz="2000"/>
              <a:t>execute() — throws an exception</a:t>
            </a:r>
            <a:endParaRPr lang="zh-CN" altLang="en-US" sz="2000"/>
          </a:p>
          <a:p>
            <a:pPr>
              <a:lnSpc>
                <a:spcPct val="130000"/>
              </a:lnSpc>
            </a:pPr>
            <a:r>
              <a:rPr lang="zh-CN" altLang="en-US" sz="2000"/>
              <a:t>queue() — successfully returns a Future, but this Future will throw an exception if its get() method is called</a:t>
            </a:r>
            <a:endParaRPr lang="zh-CN" altLang="en-US" sz="2000"/>
          </a:p>
          <a:p>
            <a:pPr>
              <a:lnSpc>
                <a:spcPct val="130000"/>
              </a:lnSpc>
            </a:pPr>
            <a:r>
              <a:rPr lang="zh-CN" altLang="en-US" sz="2000"/>
              <a:t>observe() — returns an Observable that, when you subscribe to it, will immediately terminate by calling the subscriber’s onError method</a:t>
            </a:r>
            <a:endParaRPr lang="zh-CN" altLang="en-US" sz="2000"/>
          </a:p>
          <a:p>
            <a:pPr>
              <a:lnSpc>
                <a:spcPct val="130000"/>
              </a:lnSpc>
            </a:pPr>
            <a:r>
              <a:rPr lang="zh-CN" altLang="en-US" sz="2000"/>
              <a:t>toObservable() — returns an Observable that, when you subscribe to it, will terminate by calling the subscriber’s onError method</a:t>
            </a:r>
            <a:endParaRPr lang="zh-CN" altLang="en-US" sz="200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Return the Successful Response</a:t>
            </a:r>
            <a:endParaRPr lang="zh-CN" altLang="en-US"/>
          </a:p>
        </p:txBody>
      </p:sp>
      <p:pic>
        <p:nvPicPr>
          <p:cNvPr id="4" name="内容占位符 3"/>
          <p:cNvPicPr>
            <a:picLocks noChangeAspect="1"/>
          </p:cNvPicPr>
          <p:nvPr>
            <p:ph idx="1"/>
          </p:nvPr>
        </p:nvPicPr>
        <p:blipFill>
          <a:blip r:embed="rId1"/>
          <a:stretch>
            <a:fillRect/>
          </a:stretch>
        </p:blipFill>
        <p:spPr>
          <a:xfrm>
            <a:off x="1142365" y="3260725"/>
            <a:ext cx="8636000" cy="2847340"/>
          </a:xfrm>
          <a:prstGeom prst="rect">
            <a:avLst/>
          </a:prstGeom>
        </p:spPr>
      </p:pic>
      <p:sp>
        <p:nvSpPr>
          <p:cNvPr id="5" name="文本框 4"/>
          <p:cNvSpPr txBox="1"/>
          <p:nvPr/>
        </p:nvSpPr>
        <p:spPr>
          <a:xfrm>
            <a:off x="986790" y="1691005"/>
            <a:ext cx="8791575" cy="645160"/>
          </a:xfrm>
          <a:prstGeom prst="rect">
            <a:avLst/>
          </a:prstGeom>
          <a:noFill/>
        </p:spPr>
        <p:txBody>
          <a:bodyPr wrap="square" rtlCol="0" anchor="t">
            <a:spAutoFit/>
          </a:bodyPr>
          <a:p>
            <a:r>
              <a:rPr lang="zh-CN" altLang="en-US"/>
              <a:t>If the Hystrix command succeeds, it will return the response or responses to the caller in the form of an Observable. </a:t>
            </a:r>
            <a:endParaRPr lang="zh-CN" altLang="en-US"/>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Circuit Breaker</a:t>
            </a:r>
            <a:endParaRPr lang="zh-CN" altLang="en-US"/>
          </a:p>
        </p:txBody>
      </p:sp>
      <p:pic>
        <p:nvPicPr>
          <p:cNvPr id="4" name="内容占位符 3"/>
          <p:cNvPicPr>
            <a:picLocks noChangeAspect="1"/>
          </p:cNvPicPr>
          <p:nvPr>
            <p:ph idx="1"/>
          </p:nvPr>
        </p:nvPicPr>
        <p:blipFill>
          <a:blip r:embed="rId1"/>
          <a:stretch>
            <a:fillRect/>
          </a:stretch>
        </p:blipFill>
        <p:spPr>
          <a:xfrm>
            <a:off x="605790" y="1691005"/>
            <a:ext cx="5908675" cy="480060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Circuit Breaker</a:t>
            </a:r>
            <a:endParaRPr lang="zh-CN" altLang="en-US"/>
          </a:p>
        </p:txBody>
      </p:sp>
      <p:sp>
        <p:nvSpPr>
          <p:cNvPr id="3" name="内容占位符 2"/>
          <p:cNvSpPr/>
          <p:nvPr>
            <p:ph idx="1"/>
          </p:nvPr>
        </p:nvSpPr>
        <p:spPr/>
        <p:txBody>
          <a:bodyPr>
            <a:normAutofit lnSpcReduction="20000"/>
          </a:bodyPr>
          <a:p>
            <a:r>
              <a:rPr lang="zh-CN" altLang="en-US"/>
              <a:t>Assuming the volume across a circuit meets a certain threshold (HystrixCommandProperties.circuitBreakerRequestVolumeThreshold())...</a:t>
            </a:r>
            <a:endParaRPr lang="zh-CN" altLang="en-US"/>
          </a:p>
          <a:p>
            <a:r>
              <a:rPr lang="zh-CN" altLang="en-US"/>
              <a:t>And assuming that the error percentage exceeds the threshold error percentage (HystrixCommandProperties.circuitBreakerErrorThresholdPercentage())...</a:t>
            </a:r>
            <a:endParaRPr lang="zh-CN" altLang="en-US"/>
          </a:p>
          <a:p>
            <a:r>
              <a:rPr lang="zh-CN" altLang="en-US"/>
              <a:t>Then the circuit-breaker transitions from CLOSED to OPEN.</a:t>
            </a:r>
            <a:endParaRPr lang="zh-CN" altLang="en-US"/>
          </a:p>
          <a:p>
            <a:r>
              <a:rPr lang="zh-CN" altLang="en-US"/>
              <a:t>While it is open, it short-circuits all requests made against that circuit-breaker.</a:t>
            </a:r>
            <a:endParaRPr lang="zh-CN" altLang="en-US"/>
          </a:p>
          <a:p>
            <a:r>
              <a:rPr lang="zh-CN" altLang="en-US"/>
              <a:t>After some amount of time (HystrixCommandProperties.circuitBreakerSleepWindowInMilliseconds()), the next single request is let through (this is the HALF-OPEN state). If the request fails, the circuit-breaker returns to the OPEN state for the duration of the sleep window. If the request succeeds, the circuit-breaker transitions to CLOSED and the logic in 1. takes over again.</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Isolation</a:t>
            </a:r>
            <a:endParaRPr lang="zh-CN" altLang="en-US"/>
          </a:p>
        </p:txBody>
      </p:sp>
      <p:sp>
        <p:nvSpPr>
          <p:cNvPr id="3" name="内容占位符 2"/>
          <p:cNvSpPr>
            <a:spLocks noGrp="1"/>
          </p:cNvSpPr>
          <p:nvPr>
            <p:ph idx="1"/>
          </p:nvPr>
        </p:nvSpPr>
        <p:spPr/>
        <p:txBody>
          <a:bodyPr/>
          <a:p>
            <a:r>
              <a:rPr lang="zh-CN" altLang="en-US"/>
              <a:t>Hystrix employs the bulkhead pattern to isolate dependencies from each other and to limit concurrent access to any one of them.</a:t>
            </a: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Threads &amp; Thread Pools</a:t>
            </a:r>
            <a:endParaRPr lang="zh-CN" altLang="en-US"/>
          </a:p>
        </p:txBody>
      </p:sp>
      <p:sp>
        <p:nvSpPr>
          <p:cNvPr id="3" name="内容占位符 2"/>
          <p:cNvSpPr>
            <a:spLocks noGrp="1"/>
          </p:cNvSpPr>
          <p:nvPr>
            <p:ph idx="1"/>
          </p:nvPr>
        </p:nvSpPr>
        <p:spPr/>
        <p:txBody>
          <a:bodyPr>
            <a:normAutofit fontScale="90000" lnSpcReduction="20000"/>
          </a:bodyPr>
          <a:p>
            <a:pPr marL="0" indent="0">
              <a:buNone/>
            </a:pPr>
            <a:r>
              <a:rPr lang="zh-CN" altLang="en-US"/>
              <a:t>Clients (libraries, network calls, etc) execute on</a:t>
            </a:r>
            <a:r>
              <a:rPr lang="zh-CN" altLang="en-US">
                <a:solidFill>
                  <a:srgbClr val="FF0000"/>
                </a:solidFill>
              </a:rPr>
              <a:t> separate threads</a:t>
            </a:r>
            <a:r>
              <a:rPr lang="zh-CN" altLang="en-US"/>
              <a:t>. </a:t>
            </a:r>
            <a:endParaRPr lang="zh-CN" altLang="en-US"/>
          </a:p>
          <a:p>
            <a:pPr marL="0" indent="0">
              <a:buNone/>
            </a:pPr>
            <a:r>
              <a:rPr lang="zh-CN" altLang="en-US"/>
              <a:t> This isolates them from the calling thread (Tomcat thread pool) so that the caller may “walk away” from a dependency call that is taking too long.</a:t>
            </a:r>
            <a:endParaRPr lang="zh-CN" altLang="en-US"/>
          </a:p>
          <a:p>
            <a:pPr marL="0" indent="0">
              <a:buNone/>
            </a:pPr>
            <a:endParaRPr lang="zh-CN" altLang="en-US"/>
          </a:p>
          <a:p>
            <a:pPr marL="0" indent="0">
              <a:buNone/>
            </a:pPr>
            <a:r>
              <a:rPr lang="zh-CN" altLang="en-US"/>
              <a:t>Hystrix uses separate, </a:t>
            </a:r>
            <a:r>
              <a:rPr lang="zh-CN" altLang="en-US">
                <a:solidFill>
                  <a:srgbClr val="FF0000"/>
                </a:solidFill>
              </a:rPr>
              <a:t>per-dependency thread pools</a:t>
            </a:r>
            <a:r>
              <a:rPr lang="zh-CN" altLang="en-US"/>
              <a:t> as a way of constraining any given dependency so latency on the underlying executions will saturate the available threads only in that pool.</a:t>
            </a:r>
            <a:endParaRPr lang="zh-CN" altLang="en-US"/>
          </a:p>
          <a:p>
            <a:pPr marL="0" indent="0">
              <a:buNone/>
            </a:pPr>
            <a:endParaRPr lang="zh-CN" altLang="en-US"/>
          </a:p>
          <a:p>
            <a:pPr marL="0" indent="0">
              <a:buNone/>
            </a:pPr>
            <a:r>
              <a:rPr lang="zh-CN" altLang="en-US"/>
              <a:t>一个依赖对应一个线程池。该依赖挂了的话，最多就是爆了一个线程池而不是所有的。</a:t>
            </a:r>
            <a:endParaRPr lang="zh-CN" altLang="en-US"/>
          </a:p>
          <a:p>
            <a:pPr marL="0" indent="0">
              <a:buNone/>
            </a:pPr>
            <a:endParaRPr lang="zh-CN" altLang="en-US"/>
          </a:p>
          <a:p>
            <a:pPr marL="0" indent="0">
              <a:buNone/>
            </a:pPr>
            <a:r>
              <a:rPr lang="zh-CN" altLang="en-US"/>
              <a:t>It is possible for you to protect against failure without the use of thread pools, but this requires the client being trusted to fail very quickly (network connect/read timeouts and retry configuration) and to always behave well.</a:t>
            </a: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Threads &amp; Thread Pools</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9611360" cy="390461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Netflix</a:t>
            </a:r>
            <a:r>
              <a:rPr lang="zh-CN" altLang="en-US"/>
              <a:t>选用线程池作为Hystrix隔离机制的原因</a:t>
            </a:r>
            <a:endParaRPr lang="zh-CN" altLang="en-US"/>
          </a:p>
        </p:txBody>
      </p:sp>
      <p:sp>
        <p:nvSpPr>
          <p:cNvPr id="3" name="内容占位符 2"/>
          <p:cNvSpPr>
            <a:spLocks noGrp="1"/>
          </p:cNvSpPr>
          <p:nvPr>
            <p:ph idx="1"/>
          </p:nvPr>
        </p:nvSpPr>
        <p:spPr/>
        <p:txBody>
          <a:bodyPr>
            <a:normAutofit fontScale="60000"/>
          </a:bodyPr>
          <a:p>
            <a:r>
              <a:rPr lang="zh-CN" altLang="en-US"/>
              <a:t>Many applications execute dozens (and sometimes well over 100) different back-end service calls against dozens of different services developed by as many different teams.</a:t>
            </a:r>
            <a:endParaRPr lang="zh-CN" altLang="en-US"/>
          </a:p>
          <a:p>
            <a:r>
              <a:rPr lang="zh-CN" altLang="en-US"/>
              <a:t>Each service provides its own client library.</a:t>
            </a:r>
            <a:endParaRPr lang="zh-CN" altLang="en-US"/>
          </a:p>
          <a:p>
            <a:r>
              <a:rPr lang="zh-CN" altLang="en-US"/>
              <a:t>Client libraries are changing all the time.</a:t>
            </a:r>
            <a:endParaRPr lang="zh-CN" altLang="en-US"/>
          </a:p>
          <a:p>
            <a:r>
              <a:rPr lang="zh-CN" altLang="en-US"/>
              <a:t>Client library logic can change to add new network calls.</a:t>
            </a:r>
            <a:endParaRPr lang="zh-CN" altLang="en-US"/>
          </a:p>
          <a:p>
            <a:r>
              <a:rPr lang="zh-CN" altLang="en-US"/>
              <a:t>Client libraries can contain logic such as retries, data parsing, caching (in-memory or across network), and other such behavior.</a:t>
            </a:r>
            <a:endParaRPr lang="zh-CN" altLang="en-US"/>
          </a:p>
          <a:p>
            <a:r>
              <a:rPr lang="zh-CN" altLang="en-US"/>
              <a:t>Client libraries tend to be “black boxes” — opaque to their users about implementation details, network access patterns, configuration defaults, etc.</a:t>
            </a:r>
            <a:endParaRPr lang="zh-CN" altLang="en-US"/>
          </a:p>
          <a:p>
            <a:r>
              <a:rPr lang="zh-CN" altLang="en-US"/>
              <a:t>In several real-world production outages the determination was “oh, something changed and properties should be adjusted” or “the client library changed its behavior.”</a:t>
            </a:r>
            <a:endParaRPr lang="zh-CN" altLang="en-US"/>
          </a:p>
          <a:p>
            <a:r>
              <a:rPr lang="zh-CN" altLang="en-US"/>
              <a:t>Even if a client itself doesn’t change, the service itself can change, which can then impact performance characteristics which can then cause the client configuration to be invalid.</a:t>
            </a:r>
            <a:endParaRPr lang="zh-CN" altLang="en-US"/>
          </a:p>
          <a:p>
            <a:r>
              <a:rPr lang="zh-CN" altLang="en-US"/>
              <a:t>Transitive dependencies can pull in other client libraries that are not expected and perhaps not correctly configured.</a:t>
            </a:r>
            <a:endParaRPr lang="zh-CN" altLang="en-US"/>
          </a:p>
          <a:p>
            <a:r>
              <a:rPr lang="zh-CN" altLang="en-US"/>
              <a:t>Most network access is performed synchronously.</a:t>
            </a:r>
            <a:endParaRPr lang="zh-CN" altLang="en-US"/>
          </a:p>
          <a:p>
            <a:r>
              <a:rPr lang="zh-CN" altLang="en-US"/>
              <a:t>Failure and latency can occur in the client-side code as well, not just in the network call.</a:t>
            </a:r>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290445" y="302895"/>
            <a:ext cx="7960360" cy="608203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774700" y="1420495"/>
            <a:ext cx="11075670" cy="5384800"/>
          </a:xfrm>
          <a:prstGeom prst="rect">
            <a:avLst/>
          </a:prstGeom>
        </p:spPr>
      </p:pic>
      <p:sp>
        <p:nvSpPr>
          <p:cNvPr id="5" name="标题 4"/>
          <p:cNvSpPr>
            <a:spLocks noGrp="1"/>
          </p:cNvSpPr>
          <p:nvPr>
            <p:ph type="title"/>
          </p:nvPr>
        </p:nvSpPr>
        <p:spPr/>
        <p:txBody>
          <a:bodyPr/>
          <a:p>
            <a:r>
              <a:rPr lang="en-US" altLang="zh-CN"/>
              <a:t>Work Flow</a:t>
            </a:r>
            <a:endParaRPr lang="en-US" altLang="zh-CN"/>
          </a:p>
        </p:txBody>
      </p:sp>
      <p:sp>
        <p:nvSpPr>
          <p:cNvPr id="6" name="文本框 5"/>
          <p:cNvSpPr txBox="1"/>
          <p:nvPr/>
        </p:nvSpPr>
        <p:spPr>
          <a:xfrm>
            <a:off x="3901440" y="738505"/>
            <a:ext cx="6186805" cy="368300"/>
          </a:xfrm>
          <a:prstGeom prst="rect">
            <a:avLst/>
          </a:prstGeom>
          <a:noFill/>
        </p:spPr>
        <p:txBody>
          <a:bodyPr wrap="square" rtlCol="0" anchor="t">
            <a:spAutoFit/>
          </a:bodyPr>
          <a:p>
            <a:r>
              <a:rPr lang="zh-CN" altLang="en-US"/>
              <a:t>https://github.com/Netflix/Hystrix/wiki/How-it-Works</a:t>
            </a:r>
            <a:endParaRPr lang="zh-CN" altLang="en-US"/>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Benefits of Thread Pools</a:t>
            </a:r>
            <a:endParaRPr lang="zh-CN" altLang="en-US"/>
          </a:p>
        </p:txBody>
      </p:sp>
      <p:sp>
        <p:nvSpPr>
          <p:cNvPr id="3" name="内容占位符 2"/>
          <p:cNvSpPr>
            <a:spLocks noGrp="1"/>
          </p:cNvSpPr>
          <p:nvPr>
            <p:ph idx="1"/>
          </p:nvPr>
        </p:nvSpPr>
        <p:spPr/>
        <p:txBody>
          <a:bodyPr>
            <a:normAutofit fontScale="60000"/>
          </a:bodyPr>
          <a:p>
            <a:r>
              <a:rPr lang="zh-CN" altLang="en-US"/>
              <a:t>The application is fully protected from runaway client libraries. The pool for a given dependency library can fill up without impacting the rest of the application.</a:t>
            </a:r>
            <a:endParaRPr lang="zh-CN" altLang="en-US"/>
          </a:p>
          <a:p>
            <a:r>
              <a:rPr lang="zh-CN" altLang="en-US"/>
              <a:t>The application can accept new client libraries with far lower risk. If an issue occurs, it is isolated to the library and doesn’t affect everything else.</a:t>
            </a:r>
            <a:endParaRPr lang="zh-CN" altLang="en-US"/>
          </a:p>
          <a:p>
            <a:r>
              <a:rPr lang="zh-CN" altLang="en-US"/>
              <a:t>When a failed client becomes healthy again, the thread pool will clear up and the application immediately resumes healthy performance, as opposed to a long recovery when the entire Tomcat container is overwhelmed.</a:t>
            </a:r>
            <a:endParaRPr lang="zh-CN" altLang="en-US"/>
          </a:p>
          <a:p>
            <a:r>
              <a:rPr lang="zh-CN" altLang="en-US"/>
              <a:t>If a client library is misconfigured, the health of a thread pool will quickly demonstrate this (via increased errors, latency, timeouts, rejections, etc.) and you can handle it (typically in real-time via dynamic properties) without affecting application functionality.</a:t>
            </a:r>
            <a:endParaRPr lang="zh-CN" altLang="en-US"/>
          </a:p>
          <a:p>
            <a:r>
              <a:rPr lang="zh-CN" altLang="en-US"/>
              <a:t>If a client service changes performance characteristics (which happens often enough to be an issue) which in turn cause a need to tune properties (increasing/decreasing timeouts, changing retries, etc.) this again becomes visible through thread pool metrics (errors, latency, timeouts, rejections) and can be handled without impacting other clients, requests, or users.</a:t>
            </a:r>
            <a:endParaRPr lang="zh-CN" altLang="en-US"/>
          </a:p>
          <a:p>
            <a:r>
              <a:rPr lang="zh-CN" altLang="en-US"/>
              <a:t>Beyond the isolation benefits, having dedicated thread pools provides built-in concurrency which can be leveraged to build asynchronous facades on top of synchronous client libraries (similar to how the Netflix API built a reactive, fully-asynchronous Java API on top of Hystrix commands).</a:t>
            </a:r>
            <a:endParaRPr lang="zh-CN" altLang="en-US"/>
          </a:p>
        </p:txBody>
      </p:sp>
      <p:sp>
        <p:nvSpPr>
          <p:cNvPr id="4" name="文本框 3"/>
          <p:cNvSpPr txBox="1"/>
          <p:nvPr/>
        </p:nvSpPr>
        <p:spPr>
          <a:xfrm>
            <a:off x="1093470" y="5255260"/>
            <a:ext cx="10005060" cy="922020"/>
          </a:xfrm>
          <a:prstGeom prst="rect">
            <a:avLst/>
          </a:prstGeom>
          <a:noFill/>
        </p:spPr>
        <p:txBody>
          <a:bodyPr wrap="square" rtlCol="0" anchor="t">
            <a:spAutoFit/>
          </a:bodyPr>
          <a:p>
            <a:r>
              <a:rPr lang="zh-CN" altLang="en-US"/>
              <a:t>In short, the isolation provided by thread pools allows for the always-changing and dynamic combination of client libraries and subsystem performance characteristics to be handled gracefully without causing outages.</a:t>
            </a:r>
            <a:endParaRPr lang="zh-CN" alt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Benefits of Thread Pools</a:t>
            </a:r>
            <a:endParaRPr lang="zh-CN" altLang="en-US"/>
          </a:p>
        </p:txBody>
      </p:sp>
      <p:sp>
        <p:nvSpPr>
          <p:cNvPr id="3" name="内容占位符 2"/>
          <p:cNvSpPr>
            <a:spLocks noGrp="1"/>
          </p:cNvSpPr>
          <p:nvPr>
            <p:ph idx="1"/>
          </p:nvPr>
        </p:nvSpPr>
        <p:spPr/>
        <p:txBody>
          <a:bodyPr>
            <a:normAutofit/>
          </a:bodyPr>
          <a:p>
            <a:r>
              <a:rPr lang="zh-CN" altLang="en-US"/>
              <a:t>应用完全不会受到跑飞了的客户端库的影响。该依赖对应线程池即使满了也不会影响应用的其它部分。</a:t>
            </a:r>
            <a:endParaRPr lang="zh-CN" altLang="en-US"/>
          </a:p>
          <a:p>
            <a:r>
              <a:rPr lang="zh-CN" altLang="en-US"/>
              <a:t>应用可以以极低的风险试用新的客户端库。理由同一</a:t>
            </a:r>
            <a:endParaRPr lang="zh-CN" altLang="en-US"/>
          </a:p>
          <a:p>
            <a:r>
              <a:rPr lang="zh-CN" altLang="en-US"/>
              <a:t>跑飞了的客户端库恢复之后，线程池会</a:t>
            </a:r>
            <a:r>
              <a:rPr lang="en-US" altLang="zh-CN"/>
              <a:t>clearup</a:t>
            </a:r>
            <a:r>
              <a:rPr lang="zh-CN" altLang="en-US"/>
              <a:t>然后应用立刻恢复健康。</a:t>
            </a:r>
            <a:endParaRPr lang="zh-CN" altLang="en-US"/>
          </a:p>
          <a:p>
            <a:r>
              <a:rPr lang="zh-CN" altLang="en-US"/>
              <a:t>如何客户端配置错了，线程池的健康程度可以立刻反应得到实时处理。</a:t>
            </a:r>
            <a:endParaRPr lang="zh-CN" altLang="en-US"/>
          </a:p>
          <a:p>
            <a:r>
              <a:rPr lang="zh-CN" altLang="en-US"/>
              <a:t>如果客户端服务改变了性能，会需要修改</a:t>
            </a:r>
            <a:r>
              <a:rPr lang="en-US" altLang="zh-CN"/>
              <a:t>properties</a:t>
            </a:r>
            <a:r>
              <a:rPr lang="zh-CN" altLang="en-US"/>
              <a:t>，修改时长、重试等。这些都是可以从线程池的</a:t>
            </a:r>
            <a:r>
              <a:rPr lang="en-US" altLang="zh-CN"/>
              <a:t>metrics</a:t>
            </a:r>
            <a:r>
              <a:rPr lang="zh-CN" altLang="en-US"/>
              <a:t>中看出来，并且得到实时处理。</a:t>
            </a:r>
            <a:endParaRPr lang="zh-CN" altLang="en-US"/>
          </a:p>
          <a:p>
            <a:r>
              <a:rPr lang="zh-CN" altLang="en-US"/>
              <a:t>除了隔离功能，使用线程池提供了内建的并发，可以在同步客户端库之上，构建一个异步的外观。</a:t>
            </a: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Benefits of Thread Pools</a:t>
            </a:r>
            <a:endParaRPr lang="zh-CN" altLang="en-US"/>
          </a:p>
        </p:txBody>
      </p:sp>
      <p:sp>
        <p:nvSpPr>
          <p:cNvPr id="3" name="内容占位符 2"/>
          <p:cNvSpPr>
            <a:spLocks noGrp="1"/>
          </p:cNvSpPr>
          <p:nvPr>
            <p:ph idx="1"/>
          </p:nvPr>
        </p:nvSpPr>
        <p:spPr/>
        <p:txBody>
          <a:bodyPr>
            <a:normAutofit/>
          </a:bodyPr>
          <a:p>
            <a:r>
              <a:rPr lang="zh-CN" altLang="en-US"/>
              <a:t>综上，线程池隔离让 不断变化并且动态组合 客户端库成为一种能力，并且可以优雅地处理一些性能问题，而不至于引起服务暂停。</a:t>
            </a:r>
            <a:endParaRPr lang="zh-CN" altLang="en-US"/>
          </a:p>
          <a:p>
            <a:endParaRPr lang="zh-CN" altLang="en-US"/>
          </a:p>
          <a:p>
            <a:pPr marL="0" indent="0">
              <a:buNone/>
            </a:pPr>
            <a:r>
              <a:rPr lang="zh-CN" altLang="en-US"/>
              <a:t>当然，尽管线程提供了隔离能力，但是客户端代码本身还是需要有</a:t>
            </a:r>
            <a:r>
              <a:rPr lang="en-US" altLang="zh-CN"/>
              <a:t>timeout</a:t>
            </a:r>
            <a:r>
              <a:rPr lang="zh-CN" altLang="en-US"/>
              <a:t>、或者有能力响应线程</a:t>
            </a:r>
            <a:r>
              <a:rPr lang="en-US" altLang="zh-CN"/>
              <a:t>interrupt</a:t>
            </a:r>
            <a:r>
              <a:rPr lang="zh-CN" altLang="en-US"/>
              <a:t>，不然会永久阻塞线程，占用资源。</a:t>
            </a:r>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Drawbacks of Thread Pools</a:t>
            </a:r>
            <a:endParaRPr lang="zh-CN" altLang="en-US"/>
          </a:p>
        </p:txBody>
      </p:sp>
      <p:sp>
        <p:nvSpPr>
          <p:cNvPr id="3" name="内容占位符 2"/>
          <p:cNvSpPr>
            <a:spLocks noGrp="1"/>
          </p:cNvSpPr>
          <p:nvPr>
            <p:ph idx="1"/>
          </p:nvPr>
        </p:nvSpPr>
        <p:spPr/>
        <p:txBody>
          <a:bodyPr/>
          <a:p>
            <a:r>
              <a:rPr lang="zh-CN" altLang="en-US"/>
              <a:t>The primary drawback of thread pools is that they </a:t>
            </a:r>
            <a:r>
              <a:rPr lang="zh-CN" altLang="en-US">
                <a:solidFill>
                  <a:srgbClr val="FF0000"/>
                </a:solidFill>
              </a:rPr>
              <a:t>add computational overhead</a:t>
            </a:r>
            <a:r>
              <a:rPr lang="zh-CN" altLang="en-US"/>
              <a:t>. </a:t>
            </a:r>
            <a:endParaRPr lang="zh-CN" altLang="en-US"/>
          </a:p>
          <a:p>
            <a:r>
              <a:rPr lang="zh-CN" altLang="en-US"/>
              <a:t>Each command execution involves the queueing, scheduling, and context switching involved in running a command on a separate thread.</a:t>
            </a:r>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Semaphores</a:t>
            </a:r>
            <a:endParaRPr lang="zh-CN" altLang="en-US"/>
          </a:p>
        </p:txBody>
      </p:sp>
      <p:sp>
        <p:nvSpPr>
          <p:cNvPr id="3" name="内容占位符 2"/>
          <p:cNvSpPr>
            <a:spLocks noGrp="1"/>
          </p:cNvSpPr>
          <p:nvPr>
            <p:ph idx="1"/>
          </p:nvPr>
        </p:nvSpPr>
        <p:spPr>
          <a:xfrm>
            <a:off x="838200" y="1825625"/>
            <a:ext cx="10515600" cy="1543050"/>
          </a:xfrm>
        </p:spPr>
        <p:txBody>
          <a:bodyPr/>
          <a:p>
            <a:pPr marL="0" indent="0">
              <a:lnSpc>
                <a:spcPct val="130000"/>
              </a:lnSpc>
              <a:buNone/>
            </a:pPr>
            <a:r>
              <a:rPr lang="zh-CN" altLang="en-US" sz="1800">
                <a:solidFill>
                  <a:schemeClr val="tx1"/>
                </a:solidFill>
              </a:rPr>
              <a:t>This allows Hystrix to shed load without using thread pools but it does not allow for timing out and walking away. </a:t>
            </a:r>
            <a:endParaRPr lang="zh-CN" altLang="en-US" sz="1800">
              <a:solidFill>
                <a:schemeClr val="tx1"/>
              </a:solidFill>
            </a:endParaRPr>
          </a:p>
          <a:p>
            <a:pPr marL="0" indent="0">
              <a:lnSpc>
                <a:spcPct val="130000"/>
              </a:lnSpc>
              <a:buNone/>
            </a:pPr>
            <a:r>
              <a:rPr lang="zh-CN" altLang="en-US" sz="1800">
                <a:solidFill>
                  <a:schemeClr val="tx1"/>
                </a:solidFill>
              </a:rPr>
              <a:t>If you trust the client and you only want load shedding, you could use this approach.</a:t>
            </a:r>
            <a:endParaRPr lang="zh-CN" altLang="en-US" sz="1800">
              <a:solidFill>
                <a:schemeClr val="tx1"/>
              </a:solidFill>
            </a:endParaRPr>
          </a:p>
        </p:txBody>
      </p:sp>
      <p:sp>
        <p:nvSpPr>
          <p:cNvPr id="4" name="文本框 3"/>
          <p:cNvSpPr txBox="1"/>
          <p:nvPr/>
        </p:nvSpPr>
        <p:spPr>
          <a:xfrm>
            <a:off x="838200" y="3368675"/>
            <a:ext cx="10516235" cy="2122805"/>
          </a:xfrm>
          <a:prstGeom prst="rect">
            <a:avLst/>
          </a:prstGeom>
          <a:noFill/>
        </p:spPr>
        <p:txBody>
          <a:bodyPr wrap="square" rtlCol="0" anchor="t">
            <a:spAutoFit/>
          </a:bodyPr>
          <a:p>
            <a:r>
              <a:rPr lang="zh-CN" altLang="en-US" sz="2400" b="1"/>
              <a:t>HystrixCommand </a:t>
            </a:r>
            <a:r>
              <a:rPr lang="zh-CN" altLang="en-US"/>
              <a:t>and</a:t>
            </a:r>
            <a:r>
              <a:rPr lang="zh-CN" altLang="en-US" sz="2400" b="1"/>
              <a:t> HystrixObservableCommand</a:t>
            </a:r>
            <a:r>
              <a:rPr lang="zh-CN" altLang="en-US"/>
              <a:t> support semaphores in 2 places:</a:t>
            </a:r>
            <a:endParaRPr lang="zh-CN" altLang="en-US"/>
          </a:p>
          <a:p>
            <a:endParaRPr lang="zh-CN" altLang="en-US"/>
          </a:p>
          <a:p>
            <a:pPr marL="285750" indent="-285750">
              <a:buFont typeface="Arial" panose="020B0604020202020204" pitchFamily="34" charset="0"/>
              <a:buChar char="•"/>
            </a:pPr>
            <a:r>
              <a:rPr lang="zh-CN" altLang="en-US" b="1"/>
              <a:t>Fallback: </a:t>
            </a:r>
            <a:r>
              <a:rPr lang="zh-CN" altLang="en-US"/>
              <a:t>When Hystrix retrieves fallbacks it always does so on the calling Tomcat thread.</a:t>
            </a:r>
            <a:endParaRPr lang="zh-CN" altLang="en-US"/>
          </a:p>
          <a:p>
            <a:pPr marL="285750" indent="-285750">
              <a:buFont typeface="Arial" panose="020B0604020202020204" pitchFamily="34" charset="0"/>
              <a:buChar char="•"/>
            </a:pPr>
            <a:r>
              <a:rPr lang="zh-CN" altLang="en-US" b="1"/>
              <a:t>Execution:</a:t>
            </a:r>
            <a:r>
              <a:rPr lang="zh-CN" altLang="en-US"/>
              <a:t> If you set the property execution.isolation.strategy to SEMAPHORE then Hystrix will use semaphores instead of threads to limit the number of concurrent parent threads that invoke the command.</a:t>
            </a: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Semaphores</a:t>
            </a:r>
            <a:endParaRPr lang="zh-CN" altLang="en-US"/>
          </a:p>
        </p:txBody>
      </p:sp>
      <p:sp>
        <p:nvSpPr>
          <p:cNvPr id="3" name="内容占位符 2"/>
          <p:cNvSpPr>
            <a:spLocks noGrp="1"/>
          </p:cNvSpPr>
          <p:nvPr>
            <p:ph idx="1"/>
          </p:nvPr>
        </p:nvSpPr>
        <p:spPr>
          <a:xfrm>
            <a:off x="838200" y="1825625"/>
            <a:ext cx="10515600" cy="3992245"/>
          </a:xfrm>
        </p:spPr>
        <p:txBody>
          <a:bodyPr/>
          <a:p>
            <a:pPr marL="0" indent="0">
              <a:lnSpc>
                <a:spcPct val="130000"/>
              </a:lnSpc>
              <a:buNone/>
            </a:pPr>
            <a:r>
              <a:rPr lang="zh-CN" altLang="en-US" sz="2800">
                <a:solidFill>
                  <a:schemeClr val="tx1"/>
                </a:solidFill>
              </a:rPr>
              <a:t>if a dependency is isolated with a semaphore and then becomes latent, the parent threads will remain blocked until the underlying network calls </a:t>
            </a:r>
            <a:r>
              <a:rPr lang="zh-CN" altLang="en-US" sz="2800">
                <a:solidFill>
                  <a:srgbClr val="FF0000"/>
                </a:solidFill>
              </a:rPr>
              <a:t>timeout</a:t>
            </a:r>
            <a:r>
              <a:rPr lang="zh-CN" altLang="en-US" sz="2800">
                <a:solidFill>
                  <a:schemeClr val="tx1"/>
                </a:solidFill>
              </a:rPr>
              <a:t>.</a:t>
            </a:r>
            <a:endParaRPr lang="zh-CN" altLang="en-US" sz="2800">
              <a:solidFill>
                <a:schemeClr val="tx1"/>
              </a:solidFill>
            </a:endParaRPr>
          </a:p>
          <a:p>
            <a:pPr marL="0" indent="0">
              <a:lnSpc>
                <a:spcPct val="130000"/>
              </a:lnSpc>
              <a:buNone/>
            </a:pPr>
            <a:endParaRPr lang="zh-CN" altLang="en-US" sz="2800">
              <a:solidFill>
                <a:schemeClr val="tx1"/>
              </a:solidFill>
            </a:endParaRPr>
          </a:p>
          <a:p>
            <a:pPr marL="0" indent="0">
              <a:lnSpc>
                <a:spcPct val="130000"/>
              </a:lnSpc>
              <a:buNone/>
            </a:pPr>
            <a:r>
              <a:rPr lang="zh-CN" altLang="en-US" sz="2800">
                <a:solidFill>
                  <a:schemeClr val="tx1"/>
                </a:solidFill>
              </a:rPr>
              <a:t>Semaphore rejection will start once the limit is hit but the threads filling the semaphore can not walk away.</a:t>
            </a:r>
            <a:endParaRPr lang="zh-CN" altLang="en-US" sz="2800">
              <a:solidFill>
                <a:schemeClr val="tx1"/>
              </a:solidFill>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Request Collapsing</a:t>
            </a:r>
            <a:endParaRPr lang="zh-CN" altLang="en-US"/>
          </a:p>
        </p:txBody>
      </p:sp>
      <p:pic>
        <p:nvPicPr>
          <p:cNvPr id="4" name="图片 3"/>
          <p:cNvPicPr>
            <a:picLocks noChangeAspect="1"/>
          </p:cNvPicPr>
          <p:nvPr/>
        </p:nvPicPr>
        <p:blipFill>
          <a:blip r:embed="rId1"/>
          <a:stretch>
            <a:fillRect/>
          </a:stretch>
        </p:blipFill>
        <p:spPr>
          <a:xfrm>
            <a:off x="838200" y="1691005"/>
            <a:ext cx="8361045" cy="4481195"/>
          </a:xfrm>
          <a:prstGeom prst="rect">
            <a:avLst/>
          </a:prstGeom>
        </p:spPr>
      </p:pic>
      <p:sp>
        <p:nvSpPr>
          <p:cNvPr id="5" name="文本框 4"/>
          <p:cNvSpPr txBox="1"/>
          <p:nvPr/>
        </p:nvSpPr>
        <p:spPr>
          <a:xfrm>
            <a:off x="9432290" y="1691005"/>
            <a:ext cx="2540000" cy="3415030"/>
          </a:xfrm>
          <a:prstGeom prst="rect">
            <a:avLst/>
          </a:prstGeom>
          <a:noFill/>
        </p:spPr>
        <p:txBody>
          <a:bodyPr wrap="square" rtlCol="0" anchor="t">
            <a:spAutoFit/>
          </a:bodyPr>
          <a:p>
            <a:r>
              <a:rPr lang="zh-CN" altLang="en-US" sz="2400"/>
              <a:t>first without and then with request collapsing (assuming all connections are “concurrent” within a short time window, in this case 10ms).</a:t>
            </a:r>
            <a:endParaRPr lang="zh-CN" altLang="en-US" sz="2400"/>
          </a:p>
        </p:txBody>
      </p:sp>
      <p:sp>
        <p:nvSpPr>
          <p:cNvPr id="6" name="文本框 5"/>
          <p:cNvSpPr txBox="1"/>
          <p:nvPr/>
        </p:nvSpPr>
        <p:spPr>
          <a:xfrm>
            <a:off x="6075680" y="365125"/>
            <a:ext cx="5776595" cy="368300"/>
          </a:xfrm>
          <a:prstGeom prst="rect">
            <a:avLst/>
          </a:prstGeom>
          <a:noFill/>
        </p:spPr>
        <p:txBody>
          <a:bodyPr wrap="square" rtlCol="0" anchor="t">
            <a:spAutoFit/>
          </a:bodyPr>
          <a:p>
            <a:r>
              <a:rPr lang="zh-CN" altLang="en-US"/>
              <a:t>https://design.codelytics.io/hystrix/request-collapsing</a:t>
            </a:r>
            <a:endParaRPr lang="zh-CN" altLang="en-US"/>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Why Use Request Collapsing?</a:t>
            </a:r>
            <a:endParaRPr lang="zh-CN" altLang="en-US"/>
          </a:p>
        </p:txBody>
      </p:sp>
      <p:sp>
        <p:nvSpPr>
          <p:cNvPr id="3" name="内容占位符 2"/>
          <p:cNvSpPr>
            <a:spLocks noGrp="1"/>
          </p:cNvSpPr>
          <p:nvPr>
            <p:ph idx="1"/>
          </p:nvPr>
        </p:nvSpPr>
        <p:spPr/>
        <p:txBody>
          <a:bodyPr/>
          <a:p>
            <a:pPr marL="0" indent="0">
              <a:lnSpc>
                <a:spcPct val="160000"/>
              </a:lnSpc>
              <a:buNone/>
            </a:pPr>
            <a:r>
              <a:rPr lang="zh-CN" altLang="en-US"/>
              <a:t>Use request collapsing to</a:t>
            </a:r>
            <a:r>
              <a:rPr lang="zh-CN" altLang="en-US">
                <a:solidFill>
                  <a:srgbClr val="FF0000"/>
                </a:solidFill>
              </a:rPr>
              <a:t> reduce the number of threads and network connections</a:t>
            </a:r>
            <a:r>
              <a:rPr lang="zh-CN" altLang="en-US"/>
              <a:t> needed to perform concurrent HystrixCommand executions. Request collapsing does this in an automated manner that does not force all developers of a codebase to coordinate the manual batching of requests.</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Global Context (Across All Tomcat Threads)</a:t>
            </a:r>
            <a:endParaRPr lang="zh-CN" altLang="en-US"/>
          </a:p>
          <a:p>
            <a:r>
              <a:rPr lang="zh-CN" altLang="en-US"/>
              <a:t>User Request Context (Single Tomcat Thread)</a:t>
            </a:r>
            <a:endParaRPr lang="zh-CN" altLang="en-US"/>
          </a:p>
          <a:p>
            <a:r>
              <a:rPr lang="zh-CN" altLang="en-US" sz="2800" b="1"/>
              <a:t>Object Modeling and Code Complexity</a:t>
            </a:r>
            <a:endParaRPr lang="zh-CN" altLang="en-US" sz="2800" b="1"/>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Request Caching</a:t>
            </a:r>
            <a:endParaRPr lang="zh-CN" altLang="en-US"/>
          </a:p>
        </p:txBody>
      </p:sp>
      <p:pic>
        <p:nvPicPr>
          <p:cNvPr id="4" name="内容占位符 3"/>
          <p:cNvPicPr>
            <a:picLocks noChangeAspect="1"/>
          </p:cNvPicPr>
          <p:nvPr>
            <p:ph idx="1"/>
          </p:nvPr>
        </p:nvPicPr>
        <p:blipFill>
          <a:blip r:embed="rId1"/>
          <a:stretch>
            <a:fillRect/>
          </a:stretch>
        </p:blipFill>
        <p:spPr>
          <a:xfrm>
            <a:off x="1301750" y="1502410"/>
            <a:ext cx="9588500" cy="470408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HystrixCommand HystrixObservableCommand</a:t>
            </a:r>
            <a:endParaRPr lang="en-US" altLang="zh-CN"/>
          </a:p>
        </p:txBody>
      </p:sp>
      <p:sp>
        <p:nvSpPr>
          <p:cNvPr id="3" name="内容占位符 2"/>
          <p:cNvSpPr>
            <a:spLocks noGrp="1"/>
          </p:cNvSpPr>
          <p:nvPr>
            <p:ph idx="1"/>
          </p:nvPr>
        </p:nvSpPr>
        <p:spPr/>
        <p:txBody>
          <a:bodyPr/>
          <a:p>
            <a:r>
              <a:rPr lang="zh-CN" altLang="en-US"/>
              <a:t>表示请求，指向下游依赖的请求。</a:t>
            </a:r>
            <a:endParaRPr lang="zh-CN" altLang="en-US"/>
          </a:p>
          <a:p>
            <a:endParaRPr lang="zh-CN" altLang="en-US"/>
          </a:p>
          <a:p>
            <a:pPr marL="0" indent="0">
              <a:buNone/>
            </a:pPr>
            <a:r>
              <a:rPr lang="zh-CN" altLang="en-US"/>
              <a:t>前者返回</a:t>
            </a:r>
            <a:r>
              <a:rPr lang="en-US" altLang="zh-CN"/>
              <a:t>a single response</a:t>
            </a:r>
            <a:endParaRPr lang="en-US" altLang="zh-CN"/>
          </a:p>
          <a:p>
            <a:pPr marL="0" indent="0">
              <a:buNone/>
            </a:pPr>
            <a:r>
              <a:rPr lang="zh-CN" altLang="en-US"/>
              <a:t>后者返回一个</a:t>
            </a:r>
            <a:r>
              <a:rPr lang="en-US" altLang="zh-CN"/>
              <a:t>Observable</a:t>
            </a:r>
            <a:r>
              <a:rPr lang="zh-CN" altLang="en-US"/>
              <a:t>，它会发射</a:t>
            </a:r>
            <a:r>
              <a:rPr lang="en-US" altLang="zh-CN"/>
              <a:t>response</a:t>
            </a:r>
            <a:r>
              <a:rPr lang="zh-CN" altLang="en-US"/>
              <a:t>。</a:t>
            </a:r>
            <a:endParaRPr lang="zh-CN" altLang="en-US"/>
          </a:p>
        </p:txBody>
      </p:sp>
      <p:sp>
        <p:nvSpPr>
          <p:cNvPr id="4" name="文本框 3"/>
          <p:cNvSpPr txBox="1"/>
          <p:nvPr/>
        </p:nvSpPr>
        <p:spPr>
          <a:xfrm>
            <a:off x="4826000" y="2967990"/>
            <a:ext cx="5536565" cy="368300"/>
          </a:xfrm>
          <a:prstGeom prst="rect">
            <a:avLst/>
          </a:prstGeom>
          <a:noFill/>
        </p:spPr>
        <p:txBody>
          <a:bodyPr wrap="square" rtlCol="0" anchor="t">
            <a:spAutoFit/>
          </a:bodyPr>
          <a:p>
            <a:r>
              <a:rPr lang="zh-CN" altLang="en-US"/>
              <a:t>https://design.codelytics.io/hystrix/how-it-works</a:t>
            </a:r>
            <a:endParaRPr lang="zh-CN" altLang="en-US"/>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Request Caching</a:t>
            </a:r>
            <a:endParaRPr lang="zh-CN" altLang="en-US"/>
          </a:p>
        </p:txBody>
      </p:sp>
      <p:sp>
        <p:nvSpPr>
          <p:cNvPr id="3" name="内容占位符 2"/>
          <p:cNvSpPr/>
          <p:nvPr>
            <p:ph idx="1"/>
          </p:nvPr>
        </p:nvSpPr>
        <p:spPr/>
        <p:txBody>
          <a:bodyPr/>
          <a:p>
            <a:pPr marL="0" indent="0">
              <a:buNone/>
            </a:pPr>
            <a:r>
              <a:rPr lang="zh-CN" altLang="en-US"/>
              <a:t>The benefits of request caching are:</a:t>
            </a:r>
            <a:endParaRPr lang="zh-CN" altLang="en-US"/>
          </a:p>
          <a:p>
            <a:r>
              <a:rPr lang="zh-CN" altLang="en-US"/>
              <a:t>Different code paths can execute Hystrix Commands without concern of duplicate work.</a:t>
            </a:r>
            <a:endParaRPr lang="zh-CN" altLang="en-US"/>
          </a:p>
          <a:p>
            <a:r>
              <a:rPr lang="zh-CN" altLang="en-US"/>
              <a:t>Data retrieval is consistent throughout a request.</a:t>
            </a:r>
            <a:endParaRPr lang="zh-CN" altLang="en-US"/>
          </a:p>
          <a:p>
            <a:r>
              <a:rPr lang="zh-CN" altLang="en-US"/>
              <a:t>Eliminates duplicate thread executions.</a:t>
            </a:r>
            <a:endParaRPr lang="zh-CN" altLang="en-US"/>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maven </a:t>
            </a:r>
            <a:r>
              <a:rPr lang="zh-CN" altLang="en-US"/>
              <a:t>依赖</a:t>
            </a:r>
            <a:endParaRPr lang="zh-CN" altLang="en-US"/>
          </a:p>
        </p:txBody>
      </p:sp>
      <p:sp>
        <p:nvSpPr>
          <p:cNvPr id="3" name="内容占位符 2"/>
          <p:cNvSpPr>
            <a:spLocks noGrp="1"/>
          </p:cNvSpPr>
          <p:nvPr>
            <p:ph idx="1"/>
          </p:nvPr>
        </p:nvSpPr>
        <p:spPr>
          <a:xfrm>
            <a:off x="838200" y="1426210"/>
            <a:ext cx="10515600" cy="4751070"/>
          </a:xfrm>
        </p:spPr>
        <p:txBody>
          <a:bodyPr>
            <a:normAutofit fontScale="70000"/>
          </a:bodyPr>
          <a:p>
            <a:pPr marL="0" indent="0">
              <a:buNone/>
            </a:pPr>
            <a:r>
              <a:rPr lang="zh-CN" altLang="en-US"/>
              <a:t>&lt;hystrix.version&gt;1.3.16&lt;/hystrix.version&gt;</a:t>
            </a:r>
            <a:endParaRPr lang="zh-CN" altLang="en-US"/>
          </a:p>
          <a:p>
            <a:pPr marL="0" indent="0">
              <a:buNone/>
            </a:pPr>
            <a:r>
              <a:rPr lang="zh-CN" altLang="en-US"/>
              <a:t>&lt;hystrix-metrics-event-stream.version&gt;1.1.2&lt;/hystrix-metrics-event-stream.version&gt; </a:t>
            </a:r>
            <a:endParaRPr lang="zh-CN" altLang="en-US"/>
          </a:p>
          <a:p>
            <a:pPr marL="0" indent="0">
              <a:buNone/>
            </a:pPr>
            <a:r>
              <a:rPr lang="zh-CN" altLang="en-US"/>
              <a:t> </a:t>
            </a:r>
            <a:endParaRPr lang="zh-CN" altLang="en-US"/>
          </a:p>
          <a:p>
            <a:pPr marL="0" indent="0">
              <a:buNone/>
            </a:pPr>
            <a:r>
              <a:rPr lang="zh-CN" altLang="en-US"/>
              <a:t>&lt;dependency&gt;</a:t>
            </a:r>
            <a:endParaRPr lang="zh-CN" altLang="en-US"/>
          </a:p>
          <a:p>
            <a:pPr marL="0" indent="0">
              <a:buNone/>
            </a:pPr>
            <a:r>
              <a:rPr lang="zh-CN" altLang="en-US"/>
              <a:t>     &lt;groupId&gt;com.netflix.hystrix&lt;/groupId&gt;</a:t>
            </a:r>
            <a:endParaRPr lang="zh-CN" altLang="en-US"/>
          </a:p>
          <a:p>
            <a:pPr marL="0" indent="0">
              <a:buNone/>
            </a:pPr>
            <a:r>
              <a:rPr lang="zh-CN" altLang="en-US"/>
              <a:t>     &lt;artifactId&gt;hystrix-core&lt;/artifactId&gt;</a:t>
            </a:r>
            <a:endParaRPr lang="zh-CN" altLang="en-US"/>
          </a:p>
          <a:p>
            <a:pPr marL="0" indent="0">
              <a:buNone/>
            </a:pPr>
            <a:r>
              <a:rPr lang="zh-CN" altLang="en-US"/>
              <a:t>     &lt;version&gt;${hystrix.version}&lt;/version&gt;</a:t>
            </a:r>
            <a:endParaRPr lang="zh-CN" altLang="en-US"/>
          </a:p>
          <a:p>
            <a:pPr marL="0" indent="0">
              <a:buNone/>
            </a:pPr>
            <a:r>
              <a:rPr lang="zh-CN" altLang="en-US"/>
              <a:t> &lt;/dependency&gt;</a:t>
            </a:r>
            <a:endParaRPr lang="zh-CN" altLang="en-US"/>
          </a:p>
          <a:p>
            <a:pPr marL="0" indent="0">
              <a:buNone/>
            </a:pPr>
            <a:r>
              <a:rPr lang="zh-CN" altLang="en-US"/>
              <a:t>&lt;dependency&gt;</a:t>
            </a:r>
            <a:endParaRPr lang="zh-CN" altLang="en-US"/>
          </a:p>
          <a:p>
            <a:pPr marL="0" indent="0">
              <a:buNone/>
            </a:pPr>
            <a:r>
              <a:rPr lang="zh-CN" altLang="en-US"/>
              <a:t>     &lt;groupId&gt;com.netflix.hystrix&lt;/groupId&gt;</a:t>
            </a:r>
            <a:endParaRPr lang="zh-CN" altLang="en-US"/>
          </a:p>
          <a:p>
            <a:pPr marL="0" indent="0">
              <a:buNone/>
            </a:pPr>
            <a:r>
              <a:rPr lang="zh-CN" altLang="en-US"/>
              <a:t>     &lt;artifactId&gt;hystrix-metrics-event-stream&lt;/artifactId&gt;</a:t>
            </a:r>
            <a:endParaRPr lang="zh-CN" altLang="en-US"/>
          </a:p>
          <a:p>
            <a:pPr marL="0" indent="0">
              <a:buNone/>
            </a:pPr>
            <a:r>
              <a:rPr lang="zh-CN" altLang="en-US"/>
              <a:t>     &lt;version&gt;${hystrix-metrics-event-stream.version}&lt;/version&gt;</a:t>
            </a:r>
            <a:endParaRPr lang="zh-CN" altLang="en-US"/>
          </a:p>
          <a:p>
            <a:pPr marL="0" indent="0">
              <a:buNone/>
            </a:pPr>
            <a:r>
              <a:rPr lang="zh-CN" altLang="en-US"/>
              <a:t> &lt;/dependency&gt;</a:t>
            </a:r>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Hystrix给了我们三种key来用于隔离：</a:t>
            </a:r>
            <a:endParaRPr lang="zh-CN" altLang="en-US"/>
          </a:p>
        </p:txBody>
      </p:sp>
      <p:sp>
        <p:nvSpPr>
          <p:cNvPr id="3" name="内容占位符 2"/>
          <p:cNvSpPr>
            <a:spLocks noGrp="1"/>
          </p:cNvSpPr>
          <p:nvPr>
            <p:ph idx="1"/>
          </p:nvPr>
        </p:nvSpPr>
        <p:spPr>
          <a:xfrm>
            <a:off x="838200" y="1252855"/>
            <a:ext cx="10515600" cy="4351338"/>
          </a:xfrm>
        </p:spPr>
        <p:txBody>
          <a:bodyPr>
            <a:normAutofit fontScale="90000"/>
          </a:bodyPr>
          <a:p>
            <a:pPr marL="0" indent="0">
              <a:buNone/>
            </a:pPr>
            <a:endParaRPr lang="zh-CN" altLang="en-US"/>
          </a:p>
          <a:p>
            <a:r>
              <a:rPr lang="zh-CN" altLang="en-US">
                <a:sym typeface="+mn-ea"/>
              </a:rPr>
              <a:t>CommandKey，针对相同的接口一般CommandKey值相同，目的是把HystrixCommand，HystrixCircuitBreaker，HytrixCommandMerics以及其他相关对象关联在一起，形成一个原子组。采用原生接口的话，默认值为类名；采用注解形式的话，默认值为方法名。</a:t>
            </a:r>
            <a:endParaRPr lang="zh-CN" altLang="en-US">
              <a:sym typeface="+mn-ea"/>
            </a:endParaRPr>
          </a:p>
          <a:p>
            <a:r>
              <a:rPr lang="zh-CN" altLang="en-US">
                <a:sym typeface="+mn-ea"/>
              </a:rPr>
              <a:t>CommandGroupKey，对CommandKey分组，用于真正的隔离。相同CommandGroupKey会使用同一个线程池或者信号量。一般情况相同业务功能会使用相同的CommandGroupKey。</a:t>
            </a:r>
            <a:endParaRPr lang="zh-CN" altLang="en-US"/>
          </a:p>
          <a:p>
            <a:r>
              <a:rPr lang="zh-CN" altLang="en-US"/>
              <a:t>ThreadPoolKey，如果说CommandGroupKey只是逻辑隔离，那么ThreadPoolKey就是物理隔离，当没有设置ThreadPoolKey的时候，线程池或者信号量的划分按照CommandGroupKey，当设置了ThreadPoolKey，那么线程池和信号量的划分就按照ThreadPoolKey来处理，相同ThreadPoolKey采用同一个线程池或者信号量。</a:t>
            </a:r>
            <a:endParaRPr lang="zh-CN" altLang="en-US"/>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依赖命名:CommandKey</a:t>
            </a:r>
            <a:endParaRPr lang="en-US" altLang="zh-CN"/>
          </a:p>
        </p:txBody>
      </p:sp>
      <p:sp>
        <p:nvSpPr>
          <p:cNvPr id="3" name="内容占位符 2"/>
          <p:cNvSpPr>
            <a:spLocks noGrp="1"/>
          </p:cNvSpPr>
          <p:nvPr>
            <p:ph idx="1"/>
          </p:nvPr>
        </p:nvSpPr>
        <p:spPr/>
        <p:txBody>
          <a:bodyPr/>
          <a:p>
            <a:pPr marL="0" indent="0">
              <a:lnSpc>
                <a:spcPct val="130000"/>
              </a:lnSpc>
              <a:buNone/>
            </a:pPr>
            <a:r>
              <a:rPr lang="zh-CN" altLang="en-US" sz="2000"/>
              <a:t>每个CommandKey代表一个依赖抽象,相同的依赖要使用相同的CommandKey名称。依赖隔离的根本就是对相同CommandKey的依赖做隔离.</a:t>
            </a:r>
            <a:endParaRPr lang="zh-CN" altLang="en-US" sz="2000"/>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依赖分组:CommandGroup</a:t>
            </a:r>
            <a:endParaRPr lang="zh-CN" altLang="en-US"/>
          </a:p>
        </p:txBody>
      </p:sp>
      <p:sp>
        <p:nvSpPr>
          <p:cNvPr id="3" name="内容占位符 2"/>
          <p:cNvSpPr>
            <a:spLocks noGrp="1"/>
          </p:cNvSpPr>
          <p:nvPr>
            <p:ph idx="1"/>
          </p:nvPr>
        </p:nvSpPr>
        <p:spPr/>
        <p:txBody>
          <a:bodyPr>
            <a:normAutofit/>
          </a:bodyPr>
          <a:p>
            <a:pPr marL="0" indent="0">
              <a:lnSpc>
                <a:spcPct val="140000"/>
              </a:lnSpc>
              <a:buNone/>
            </a:pPr>
            <a:r>
              <a:rPr lang="zh-CN" altLang="en-US" sz="1800"/>
              <a:t>//使用HystrixCommandGroupKey工厂定义</a:t>
            </a:r>
            <a:endParaRPr lang="zh-CN" altLang="en-US" sz="1800"/>
          </a:p>
          <a:p>
            <a:pPr marL="0" indent="0">
              <a:lnSpc>
                <a:spcPct val="140000"/>
              </a:lnSpc>
              <a:buNone/>
            </a:pPr>
            <a:r>
              <a:rPr lang="zh-CN" altLang="en-US" sz="1800"/>
              <a:t>public HelloWorldCommand(String name) {</a:t>
            </a:r>
            <a:endParaRPr lang="zh-CN" altLang="en-US" sz="1800"/>
          </a:p>
          <a:p>
            <a:pPr marL="0" indent="0">
              <a:lnSpc>
                <a:spcPct val="140000"/>
              </a:lnSpc>
              <a:buNone/>
            </a:pPr>
            <a:r>
              <a:rPr lang="en-US" altLang="zh-CN" sz="1800"/>
              <a:t>	</a:t>
            </a:r>
            <a:r>
              <a:rPr lang="zh-CN" altLang="en-US" sz="1800"/>
              <a:t>Setter.withGroupKey(</a:t>
            </a:r>
            <a:endParaRPr lang="zh-CN" altLang="en-US" sz="1800"/>
          </a:p>
          <a:p>
            <a:pPr marL="0" indent="0">
              <a:lnSpc>
                <a:spcPct val="140000"/>
              </a:lnSpc>
              <a:buNone/>
            </a:pPr>
            <a:r>
              <a:rPr lang="en-US" altLang="zh-CN" sz="1800"/>
              <a:t>		</a:t>
            </a:r>
            <a:r>
              <a:rPr lang="zh-CN" altLang="en-US" sz="1800"/>
              <a:t>HystrixCommandGroupKey.Factory.asKey("HelloWorldGroup"))</a:t>
            </a:r>
            <a:endParaRPr lang="zh-CN" altLang="en-US" sz="1800"/>
          </a:p>
          <a:p>
            <a:pPr marL="0" indent="0">
              <a:lnSpc>
                <a:spcPct val="140000"/>
              </a:lnSpc>
              <a:buNone/>
            </a:pPr>
            <a:r>
              <a:rPr lang="zh-CN" altLang="en-US" sz="1800"/>
              <a:t> }</a:t>
            </a:r>
            <a:endParaRPr lang="zh-CN" altLang="en-US" sz="1800"/>
          </a:p>
          <a:p>
            <a:pPr marL="0" indent="0">
              <a:lnSpc>
                <a:spcPct val="140000"/>
              </a:lnSpc>
              <a:buNone/>
            </a:pPr>
            <a:endParaRPr lang="zh-CN" altLang="en-US" sz="1800"/>
          </a:p>
          <a:p>
            <a:pPr marL="0" indent="0">
              <a:lnSpc>
                <a:spcPct val="140000"/>
              </a:lnSpc>
              <a:buNone/>
            </a:pPr>
            <a:r>
              <a:rPr lang="zh-CN" altLang="en-US" sz="1800"/>
              <a:t>CommandGroup是每个命令最少配置的必选参数，在不指定ThreadPoolKey的情况下，字面值用于对不同依赖的线程池/信号区分.</a:t>
            </a:r>
            <a:endParaRPr lang="zh-CN" altLang="en-US" sz="1800"/>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线程池/信号:ThreadPoolKey</a:t>
            </a:r>
            <a:endParaRPr lang="zh-CN" altLang="en-US"/>
          </a:p>
        </p:txBody>
      </p:sp>
      <p:sp>
        <p:nvSpPr>
          <p:cNvPr id="3" name="内容占位符 2"/>
          <p:cNvSpPr>
            <a:spLocks noGrp="1"/>
          </p:cNvSpPr>
          <p:nvPr>
            <p:ph idx="1"/>
          </p:nvPr>
        </p:nvSpPr>
        <p:spPr/>
        <p:txBody>
          <a:bodyPr>
            <a:normAutofit/>
          </a:bodyPr>
          <a:p>
            <a:pPr marL="0" indent="0">
              <a:buNone/>
            </a:pPr>
            <a:r>
              <a:rPr lang="zh-CN" altLang="en-US" sz="1800"/>
              <a:t>public HelloWorldCommand(String name) {</a:t>
            </a:r>
            <a:endParaRPr lang="zh-CN" altLang="en-US" sz="1800"/>
          </a:p>
          <a:p>
            <a:pPr marL="0" indent="0">
              <a:buNone/>
            </a:pPr>
            <a:r>
              <a:rPr lang="zh-CN" altLang="en-US" sz="1800"/>
              <a:t>        super(Setter.withGroupKey(HystrixCommandGroupKey.Factory.asKey("ExampleGroup"))</a:t>
            </a:r>
            <a:endParaRPr lang="zh-CN" altLang="en-US" sz="1800"/>
          </a:p>
          <a:p>
            <a:pPr marL="0" indent="0">
              <a:buNone/>
            </a:pPr>
            <a:r>
              <a:rPr lang="zh-CN" altLang="en-US" sz="1800"/>
              <a:t>                .andCommandKey(HystrixCommandKey.Factory.asKey("HelloWorld"))</a:t>
            </a:r>
            <a:endParaRPr lang="zh-CN" altLang="en-US" sz="1800"/>
          </a:p>
          <a:p>
            <a:pPr marL="0" indent="0">
              <a:buNone/>
            </a:pPr>
            <a:r>
              <a:rPr lang="zh-CN" altLang="en-US" sz="1800"/>
              <a:t>                /* 使用HystrixThreadPoolKey工厂定义线程池名称*/</a:t>
            </a:r>
            <a:endParaRPr lang="zh-CN" altLang="en-US" sz="1800"/>
          </a:p>
          <a:p>
            <a:pPr marL="0" indent="0">
              <a:buNone/>
            </a:pPr>
            <a:r>
              <a:rPr lang="zh-CN" altLang="en-US" sz="1800"/>
              <a:t>                .andThreadPoolKey(HystrixThreadPoolKey.Factory.asKey("HelloWorldPool")));</a:t>
            </a:r>
            <a:endParaRPr lang="zh-CN" altLang="en-US" sz="1800"/>
          </a:p>
          <a:p>
            <a:pPr marL="0" indent="0">
              <a:buNone/>
            </a:pPr>
            <a:r>
              <a:rPr lang="zh-CN" altLang="en-US" sz="1800"/>
              <a:t>        this.name = name;</a:t>
            </a:r>
            <a:endParaRPr lang="zh-CN" altLang="en-US" sz="1800"/>
          </a:p>
          <a:p>
            <a:pPr marL="0" indent="0">
              <a:buNone/>
            </a:pPr>
            <a:r>
              <a:rPr lang="zh-CN" altLang="en-US" sz="1800"/>
              <a:t>    }</a:t>
            </a:r>
            <a:endParaRPr lang="zh-CN" altLang="en-US" sz="1800"/>
          </a:p>
          <a:p>
            <a:pPr marL="0" indent="0">
              <a:buNone/>
            </a:pPr>
            <a:endParaRPr lang="zh-CN" altLang="en-US" sz="1800"/>
          </a:p>
          <a:p>
            <a:pPr marL="0" indent="0">
              <a:buNone/>
            </a:pPr>
            <a:r>
              <a:rPr lang="zh-CN" altLang="en-US" sz="1800"/>
              <a:t>当对同一业务依赖做隔离时使用CommandGroup做区分,但是对同一依赖的不同远程调用如(一个是redis 一个是http),可以使用HystrixThreadPoolKey做隔离区分.</a:t>
            </a:r>
            <a:endParaRPr lang="zh-CN" altLang="en-US" sz="1800"/>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请求缓存 Request-Cache</a:t>
            </a:r>
            <a:endParaRPr lang="zh-CN" altLang="en-US"/>
          </a:p>
        </p:txBody>
      </p:sp>
      <p:sp>
        <p:nvSpPr>
          <p:cNvPr id="3" name="内容占位符 2"/>
          <p:cNvSpPr>
            <a:spLocks noGrp="1"/>
          </p:cNvSpPr>
          <p:nvPr>
            <p:ph idx="1"/>
          </p:nvPr>
        </p:nvSpPr>
        <p:spPr/>
        <p:txBody>
          <a:bodyPr/>
          <a:p>
            <a:pPr marL="0" indent="0">
              <a:lnSpc>
                <a:spcPct val="160000"/>
              </a:lnSpc>
              <a:buNone/>
            </a:pPr>
            <a:r>
              <a:rPr lang="zh-CN" altLang="en-US" sz="1800"/>
              <a:t>请求缓存可以让(CommandKey/CommandGroup)相同的情况下,直接共享结果，降低依赖调用次数，在高并发和CacheKey碰撞率高场景下可以提升性能.</a:t>
            </a:r>
            <a:endParaRPr lang="zh-CN" altLang="en-US" sz="1800"/>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信号量隔离:SEMAPHORE</a:t>
            </a:r>
            <a:endParaRPr lang="zh-CN" altLang="en-US"/>
          </a:p>
        </p:txBody>
      </p:sp>
      <p:sp>
        <p:nvSpPr>
          <p:cNvPr id="3" name="内容占位符 2"/>
          <p:cNvSpPr>
            <a:spLocks noGrp="1"/>
          </p:cNvSpPr>
          <p:nvPr>
            <p:ph idx="1"/>
          </p:nvPr>
        </p:nvSpPr>
        <p:spPr/>
        <p:txBody>
          <a:bodyPr/>
          <a:p>
            <a:r>
              <a:rPr lang="zh-CN" altLang="en-US"/>
              <a:t>隔离本地代码或可快速返回远程调用(如memcached,redis)可以直接使用信号量隔离,降低线程隔离开销.</a:t>
            </a:r>
            <a:endParaRPr lang="zh-CN" altLang="en-US"/>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命令调用合并:HystrixCollapser</a:t>
            </a:r>
            <a:endParaRPr lang="zh-CN" altLang="en-US"/>
          </a:p>
        </p:txBody>
      </p:sp>
      <p:pic>
        <p:nvPicPr>
          <p:cNvPr id="5" name="内容占位符 4"/>
          <p:cNvPicPr>
            <a:picLocks noChangeAspect="1"/>
          </p:cNvPicPr>
          <p:nvPr>
            <p:ph idx="1"/>
          </p:nvPr>
        </p:nvPicPr>
        <p:blipFill>
          <a:blip r:embed="rId1"/>
          <a:stretch>
            <a:fillRect/>
          </a:stretch>
        </p:blipFill>
        <p:spPr>
          <a:xfrm>
            <a:off x="838200" y="1795145"/>
            <a:ext cx="8305165" cy="4451350"/>
          </a:xfrm>
          <a:prstGeom prst="rect">
            <a:avLst/>
          </a:prstGeom>
        </p:spPr>
      </p:pic>
      <p:sp>
        <p:nvSpPr>
          <p:cNvPr id="6" name="文本框 5"/>
          <p:cNvSpPr txBox="1"/>
          <p:nvPr/>
        </p:nvSpPr>
        <p:spPr>
          <a:xfrm>
            <a:off x="9143365" y="1795145"/>
            <a:ext cx="2573020" cy="3783330"/>
          </a:xfrm>
          <a:prstGeom prst="rect">
            <a:avLst/>
          </a:prstGeom>
          <a:noFill/>
        </p:spPr>
        <p:txBody>
          <a:bodyPr wrap="square" rtlCol="0" anchor="t">
            <a:spAutoFit/>
          </a:bodyPr>
          <a:p>
            <a:pPr>
              <a:lnSpc>
                <a:spcPct val="160000"/>
              </a:lnSpc>
            </a:pPr>
            <a:r>
              <a:rPr lang="zh-CN" altLang="en-US" sz="2400" b="1"/>
              <a:t>使用场景:</a:t>
            </a:r>
            <a:endParaRPr lang="zh-CN" altLang="en-US"/>
          </a:p>
          <a:p>
            <a:pPr>
              <a:lnSpc>
                <a:spcPct val="160000"/>
              </a:lnSpc>
            </a:pPr>
            <a:r>
              <a:rPr lang="zh-CN" altLang="en-US"/>
              <a:t>HystrixCollapser用于对多个相同业务的请求合并到一个线程甚至可以合并到一个连接中执行，降低线程交互次和IO数,但必须保证他们属于同一依赖.</a:t>
            </a:r>
            <a:endParaRPr lang="zh-CN" altLang="en-US"/>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Execute the command</a:t>
            </a:r>
            <a:endParaRPr lang="en-US" altLang="zh-CN"/>
          </a:p>
        </p:txBody>
      </p:sp>
      <p:sp>
        <p:nvSpPr>
          <p:cNvPr id="3" name="内容占位符 2"/>
          <p:cNvSpPr>
            <a:spLocks noGrp="1"/>
          </p:cNvSpPr>
          <p:nvPr>
            <p:ph idx="1"/>
          </p:nvPr>
        </p:nvSpPr>
        <p:spPr>
          <a:xfrm>
            <a:off x="838200" y="1825625"/>
            <a:ext cx="10669270" cy="4351655"/>
          </a:xfrm>
        </p:spPr>
        <p:txBody>
          <a:bodyPr/>
          <a:p>
            <a:r>
              <a:rPr lang="zh-CN" altLang="en-US"/>
              <a:t>execute() — blocks, then returns the single response received from the dependency (or throws an exception in case of an error)</a:t>
            </a:r>
            <a:endParaRPr lang="zh-CN" altLang="en-US"/>
          </a:p>
          <a:p>
            <a:r>
              <a:rPr lang="zh-CN" altLang="en-US"/>
              <a:t>queue() — returns a Future with which you can obtain the single response from the dependency</a:t>
            </a:r>
            <a:endParaRPr lang="zh-CN" altLang="en-US"/>
          </a:p>
          <a:p>
            <a:r>
              <a:rPr lang="zh-CN" altLang="en-US"/>
              <a:t>observe() — subscribes to the Observable that represents the response(s) from the dependency and returns an Observable that replicates that source Observable</a:t>
            </a:r>
            <a:endParaRPr lang="zh-CN" altLang="en-US"/>
          </a:p>
          <a:p>
            <a:r>
              <a:rPr lang="zh-CN" altLang="en-US"/>
              <a:t>toObservable() — returns an Observable that, when you subscribe to it, will execute the Hystrix command and emit its responses</a:t>
            </a:r>
            <a:endParaRPr lang="zh-CN" altLang="en-US"/>
          </a:p>
        </p:txBody>
      </p:sp>
      <p:sp>
        <p:nvSpPr>
          <p:cNvPr id="4" name="文本框 3"/>
          <p:cNvSpPr txBox="1"/>
          <p:nvPr/>
        </p:nvSpPr>
        <p:spPr>
          <a:xfrm>
            <a:off x="838200" y="5261610"/>
            <a:ext cx="10669905" cy="1198880"/>
          </a:xfrm>
          <a:prstGeom prst="rect">
            <a:avLst/>
          </a:prstGeom>
          <a:noFill/>
        </p:spPr>
        <p:txBody>
          <a:bodyPr wrap="square" rtlCol="0" anchor="t">
            <a:spAutoFit/>
          </a:bodyPr>
          <a:p>
            <a:r>
              <a:rPr lang="zh-CN" altLang="en-US"/>
              <a:t>The synchronous call execute() invokes queue().get(). queue() in turn invokes toObservable().toBlocking().toFuture().</a:t>
            </a:r>
            <a:endParaRPr lang="zh-CN" altLang="en-US"/>
          </a:p>
          <a:p>
            <a:r>
              <a:rPr lang="zh-CN" altLang="en-US"/>
              <a:t> Which is to say that ultimately every HystrixCommand is backed by an Observable implementation, even those commands that are intended to return single, simple values.</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656590"/>
            <a:ext cx="10515600" cy="4886960"/>
          </a:xfrm>
        </p:spPr>
        <p:txBody>
          <a:bodyPr/>
          <a:p>
            <a:r>
              <a:rPr lang="zh-CN" altLang="en-US" sz="4000"/>
              <a:t>Is the Response Cached?</a:t>
            </a:r>
            <a:br>
              <a:rPr lang="en-US" altLang="zh-CN" sz="4000"/>
            </a:br>
            <a:r>
              <a:rPr lang="en-US" altLang="zh-CN" sz="4000"/>
              <a:t>Is the Circuit Open?</a:t>
            </a:r>
            <a:br>
              <a:rPr lang="en-US" altLang="zh-CN" sz="4000"/>
            </a:br>
            <a:r>
              <a:rPr lang="en-US" altLang="zh-CN" sz="4000"/>
              <a:t>Is the Thread Pool/Queue/Semaphore Full?</a:t>
            </a:r>
            <a:endParaRPr lang="en-US" altLang="zh-CN" sz="40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HystrixObservableCommand.construct() </a:t>
            </a:r>
            <a:br>
              <a:rPr lang="zh-CN" altLang="en-US"/>
            </a:br>
            <a:r>
              <a:rPr lang="zh-CN" altLang="en-US"/>
              <a:t>HystrixCommand.run()</a:t>
            </a:r>
            <a:endParaRPr lang="zh-CN" altLang="en-US"/>
          </a:p>
        </p:txBody>
      </p:sp>
      <p:sp>
        <p:nvSpPr>
          <p:cNvPr id="3" name="内容占位符 2"/>
          <p:cNvSpPr>
            <a:spLocks noGrp="1"/>
          </p:cNvSpPr>
          <p:nvPr>
            <p:ph idx="1"/>
          </p:nvPr>
        </p:nvSpPr>
        <p:spPr>
          <a:xfrm>
            <a:off x="838200" y="1876425"/>
            <a:ext cx="10515600" cy="4300855"/>
          </a:xfrm>
        </p:spPr>
        <p:txBody>
          <a:bodyPr>
            <a:normAutofit lnSpcReduction="10000"/>
          </a:bodyPr>
          <a:p>
            <a:r>
              <a:rPr lang="zh-CN" altLang="en-US"/>
              <a:t>HystrixCommand.run() — returns a single response or throws an exception</a:t>
            </a:r>
            <a:endParaRPr lang="zh-CN" altLang="en-US"/>
          </a:p>
          <a:p>
            <a:r>
              <a:rPr lang="zh-CN" altLang="en-US"/>
              <a:t>HystrixObservableCommand.construct() — returns an Observable that emits the response(s) or sends an onError notification</a:t>
            </a:r>
            <a:endParaRPr lang="zh-CN" altLang="en-US"/>
          </a:p>
          <a:p>
            <a:endParaRPr lang="zh-CN" altLang="en-US"/>
          </a:p>
          <a:p>
            <a:pPr marL="0" indent="0">
              <a:buNone/>
            </a:pPr>
            <a:r>
              <a:rPr lang="zh-CN" altLang="en-US"/>
              <a:t>调用下游的逻辑都写在上述方法中。相当于是</a:t>
            </a:r>
            <a:r>
              <a:rPr lang="en-US" altLang="zh-CN"/>
              <a:t>wrap</a:t>
            </a:r>
            <a:r>
              <a:rPr lang="zh-CN" altLang="en-US"/>
              <a:t>所有的调用到一个</a:t>
            </a:r>
            <a:r>
              <a:rPr lang="en-US" altLang="zh-CN"/>
              <a:t>command</a:t>
            </a:r>
            <a:r>
              <a:rPr lang="zh-CN" altLang="en-US"/>
              <a:t>中。</a:t>
            </a:r>
            <a:endParaRPr lang="zh-CN" altLang="en-US"/>
          </a:p>
          <a:p>
            <a:pPr marL="0" indent="0">
              <a:buNone/>
            </a:pPr>
            <a:r>
              <a:rPr lang="en-US" altLang="zh-CN">
                <a:solidFill>
                  <a:srgbClr val="FF0000"/>
                </a:solidFill>
              </a:rPr>
              <a:t>todo</a:t>
            </a:r>
            <a:r>
              <a:rPr lang="zh-CN" altLang="en-US">
                <a:solidFill>
                  <a:srgbClr val="FF0000"/>
                </a:solidFill>
              </a:rPr>
              <a:t>：</a:t>
            </a:r>
            <a:r>
              <a:rPr lang="en-US" altLang="zh-CN">
                <a:solidFill>
                  <a:srgbClr val="FF0000"/>
                </a:solidFill>
              </a:rPr>
              <a:t>getFallback</a:t>
            </a:r>
            <a:r>
              <a:rPr lang="zh-CN" altLang="en-US">
                <a:solidFill>
                  <a:srgbClr val="FF0000"/>
                </a:solidFill>
              </a:rPr>
              <a:t>之后的话，原本执行这一堆调用的线程资源能否回收，对应的</a:t>
            </a:r>
            <a:r>
              <a:rPr lang="en-US" altLang="zh-CN">
                <a:solidFill>
                  <a:srgbClr val="FF0000"/>
                </a:solidFill>
              </a:rPr>
              <a:t>http client</a:t>
            </a:r>
            <a:r>
              <a:rPr lang="zh-CN" altLang="en-US">
                <a:solidFill>
                  <a:srgbClr val="FF0000"/>
                </a:solidFill>
              </a:rPr>
              <a:t>的处理？等。</a:t>
            </a:r>
            <a:endParaRPr lang="zh-CN" altLang="en-US">
              <a:solidFill>
                <a:srgbClr val="FF0000"/>
              </a:solidFill>
            </a:endParaRPr>
          </a:p>
          <a:p>
            <a:pPr marL="0" indent="0">
              <a:buNone/>
            </a:pPr>
            <a:endParaRPr lang="zh-CN" altLang="en-US">
              <a:solidFill>
                <a:srgbClr val="FF0000"/>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HystrixObservableCommand.construct() </a:t>
            </a:r>
            <a:br>
              <a:rPr lang="zh-CN" altLang="en-US">
                <a:sym typeface="+mn-ea"/>
              </a:rPr>
            </a:br>
            <a:r>
              <a:rPr lang="zh-CN" altLang="en-US">
                <a:sym typeface="+mn-ea"/>
              </a:rPr>
              <a:t>HystrixCommand.run()</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solidFill>
                  <a:srgbClr val="FF0000"/>
                </a:solidFill>
                <a:sym typeface="+mn-ea"/>
              </a:rPr>
              <a:t>需要注意的是，潜在的线程（超时了的）是没有办法暂停的，最多就是向它丢一个InterruptedException</a:t>
            </a:r>
            <a:endParaRPr lang="zh-CN" altLang="en-US"/>
          </a:p>
          <a:p>
            <a:pPr marL="0" indent="0">
              <a:buNone/>
            </a:pPr>
            <a:endParaRPr lang="zh-CN" altLang="en-US"/>
          </a:p>
          <a:p>
            <a:r>
              <a:rPr lang="zh-CN" altLang="en-US"/>
              <a:t>InterruptedException</a:t>
            </a:r>
            <a:endParaRPr lang="zh-CN" altLang="en-US"/>
          </a:p>
          <a:p>
            <a:r>
              <a:rPr lang="zh-CN" altLang="en-US"/>
              <a:t> If the work wrapped by Hystrix does not respect InterruptedExceptions, the thread in the Hystrix thread pool will continue its work, though the client already received a TimeoutException. </a:t>
            </a:r>
            <a:endParaRPr lang="zh-CN" altLang="en-US"/>
          </a:p>
          <a:p>
            <a:pPr marL="0" indent="0">
              <a:buNone/>
            </a:pPr>
            <a:r>
              <a:rPr lang="zh-CN" altLang="en-US"/>
              <a:t>这个做法会浪费</a:t>
            </a:r>
            <a:r>
              <a:rPr lang="en-US" altLang="zh-CN"/>
              <a:t>hystrix</a:t>
            </a:r>
            <a:r>
              <a:rPr lang="zh-CN" altLang="en-US"/>
              <a:t>的线程池资源，尽管负载已经被</a:t>
            </a:r>
            <a:r>
              <a:rPr lang="en-US" altLang="zh-CN"/>
              <a:t>“</a:t>
            </a:r>
            <a:r>
              <a:rPr lang="zh-CN" altLang="en-US"/>
              <a:t>较好的削峰了</a:t>
            </a:r>
            <a:r>
              <a:rPr lang="en-US" altLang="zh-CN"/>
              <a:t>”</a:t>
            </a:r>
            <a:r>
              <a:rPr lang="zh-CN" altLang="en-US"/>
              <a:t>。大多数的</a:t>
            </a:r>
            <a:r>
              <a:rPr lang="en-US" altLang="zh-CN"/>
              <a:t>httpclient </a:t>
            </a:r>
            <a:r>
              <a:rPr lang="zh-CN" altLang="en-US"/>
              <a:t>库都不会</a:t>
            </a:r>
            <a:r>
              <a:rPr lang="en-US" altLang="zh-CN"/>
              <a:t>interpret </a:t>
            </a:r>
            <a:r>
              <a:rPr lang="zh-CN" altLang="en-US">
                <a:sym typeface="+mn-ea"/>
              </a:rPr>
              <a:t>InterruptedException。</a:t>
            </a:r>
            <a:endParaRPr lang="zh-CN" altLang="en-US"/>
          </a:p>
          <a:p>
            <a:pPr marL="0" indent="0">
              <a:buNone/>
            </a:pPr>
            <a:r>
              <a:rPr lang="zh-CN" altLang="en-US"/>
              <a:t>So make sure to correctly configure connection and read/write timeouts on the HTTP clients.</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HystrixObservableCommand.construct() </a:t>
            </a:r>
            <a:br>
              <a:rPr lang="zh-CN" altLang="en-US">
                <a:sym typeface="+mn-ea"/>
              </a:rPr>
            </a:br>
            <a:r>
              <a:rPr lang="zh-CN" altLang="en-US">
                <a:sym typeface="+mn-ea"/>
              </a:rPr>
              <a:t>HystrixCommand.run()</a:t>
            </a:r>
            <a:endParaRPr lang="zh-CN" altLang="en-US"/>
          </a:p>
        </p:txBody>
      </p:sp>
      <p:sp>
        <p:nvSpPr>
          <p:cNvPr id="3" name="内容占位符 2"/>
          <p:cNvSpPr>
            <a:spLocks noGrp="1"/>
          </p:cNvSpPr>
          <p:nvPr>
            <p:ph idx="1"/>
          </p:nvPr>
        </p:nvSpPr>
        <p:spPr/>
        <p:txBody>
          <a:bodyPr/>
          <a:p>
            <a:r>
              <a:rPr lang="zh-CN" altLang="en-US"/>
              <a:t>在</a:t>
            </a:r>
            <a:r>
              <a:rPr lang="en-US" altLang="zh-CN"/>
              <a:t>response</a:t>
            </a:r>
            <a:r>
              <a:rPr lang="zh-CN" altLang="en-US"/>
              <a:t>都正常 无</a:t>
            </a:r>
            <a:r>
              <a:rPr lang="en-US" altLang="zh-CN"/>
              <a:t>exception</a:t>
            </a:r>
            <a:r>
              <a:rPr lang="zh-CN" altLang="en-US"/>
              <a:t>的情况下，</a:t>
            </a:r>
            <a:r>
              <a:rPr lang="en-US" altLang="zh-CN"/>
              <a:t>Hystrix</a:t>
            </a:r>
            <a:r>
              <a:rPr lang="zh-CN" altLang="en-US"/>
              <a:t>在做了一个</a:t>
            </a:r>
            <a:r>
              <a:rPr lang="en-US" altLang="zh-CN"/>
              <a:t>logging</a:t>
            </a:r>
            <a:r>
              <a:rPr lang="zh-CN" altLang="en-US"/>
              <a:t>和</a:t>
            </a:r>
            <a:r>
              <a:rPr lang="en-US" altLang="zh-CN"/>
              <a:t>metrics reporting</a:t>
            </a:r>
            <a:r>
              <a:rPr lang="zh-CN" altLang="en-US"/>
              <a:t>之后就会返回</a:t>
            </a:r>
            <a:r>
              <a:rPr lang="en-US" altLang="zh-CN"/>
              <a:t>logging</a:t>
            </a:r>
            <a:r>
              <a:rPr lang="zh-CN" altLang="en-US"/>
              <a:t>。</a:t>
            </a:r>
            <a:endParaRPr lang="zh-CN" altLang="en-US"/>
          </a:p>
          <a:p>
            <a:r>
              <a:rPr lang="zh-CN" altLang="en-US">
                <a:sym typeface="+mn-ea"/>
              </a:rPr>
              <a:t>run()</a:t>
            </a:r>
            <a:endParaRPr lang="zh-CN" altLang="en-US">
              <a:sym typeface="+mn-ea"/>
            </a:endParaRPr>
          </a:p>
          <a:p>
            <a:pPr lvl="1"/>
            <a:r>
              <a:rPr lang="zh-CN" altLang="en-US" sz="2000">
                <a:sym typeface="+mn-ea"/>
              </a:rPr>
              <a:t>返回一个</a:t>
            </a:r>
            <a:r>
              <a:rPr lang="en-US" altLang="zh-CN" sz="2000">
                <a:sym typeface="+mn-ea"/>
              </a:rPr>
              <a:t>o</a:t>
            </a:r>
            <a:r>
              <a:rPr lang="en-US" altLang="zh-CN" sz="2000">
                <a:sym typeface="+mn-ea"/>
              </a:rPr>
              <a:t>bservable</a:t>
            </a:r>
            <a:r>
              <a:rPr lang="zh-CN" altLang="en-US" sz="2000">
                <a:sym typeface="+mn-ea"/>
              </a:rPr>
              <a:t>（</a:t>
            </a:r>
            <a:r>
              <a:rPr lang="en-US" altLang="zh-CN" sz="2000">
                <a:sym typeface="+mn-ea"/>
              </a:rPr>
              <a:t>emit single response</a:t>
            </a:r>
            <a:r>
              <a:rPr lang="zh-CN" altLang="en-US" sz="2000">
                <a:sym typeface="+mn-ea"/>
              </a:rPr>
              <a:t>）</a:t>
            </a:r>
            <a:endParaRPr lang="zh-CN" altLang="en-US" sz="2000">
              <a:sym typeface="+mn-ea"/>
            </a:endParaRPr>
          </a:p>
          <a:p>
            <a:pPr lvl="1"/>
            <a:r>
              <a:rPr lang="en-US" altLang="zh-CN" sz="2000">
                <a:sym typeface="+mn-ea"/>
              </a:rPr>
              <a:t>make a onCompleted notification</a:t>
            </a:r>
            <a:endParaRPr lang="zh-CN" altLang="en-US">
              <a:sym typeface="+mn-ea"/>
            </a:endParaRPr>
          </a:p>
          <a:p>
            <a:r>
              <a:rPr lang="zh-CN" altLang="en-US">
                <a:sym typeface="+mn-ea"/>
              </a:rPr>
              <a:t>construct() </a:t>
            </a:r>
            <a:endParaRPr lang="zh-CN" altLang="en-US">
              <a:sym typeface="+mn-ea"/>
            </a:endParaRPr>
          </a:p>
          <a:p>
            <a:pPr marL="457200" lvl="2"/>
            <a:r>
              <a:rPr lang="zh-CN" altLang="en-US" sz="2160">
                <a:sym typeface="+mn-ea"/>
              </a:rPr>
              <a:t>返回一个</a:t>
            </a:r>
            <a:r>
              <a:rPr lang="en-US" altLang="zh-CN" sz="2160">
                <a:sym typeface="+mn-ea"/>
              </a:rPr>
              <a:t>observable</a:t>
            </a:r>
            <a:r>
              <a:rPr lang="zh-CN" altLang="en-US" sz="2160">
                <a:sym typeface="+mn-ea"/>
              </a:rPr>
              <a:t>（</a:t>
            </a:r>
            <a:r>
              <a:rPr lang="en-US" altLang="zh-CN" sz="2160">
                <a:sym typeface="+mn-ea"/>
              </a:rPr>
              <a:t>emit single response</a:t>
            </a:r>
            <a:r>
              <a:rPr lang="zh-CN" altLang="en-US" sz="2160">
                <a:sym typeface="+mn-ea"/>
              </a:rPr>
              <a:t>）</a:t>
            </a:r>
            <a:br>
              <a:rPr lang="zh-CN" altLang="en-US">
                <a:sym typeface="+mn-ea"/>
              </a:rPr>
            </a:br>
            <a:endParaRPr lang="zh-CN" altLang="en-US">
              <a:sym typeface="+mn-ea"/>
            </a:endParaRPr>
          </a:p>
          <a:p>
            <a:endParaRPr lang="zh-CN" altLang="en-US"/>
          </a:p>
          <a:p>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 Calculate Circuit Health</a:t>
            </a:r>
            <a:endParaRPr lang="zh-CN" altLang="en-US">
              <a:sym typeface="+mn-ea"/>
            </a:endParaRPr>
          </a:p>
        </p:txBody>
      </p:sp>
      <p:sp>
        <p:nvSpPr>
          <p:cNvPr id="3" name="内容占位符 2"/>
          <p:cNvSpPr>
            <a:spLocks noGrp="1"/>
          </p:cNvSpPr>
          <p:nvPr>
            <p:ph idx="1"/>
          </p:nvPr>
        </p:nvSpPr>
        <p:spPr/>
        <p:txBody>
          <a:bodyPr/>
          <a:p>
            <a:r>
              <a:rPr lang="zh-CN" altLang="en-US"/>
              <a:t>Hystrix reports successes, failures, rejections, and timeouts to the circuit breaker, which maintains a rolling set of counters that calculate statistics.</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BEAUTIFY_FLAG" val="#wm#"/>
  <p:tag name="KSO_WM_TEMPLATE_CATEGORY" val="custom"/>
  <p:tag name="KSO_WM_TEMPLATE_INDEX" val="20184553"/>
</p:tagLst>
</file>

<file path=ppt/tags/tag11.xml><?xml version="1.0" encoding="utf-8"?>
<p:tagLst xmlns:p="http://schemas.openxmlformats.org/presentationml/2006/main">
  <p:tag name="KSO_WM_BEAUTIFY_FLAG" val="#wm#"/>
  <p:tag name="KSO_WM_TEMPLATE_CATEGORY" val="custom"/>
  <p:tag name="KSO_WM_TEMPLATE_INDEX" val="20184553"/>
</p:tagLst>
</file>

<file path=ppt/tags/tag12.xml><?xml version="1.0" encoding="utf-8"?>
<p:tagLst xmlns:p="http://schemas.openxmlformats.org/presentationml/2006/main">
  <p:tag name="KSO_WM_BEAUTIFY_FLAG" val="#wm#"/>
  <p:tag name="KSO_WM_TEMPLATE_CATEGORY" val="custom"/>
  <p:tag name="KSO_WM_TEMPLATE_INDEX" val="20184553"/>
</p:tagLst>
</file>

<file path=ppt/tags/tag13.xml><?xml version="1.0" encoding="utf-8"?>
<p:tagLst xmlns:p="http://schemas.openxmlformats.org/presentationml/2006/main">
  <p:tag name="KSO_WM_BEAUTIFY_FLAG" val="#wm#"/>
  <p:tag name="KSO_WM_TEMPLATE_CATEGORY" val="custom"/>
  <p:tag name="KSO_WM_TEMPLATE_INDEX" val="20184553"/>
</p:tagLst>
</file>

<file path=ppt/tags/tag14.xml><?xml version="1.0" encoding="utf-8"?>
<p:tagLst xmlns:p="http://schemas.openxmlformats.org/presentationml/2006/main">
  <p:tag name="KSO_WM_BEAUTIFY_FLAG" val="#wm#"/>
  <p:tag name="KSO_WM_TEMPLATE_CATEGORY" val="custom"/>
  <p:tag name="KSO_WM_TEMPLATE_INDEX" val="20184553"/>
</p:tagLst>
</file>

<file path=ppt/tags/tag15.xml><?xml version="1.0" encoding="utf-8"?>
<p:tagLst xmlns:p="http://schemas.openxmlformats.org/presentationml/2006/main">
  <p:tag name="KSO_WM_BEAUTIFY_FLAG" val="#wm#"/>
  <p:tag name="KSO_WM_TEMPLATE_CATEGORY" val="custom"/>
  <p:tag name="KSO_WM_TEMPLATE_INDEX" val="20184553"/>
</p:tagLst>
</file>

<file path=ppt/tags/tag16.xml><?xml version="1.0" encoding="utf-8"?>
<p:tagLst xmlns:p="http://schemas.openxmlformats.org/presentationml/2006/main">
  <p:tag name="KSO_WM_BEAUTIFY_FLAG" val="#wm#"/>
  <p:tag name="KSO_WM_TEMPLATE_CATEGORY" val="custom"/>
  <p:tag name="KSO_WM_TEMPLATE_INDEX" val="20184553"/>
</p:tagLst>
</file>

<file path=ppt/tags/tag17.xml><?xml version="1.0" encoding="utf-8"?>
<p:tagLst xmlns:p="http://schemas.openxmlformats.org/presentationml/2006/main">
  <p:tag name="KSO_WM_BEAUTIFY_FLAG" val="#wm#"/>
  <p:tag name="KSO_WM_TEMPLATE_CATEGORY" val="custom"/>
  <p:tag name="KSO_WM_TEMPLATE_INDEX" val="20184553"/>
</p:tagLst>
</file>

<file path=ppt/tags/tag18.xml><?xml version="1.0" encoding="utf-8"?>
<p:tagLst xmlns:p="http://schemas.openxmlformats.org/presentationml/2006/main">
  <p:tag name="KSO_WM_BEAUTIFY_FLAG" val="#wm#"/>
  <p:tag name="KSO_WM_TEMPLATE_CATEGORY" val="custom"/>
  <p:tag name="KSO_WM_TEMPLATE_INDEX" val="20184553"/>
</p:tagLst>
</file>

<file path=ppt/tags/tag19.xml><?xml version="1.0" encoding="utf-8"?>
<p:tagLst xmlns:p="http://schemas.openxmlformats.org/presentationml/2006/main">
  <p:tag name="KSO_WM_BEAUTIFY_FLAG" val="#wm#"/>
  <p:tag name="KSO_WM_TEMPLATE_CATEGORY" val="custom"/>
  <p:tag name="KSO_WM_TEMPLATE_INDEX" val="20184553"/>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20.xml><?xml version="1.0" encoding="utf-8"?>
<p:tagLst xmlns:p="http://schemas.openxmlformats.org/presentationml/2006/main">
  <p:tag name="KSO_WM_BEAUTIFY_FLAG" val="#wm#"/>
  <p:tag name="KSO_WM_TEMPLATE_CATEGORY" val="custom"/>
  <p:tag name="KSO_WM_TEMPLATE_INDEX" val="20184553"/>
</p:tagLst>
</file>

<file path=ppt/tags/tag21.xml><?xml version="1.0" encoding="utf-8"?>
<p:tagLst xmlns:p="http://schemas.openxmlformats.org/presentationml/2006/main">
  <p:tag name="KSO_WM_BEAUTIFY_FLAG" val="#wm#"/>
  <p:tag name="KSO_WM_TEMPLATE_CATEGORY" val="custom"/>
  <p:tag name="KSO_WM_TEMPLATE_INDEX" val="20184553"/>
</p:tagLst>
</file>

<file path=ppt/tags/tag22.xml><?xml version="1.0" encoding="utf-8"?>
<p:tagLst xmlns:p="http://schemas.openxmlformats.org/presentationml/2006/main">
  <p:tag name="KSO_WM_BEAUTIFY_FLAG" val="#wm#"/>
  <p:tag name="KSO_WM_TEMPLATE_CATEGORY" val="custom"/>
  <p:tag name="KSO_WM_TEMPLATE_INDEX" val="20184553"/>
</p:tagLst>
</file>

<file path=ppt/tags/tag23.xml><?xml version="1.0" encoding="utf-8"?>
<p:tagLst xmlns:p="http://schemas.openxmlformats.org/presentationml/2006/main">
  <p:tag name="KSO_WM_BEAUTIFY_FLAG" val="#wm#"/>
  <p:tag name="KSO_WM_TEMPLATE_CATEGORY" val="custom"/>
  <p:tag name="KSO_WM_TEMPLATE_INDEX" val="20184553"/>
</p:tagLst>
</file>

<file path=ppt/tags/tag24.xml><?xml version="1.0" encoding="utf-8"?>
<p:tagLst xmlns:p="http://schemas.openxmlformats.org/presentationml/2006/main">
  <p:tag name="KSO_WM_BEAUTIFY_FLAG" val="#wm#"/>
  <p:tag name="KSO_WM_TEMPLATE_CATEGORY" val="custom"/>
  <p:tag name="KSO_WM_TEMPLATE_INDEX" val="20184553"/>
</p:tagLst>
</file>

<file path=ppt/tags/tag25.xml><?xml version="1.0" encoding="utf-8"?>
<p:tagLst xmlns:p="http://schemas.openxmlformats.org/presentationml/2006/main">
  <p:tag name="KSO_WM_BEAUTIFY_FLAG" val="#wm#"/>
  <p:tag name="KSO_WM_TEMPLATE_CATEGORY" val="custom"/>
  <p:tag name="KSO_WM_TEMPLATE_INDEX" val="20184553"/>
</p:tagLst>
</file>

<file path=ppt/tags/tag26.xml><?xml version="1.0" encoding="utf-8"?>
<p:tagLst xmlns:p="http://schemas.openxmlformats.org/presentationml/2006/main">
  <p:tag name="KSO_WM_BEAUTIFY_FLAG" val="#wm#"/>
  <p:tag name="KSO_WM_TEMPLATE_CATEGORY" val="custom"/>
  <p:tag name="KSO_WM_TEMPLATE_INDEX" val="20184553"/>
</p:tagLst>
</file>

<file path=ppt/tags/tag27.xml><?xml version="1.0" encoding="utf-8"?>
<p:tagLst xmlns:p="http://schemas.openxmlformats.org/presentationml/2006/main">
  <p:tag name="KSO_WM_BEAUTIFY_FLAG" val="#wm#"/>
  <p:tag name="KSO_WM_TEMPLATE_CATEGORY" val="custom"/>
  <p:tag name="KSO_WM_TEMPLATE_INDEX" val="20184553"/>
</p:tagLst>
</file>

<file path=ppt/tags/tag28.xml><?xml version="1.0" encoding="utf-8"?>
<p:tagLst xmlns:p="http://schemas.openxmlformats.org/presentationml/2006/main">
  <p:tag name="KSO_WM_BEAUTIFY_FLAG" val="#wm#"/>
  <p:tag name="KSO_WM_TEMPLATE_CATEGORY" val="custom"/>
  <p:tag name="KSO_WM_TEMPLATE_INDEX" val="20184553"/>
</p:tagLst>
</file>

<file path=ppt/tags/tag29.xml><?xml version="1.0" encoding="utf-8"?>
<p:tagLst xmlns:p="http://schemas.openxmlformats.org/presentationml/2006/main">
  <p:tag name="KSO_WM_BEAUTIFY_FLAG" val="#wm#"/>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30.xml><?xml version="1.0" encoding="utf-8"?>
<p:tagLst xmlns:p="http://schemas.openxmlformats.org/presentationml/2006/main">
  <p:tag name="KSO_WM_BEAUTIFY_FLAG" val="#wm#"/>
  <p:tag name="KSO_WM_TEMPLATE_CATEGORY" val="custom"/>
  <p:tag name="KSO_WM_TEMPLATE_INDEX" val="20184553"/>
</p:tagLst>
</file>

<file path=ppt/tags/tag31.xml><?xml version="1.0" encoding="utf-8"?>
<p:tagLst xmlns:p="http://schemas.openxmlformats.org/presentationml/2006/main">
  <p:tag name="KSO_WM_BEAUTIFY_FLAG" val="#wm#"/>
  <p:tag name="KSO_WM_TEMPLATE_CATEGORY" val="custom"/>
  <p:tag name="KSO_WM_TEMPLATE_INDEX" val="20184553"/>
</p:tagLst>
</file>

<file path=ppt/tags/tag32.xml><?xml version="1.0" encoding="utf-8"?>
<p:tagLst xmlns:p="http://schemas.openxmlformats.org/presentationml/2006/main">
  <p:tag name="KSO_WM_BEAUTIFY_FLAG" val="#wm#"/>
  <p:tag name="KSO_WM_TEMPLATE_CATEGORY" val="custom"/>
  <p:tag name="KSO_WM_TEMPLATE_INDEX" val="20184553"/>
</p:tagLst>
</file>

<file path=ppt/tags/tag33.xml><?xml version="1.0" encoding="utf-8"?>
<p:tagLst xmlns:p="http://schemas.openxmlformats.org/presentationml/2006/main">
  <p:tag name="KSO_WM_BEAUTIFY_FLAG" val="#wm#"/>
  <p:tag name="KSO_WM_TEMPLATE_CATEGORY" val="custom"/>
  <p:tag name="KSO_WM_TEMPLATE_INDEX" val="20184553"/>
</p:tagLst>
</file>

<file path=ppt/tags/tag34.xml><?xml version="1.0" encoding="utf-8"?>
<p:tagLst xmlns:p="http://schemas.openxmlformats.org/presentationml/2006/main">
  <p:tag name="KSO_WM_BEAUTIFY_FLAG" val="#wm#"/>
  <p:tag name="KSO_WM_TEMPLATE_CATEGORY" val="custom"/>
  <p:tag name="KSO_WM_TEMPLATE_INDEX" val="20184553"/>
</p:tagLst>
</file>

<file path=ppt/tags/tag35.xml><?xml version="1.0" encoding="utf-8"?>
<p:tagLst xmlns:p="http://schemas.openxmlformats.org/presentationml/2006/main">
  <p:tag name="KSO_WM_BEAUTIFY_FLAG" val="#wm#"/>
  <p:tag name="KSO_WM_TEMPLATE_CATEGORY" val="custom"/>
  <p:tag name="KSO_WM_TEMPLATE_INDEX" val="20184553"/>
</p:tagLst>
</file>

<file path=ppt/tags/tag36.xml><?xml version="1.0" encoding="utf-8"?>
<p:tagLst xmlns:p="http://schemas.openxmlformats.org/presentationml/2006/main">
  <p:tag name="KSO_WM_BEAUTIFY_FLAG" val="#wm#"/>
  <p:tag name="KSO_WM_TEMPLATE_CATEGORY" val="custom"/>
  <p:tag name="KSO_WM_TEMPLATE_INDEX" val="20184553"/>
</p:tagLst>
</file>

<file path=ppt/tags/tag37.xml><?xml version="1.0" encoding="utf-8"?>
<p:tagLst xmlns:p="http://schemas.openxmlformats.org/presentationml/2006/main">
  <p:tag name="KSO_WM_BEAUTIFY_FLAG" val="#wm#"/>
  <p:tag name="KSO_WM_TEMPLATE_CATEGORY" val="custom"/>
  <p:tag name="KSO_WM_TEMPLATE_INDEX" val="20184553"/>
</p:tagLst>
</file>

<file path=ppt/tags/tag38.xml><?xml version="1.0" encoding="utf-8"?>
<p:tagLst xmlns:p="http://schemas.openxmlformats.org/presentationml/2006/main">
  <p:tag name="KSO_WM_BEAUTIFY_FLAG" val="#wm#"/>
  <p:tag name="KSO_WM_TEMPLATE_CATEGORY" val="custom"/>
  <p:tag name="KSO_WM_TEMPLATE_INDEX" val="20184553"/>
</p:tagLst>
</file>

<file path=ppt/tags/tag39.xml><?xml version="1.0" encoding="utf-8"?>
<p:tagLst xmlns:p="http://schemas.openxmlformats.org/presentationml/2006/main">
  <p:tag name="KSO_WM_BEAUTIFY_FLAG" val="#wm#"/>
  <p:tag name="KSO_WM_TEMPLATE_CATEGORY" val="custom"/>
  <p:tag name="KSO_WM_TEMPLATE_INDEX" val="20184553"/>
</p:tagLst>
</file>

<file path=ppt/tags/tag4.xml><?xml version="1.0" encoding="utf-8"?>
<p:tagLst xmlns:p="http://schemas.openxmlformats.org/presentationml/2006/main">
  <p:tag name="KSO_WM_BEAUTIFY_FLAG" val="#wm#"/>
  <p:tag name="KSO_WM_TEMPLATE_CATEGORY" val="custom"/>
  <p:tag name="KSO_WM_TEMPLATE_INDEX" val="20184553"/>
</p:tagLst>
</file>

<file path=ppt/tags/tag40.xml><?xml version="1.0" encoding="utf-8"?>
<p:tagLst xmlns:p="http://schemas.openxmlformats.org/presentationml/2006/main">
  <p:tag name="KSO_WM_BEAUTIFY_FLAG" val="#wm#"/>
  <p:tag name="KSO_WM_TEMPLATE_CATEGORY" val="custom"/>
  <p:tag name="KSO_WM_TEMPLATE_INDEX" val="20184553"/>
</p:tagLst>
</file>

<file path=ppt/tags/tag41.xml><?xml version="1.0" encoding="utf-8"?>
<p:tagLst xmlns:p="http://schemas.openxmlformats.org/presentationml/2006/main">
  <p:tag name="KSO_WM_BEAUTIFY_FLAG" val="#wm#"/>
  <p:tag name="KSO_WM_TEMPLATE_CATEGORY" val="custom"/>
  <p:tag name="KSO_WM_TEMPLATE_INDEX" val="20184553"/>
</p:tagLst>
</file>

<file path=ppt/tags/tag5.xml><?xml version="1.0" encoding="utf-8"?>
<p:tagLst xmlns:p="http://schemas.openxmlformats.org/presentationml/2006/main">
  <p:tag name="KSO_WM_BEAUTIFY_FLAG" val="#wm#"/>
  <p:tag name="KSO_WM_TEMPLATE_CATEGORY" val="custom"/>
  <p:tag name="KSO_WM_TEMPLATE_INDEX" val="20184553"/>
</p:tagLst>
</file>

<file path=ppt/tags/tag6.xml><?xml version="1.0" encoding="utf-8"?>
<p:tagLst xmlns:p="http://schemas.openxmlformats.org/presentationml/2006/main">
  <p:tag name="KSO_WM_BEAUTIFY_FLAG" val="#wm#"/>
  <p:tag name="KSO_WM_TEMPLATE_CATEGORY" val="custom"/>
  <p:tag name="KSO_WM_TEMPLATE_INDEX" val="20184553"/>
</p:tagLst>
</file>

<file path=ppt/tags/tag7.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BEAUTIFY_FLAG" val="#wm#"/>
  <p:tag name="KSO_WM_TEMPLATE_CATEGORY" val="custom"/>
  <p:tag name="KSO_WM_TEMPLATE_INDEX" val="20184553"/>
</p:tagLst>
</file>

<file path=ppt/tags/tag9.xml><?xml version="1.0" encoding="utf-8"?>
<p:tagLst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12774</Words>
  <Application>WPS 演示</Application>
  <PresentationFormat>宽屏</PresentationFormat>
  <Paragraphs>260</Paragraphs>
  <Slides>38</Slides>
  <Notes>31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Arial</vt:lpstr>
      <vt:lpstr>宋体</vt:lpstr>
      <vt:lpstr>Wingdings</vt:lpstr>
      <vt:lpstr>黑体</vt:lpstr>
      <vt:lpstr>微软雅黑</vt:lpstr>
      <vt:lpstr>Arial Unicode MS</vt:lpstr>
      <vt:lpstr>Calibri</vt:lpstr>
      <vt:lpstr>Office 主题</vt:lpstr>
      <vt:lpstr>PowerPoint 演示文稿</vt:lpstr>
      <vt:lpstr>Work Flow</vt:lpstr>
      <vt:lpstr>HystrixCommand HystrixObservableCommand</vt:lpstr>
      <vt:lpstr>Execute the command</vt:lpstr>
      <vt:lpstr>Is the Response Cached? Is the Circuit Open? Is the Thread Pool/Queue/Semaphore Full?</vt:lpstr>
      <vt:lpstr>HystrixObservableCommand.construct()  HystrixCommand.run()</vt:lpstr>
      <vt:lpstr>HystrixObservableCommand.construct()  HystrixCommand.run()</vt:lpstr>
      <vt:lpstr>PowerPoint 演示文稿</vt:lpstr>
      <vt:lpstr>HystrixObservableCommand.construct()  HystrixCommand.run()</vt:lpstr>
      <vt:lpstr>Get the Fallback</vt:lpstr>
      <vt:lpstr>Get the Fallback</vt:lpstr>
      <vt:lpstr>PowerPoint 演示文稿</vt:lpstr>
      <vt:lpstr>PowerPoint 演示文稿</vt:lpstr>
      <vt:lpstr>Circuit Breaker</vt:lpstr>
      <vt:lpstr>PowerPoint 演示文稿</vt:lpstr>
      <vt:lpstr>Threads &amp; Thread Pools</vt:lpstr>
      <vt:lpstr>PowerPoint 演示文稿</vt:lpstr>
      <vt:lpstr>PowerPoint 演示文稿</vt:lpstr>
      <vt:lpstr>PowerPoint 演示文稿</vt:lpstr>
      <vt:lpstr>Benefits of Thread Pools</vt:lpstr>
      <vt:lpstr>Benefits of Thread Pools</vt:lpstr>
      <vt:lpstr>Benefits of Thread Pools</vt:lpstr>
      <vt:lpstr>Drawbacks of Thread Pools</vt:lpstr>
      <vt:lpstr>Semaphores</vt:lpstr>
      <vt:lpstr>Semaphores</vt:lpstr>
      <vt:lpstr>Request Collapsing</vt:lpstr>
      <vt:lpstr>Why Use Request Collapsing?</vt:lpstr>
      <vt:lpstr>PowerPoint 演示文稿</vt:lpstr>
      <vt:lpstr>PowerPoint 演示文稿</vt:lpstr>
      <vt:lpstr>Request Caching</vt:lpstr>
      <vt:lpstr>maven 依赖</vt:lpstr>
      <vt:lpstr>Hystrix给了我们三种key来用于隔离：</vt:lpstr>
      <vt:lpstr>依赖命名:CommandKey</vt:lpstr>
      <vt:lpstr>依赖分组:CommandGroup</vt:lpstr>
      <vt:lpstr>线程池/信号:ThreadPoolKey</vt:lpstr>
      <vt:lpstr>请求缓存 Request-Cache</vt:lpstr>
      <vt:lpstr>信号量隔离:SEMAPHORE</vt:lpstr>
      <vt:lpstr>命令调用合并:HystrixCollapser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zhongyi</cp:lastModifiedBy>
  <cp:revision>39</cp:revision>
  <dcterms:created xsi:type="dcterms:W3CDTF">2018-03-01T02:03:00Z</dcterms:created>
  <dcterms:modified xsi:type="dcterms:W3CDTF">2018-08-22T09:04:32Z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