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974E5-C83B-4C6A-B5CE-386BC753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216B24-1B52-4BF1-B561-A39A52CB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8B225-9971-40A8-ABF3-8B4E36B4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B84AF-D53C-4BFC-A4F2-0BFAB4C5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D3813-82A1-46AB-97BC-7F9FCD72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C731C-628B-4D22-935C-C525D72D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5B4943-3E3F-492C-910E-A724B464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F0470-FD94-46E5-9C4E-FC4215C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F1765-79C2-44AA-9B46-3D58877E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259CAE-D354-471F-8F0E-2D5D9C1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731639-8795-49C3-AF61-1622692E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37D420-9A95-4C10-B31A-FE522327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0143F8-DD51-45A9-9E3A-21C9FDAC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9B171-B79A-41B9-9F00-BFDD1789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AB36B-41E3-4FF3-A086-7490B8B3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0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B5FBC-0CD7-4CD8-B015-57EBA431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E8D99-3E36-44B4-A538-1D9061BA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4B6224-EA4E-46E3-9A62-BC3E19D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C924D-9F54-4E8A-8567-2D7BE85E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DA12D-F529-4D24-9F34-D378354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F90CC-D070-43D4-97E4-9087958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C7B614-C42D-422E-BFCC-2AE6DF32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A497C-B952-4504-B4E5-34C8EBE2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9F9E9-F259-4638-B9F5-4983940B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769D0-C4D0-47FE-A66E-F89EA9B1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CCE15-418D-490D-A0A9-8844F69C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C1A86-B2E9-438F-9A5B-AD1E50C6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DA833C-28D6-463E-AEF6-0156F5CB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4FE24-EE72-4627-BD06-F1B2D85B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1C64B-628A-4BA1-A33A-55B9E95F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D27F74-853E-4C5F-BF2F-C0657E34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3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CC4C0-68DC-4968-A553-098AFA2F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42B80-CD8A-4E79-8B79-6738C02A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100D50-0DBC-451B-AEC1-2832B516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48D60C-B94B-4676-B4C0-98FD00F6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DA85E8-9294-4E54-80CD-1732ED0C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B3DF6A-29CF-4B64-9EFE-7F4FC4C7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95036B-530A-4433-8398-9985FE72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34D1F2-BCD6-4926-9D60-35DD2AC3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8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6D115-CA51-41ED-BA4D-30B62538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CD8E5B-FDD7-487A-B753-D39AE142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688523-5B57-45F2-95FC-663AEE9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D1DEF4-4B79-4285-B776-ED6D2B9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E75FE4-F0E7-4DD2-A21F-55E5F1D4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DE4822-D86D-41AB-AFA5-EDBEE1AB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70C601-9209-4610-9581-9681CA3D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B9DFF-E678-48EB-BEAF-A9F2A67F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FC8CE-71E7-495F-B0C7-24AF4511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0E630-6BFC-4CB1-BAE7-85BD369A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FD812B-0A26-4FDB-829D-0A9F9039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5AD51F-6E4B-4EE1-9141-8390DAF0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ACFC2A-C1B8-43C2-BD0B-3C3ABF6C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C7606-0045-420A-B35E-601C223F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7A7214-85DF-47D0-8B35-3F0FFE2E0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404B79-49D7-42C3-B748-11DC33C4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C1E5CD-3076-476C-B64C-B34194E5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11CB28-B23C-4D7A-99A1-FD6E4946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B6608C-351F-42B7-BC72-D3D0D7DA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9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07B1A6-8C01-422E-BEE6-25DB76D4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B0840-C3F2-4F3F-A9FF-7AF30162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17739-E6E6-4F64-BD84-261FF91F1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BB5F2-6807-4A7C-83C7-73807E47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52C6C-4661-43D6-AE49-1E06DF0D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ntgoo.com/global/holiday/tw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in.twse.com.tw/isin/C_public.jsp?strMode=4" TargetMode="External"/><Relationship Id="rId2" Type="http://schemas.openxmlformats.org/officeDocument/2006/relationships/hyperlink" Target="https://isin.twse.com.tw/isin/C_public.jsp?strMode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s.twse.com.tw/stock/api/getStockInfo.jsp?ex_ch=%7btype%7d_%7bstock_code%7d.tw&amp;json=1&amp;delay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1F160-EE05-48F6-BDD7-BA6FDDA6A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爬蟲練習補充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53F751-9DA8-4BEA-8D71-92B72CD3E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2023/03/06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5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 – </a:t>
            </a:r>
            <a:r>
              <a:rPr lang="zh-TW" altLang="en-US" dirty="0"/>
              <a:t>行事曆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爬取</a:t>
            </a:r>
            <a:r>
              <a:rPr lang="zh-TW" altLang="en-US" dirty="0">
                <a:hlinkClick r:id="rId2"/>
              </a:rPr>
              <a:t>休市日期</a:t>
            </a:r>
            <a:r>
              <a:rPr lang="zh-TW" altLang="en-US" dirty="0"/>
              <a:t>，並存入</a:t>
            </a:r>
            <a:r>
              <a:rPr lang="zh-TW" altLang="en-US" b="1" dirty="0">
                <a:solidFill>
                  <a:srgbClr val="FF0000"/>
                </a:solidFill>
              </a:rPr>
              <a:t>行事曆</a:t>
            </a:r>
            <a:r>
              <a:rPr lang="zh-TW" altLang="en-US" dirty="0"/>
              <a:t>資料表中。</a:t>
            </a:r>
            <a:endParaRPr lang="en-US" altLang="zh-TW" dirty="0"/>
          </a:p>
          <a:p>
            <a:pPr algn="just"/>
            <a:r>
              <a:rPr lang="zh-TW" altLang="en-US" dirty="0"/>
              <a:t>需要行事曆須包含</a:t>
            </a:r>
            <a:r>
              <a:rPr lang="zh-TW" altLang="en-US" b="1" dirty="0">
                <a:solidFill>
                  <a:srgbClr val="FF0000"/>
                </a:solidFill>
              </a:rPr>
              <a:t>今年所有日期</a:t>
            </a:r>
            <a:r>
              <a:rPr lang="zh-TW" altLang="en-US" dirty="0"/>
              <a:t>以及上次匯入的</a:t>
            </a:r>
            <a:r>
              <a:rPr lang="en-US" altLang="zh-TW" dirty="0"/>
              <a:t>csv</a:t>
            </a:r>
            <a:r>
              <a:rPr lang="zh-TW" altLang="en-US" dirty="0"/>
              <a:t>內容，所以會有</a:t>
            </a:r>
            <a:r>
              <a:rPr lang="en-US" altLang="zh-TW" dirty="0">
                <a:solidFill>
                  <a:srgbClr val="FF0000"/>
                </a:solidFill>
              </a:rPr>
              <a:t>2021~2023</a:t>
            </a:r>
            <a:r>
              <a:rPr lang="zh-TW" altLang="en-US" dirty="0"/>
              <a:t>的資料。</a:t>
            </a:r>
            <a:endParaRPr lang="en-US" altLang="zh-TW" dirty="0"/>
          </a:p>
          <a:p>
            <a:pPr algn="just"/>
            <a:r>
              <a:rPr lang="zh-TW" altLang="en-US" dirty="0"/>
              <a:t>行事曆須包含：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日期</a:t>
            </a:r>
            <a:r>
              <a:rPr lang="en-US" altLang="zh-TW" dirty="0"/>
              <a:t>(date)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開市日</a:t>
            </a:r>
            <a:r>
              <a:rPr lang="en-US" altLang="zh-TW" dirty="0"/>
              <a:t>(</a:t>
            </a:r>
            <a:r>
              <a:rPr lang="en-US" altLang="zh-TW" dirty="0" err="1"/>
              <a:t>day_of_stock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遇到假日或是特殊假日，填入</a:t>
            </a:r>
            <a:r>
              <a:rPr lang="en-US" altLang="zh-TW" dirty="0"/>
              <a:t>-1</a:t>
            </a:r>
            <a:r>
              <a:rPr lang="zh-TW" altLang="en-US" dirty="0"/>
              <a:t>即可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休市理由</a:t>
            </a:r>
            <a:r>
              <a:rPr lang="en-US" altLang="zh-TW" dirty="0"/>
              <a:t>(other)</a:t>
            </a:r>
          </a:p>
          <a:p>
            <a:pPr algn="just"/>
            <a:r>
              <a:rPr lang="zh-TW" altLang="en-US" dirty="0"/>
              <a:t>範例程式碼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04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BE44C-0B2F-435A-B2A8-E44E121E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A0F733-F8CD-44CD-901E-B8167C62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90" y="1690688"/>
            <a:ext cx="9163819" cy="4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 –</a:t>
            </a:r>
            <a:r>
              <a:rPr lang="zh-TW" altLang="en-US" dirty="0"/>
              <a:t> 股票資訊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</a:t>
            </a:r>
            <a:r>
              <a:rPr lang="zh-TW" altLang="en-US" dirty="0">
                <a:hlinkClick r:id="rId2"/>
              </a:rPr>
              <a:t>上市</a:t>
            </a:r>
            <a:r>
              <a:rPr lang="zh-TW" altLang="en-US" dirty="0"/>
              <a:t>、</a:t>
            </a:r>
            <a:r>
              <a:rPr lang="zh-TW" altLang="en-US" dirty="0">
                <a:hlinkClick r:id="rId3"/>
              </a:rPr>
              <a:t>上櫃</a:t>
            </a:r>
            <a:r>
              <a:rPr lang="zh-TW" altLang="en-US" dirty="0"/>
              <a:t>股票資訊，並存入</a:t>
            </a:r>
            <a:r>
              <a:rPr lang="zh-TW" altLang="en-US" b="1" dirty="0">
                <a:solidFill>
                  <a:srgbClr val="FF0000"/>
                </a:solidFill>
              </a:rPr>
              <a:t>股票資訊</a:t>
            </a:r>
            <a:r>
              <a:rPr lang="zh-TW" altLang="en-US" dirty="0"/>
              <a:t>資料表中。</a:t>
            </a:r>
            <a:endParaRPr lang="en-US" altLang="zh-TW" dirty="0"/>
          </a:p>
          <a:p>
            <a:r>
              <a:rPr lang="zh-TW" altLang="en-US" dirty="0"/>
              <a:t>只須爬取</a:t>
            </a:r>
            <a:r>
              <a:rPr lang="en-US" altLang="zh-TW" dirty="0"/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股票</a:t>
            </a:r>
            <a:r>
              <a:rPr lang="en-US" altLang="zh-TW" dirty="0"/>
              <a:t>“</a:t>
            </a:r>
            <a:r>
              <a:rPr lang="zh-TW" altLang="en-US" dirty="0"/>
              <a:t>的部分。</a:t>
            </a:r>
            <a:endParaRPr lang="en-US" altLang="zh-TW" dirty="0"/>
          </a:p>
          <a:p>
            <a:pPr algn="just"/>
            <a:r>
              <a:rPr lang="zh-TW" altLang="en-US" dirty="0"/>
              <a:t>股票資訊須包含：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股票代號</a:t>
            </a:r>
            <a:r>
              <a:rPr lang="en-US" altLang="zh-TW" dirty="0"/>
              <a:t>(</a:t>
            </a:r>
            <a:r>
              <a:rPr lang="en-US" altLang="zh-TW" dirty="0" err="1"/>
              <a:t>stock_code</a:t>
            </a:r>
            <a:r>
              <a:rPr lang="en-US" altLang="zh-TW" dirty="0"/>
              <a:t>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股票名稱</a:t>
            </a:r>
            <a:r>
              <a:rPr lang="en-US" altLang="zh-TW" dirty="0"/>
              <a:t>(name)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市場別</a:t>
            </a:r>
            <a:r>
              <a:rPr lang="en-US" altLang="zh-TW" dirty="0"/>
              <a:t>(type)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產業別</a:t>
            </a:r>
            <a:r>
              <a:rPr lang="en-US" altLang="zh-TW" dirty="0"/>
              <a:t>(category)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台灣</a:t>
            </a:r>
            <a:r>
              <a:rPr lang="en-US" altLang="zh-TW" dirty="0">
                <a:solidFill>
                  <a:srgbClr val="FF0000"/>
                </a:solidFill>
              </a:rPr>
              <a:t>50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(isTaiwan50)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為台灣</a:t>
            </a:r>
            <a:r>
              <a:rPr lang="en-US" altLang="zh-TW" dirty="0">
                <a:sym typeface="Wingdings" panose="05000000000000000000" pitchFamily="2" charset="2"/>
              </a:rPr>
              <a:t>50</a:t>
            </a:r>
            <a:r>
              <a:rPr lang="zh-TW" altLang="en-US" dirty="0">
                <a:sym typeface="Wingdings" panose="05000000000000000000" pitchFamily="2" charset="2"/>
              </a:rPr>
              <a:t>前</a:t>
            </a:r>
            <a:r>
              <a:rPr lang="en-US" altLang="zh-TW" dirty="0"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標記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，否則標記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endParaRPr lang="en-US" altLang="zh-TW" dirty="0"/>
          </a:p>
          <a:p>
            <a:pPr algn="just"/>
            <a:r>
              <a:rPr lang="zh-TW" altLang="en-US" dirty="0"/>
              <a:t>範例程式碼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5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BE44C-0B2F-435A-B2A8-E44E121E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A448F55-A1F6-4CD1-98BC-1736E6AC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464" y="1690688"/>
            <a:ext cx="8223071" cy="4592290"/>
          </a:xfrm>
        </p:spPr>
      </p:pic>
    </p:spTree>
    <p:extLst>
      <p:ext uri="{BB962C8B-B14F-4D97-AF65-F5344CB8AC3E}">
        <p14:creationId xmlns:p14="http://schemas.microsoft.com/office/powerpoint/2010/main" val="20796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 – </a:t>
            </a:r>
            <a:r>
              <a:rPr lang="zh-TW" altLang="en-US" dirty="0"/>
              <a:t>股價資訊</a:t>
            </a:r>
            <a:r>
              <a:rPr lang="en-US" altLang="zh-TW" dirty="0"/>
              <a:t>(</a:t>
            </a:r>
            <a:r>
              <a:rPr lang="zh-TW" altLang="en-US" dirty="0"/>
              <a:t>即時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爬取即時股價資訊，並搭配</a:t>
            </a:r>
            <a:r>
              <a:rPr lang="zh-TW" altLang="en-US" b="1" dirty="0">
                <a:solidFill>
                  <a:srgbClr val="FF0000"/>
                </a:solidFill>
              </a:rPr>
              <a:t>定期執行程式</a:t>
            </a:r>
            <a:r>
              <a:rPr lang="zh-TW" altLang="en-US" dirty="0"/>
              <a:t>存入</a:t>
            </a:r>
            <a:r>
              <a:rPr lang="zh-TW" altLang="en-US" b="1" dirty="0">
                <a:solidFill>
                  <a:srgbClr val="FF0000"/>
                </a:solidFill>
              </a:rPr>
              <a:t>股價資訊</a:t>
            </a:r>
            <a:r>
              <a:rPr lang="zh-TW" altLang="en-US" dirty="0"/>
              <a:t>資料表中。</a:t>
            </a:r>
            <a:endParaRPr lang="en-US" altLang="zh-TW" dirty="0"/>
          </a:p>
          <a:p>
            <a:pPr algn="just"/>
            <a:r>
              <a:rPr lang="zh-TW" altLang="en-US" dirty="0"/>
              <a:t>即時股價網站：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dirty="0">
                <a:hlinkClick r:id="rId2"/>
              </a:rPr>
              <a:t>https://mis.twse.com.tw/stock/api/getStockInfo.jsp?ex_ch={type}_{stock_code}.tw&amp;json=1&amp;delay=0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sz="2400" dirty="0"/>
              <a:t>	type: </a:t>
            </a:r>
            <a:r>
              <a:rPr lang="zh-TW" altLang="en-US" sz="2400" dirty="0"/>
              <a:t>上市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tse</a:t>
            </a:r>
            <a:r>
              <a:rPr lang="en-US" altLang="zh-TW" sz="2400" dirty="0"/>
              <a:t>)</a:t>
            </a:r>
            <a:r>
              <a:rPr lang="zh-TW" altLang="en-US" sz="2400" dirty="0"/>
              <a:t>、上櫃</a:t>
            </a:r>
            <a:r>
              <a:rPr lang="en-US" altLang="zh-TW" sz="2400" dirty="0"/>
              <a:t>(</a:t>
            </a:r>
            <a:r>
              <a:rPr lang="en-US" altLang="zh-TW" sz="2400" dirty="0" err="1"/>
              <a:t>otc</a:t>
            </a:r>
            <a:r>
              <a:rPr lang="en-US" altLang="zh-TW" sz="2400" dirty="0"/>
              <a:t>)		</a:t>
            </a:r>
            <a:r>
              <a:rPr lang="en-US" altLang="zh-TW" sz="2400" dirty="0" err="1"/>
              <a:t>stock_code</a:t>
            </a:r>
            <a:r>
              <a:rPr lang="en-US" altLang="zh-TW" sz="2400" dirty="0"/>
              <a:t>: </a:t>
            </a:r>
            <a:r>
              <a:rPr lang="zh-TW" altLang="en-US" sz="2400" dirty="0"/>
              <a:t>股票代號</a:t>
            </a:r>
            <a:endParaRPr lang="en-US" altLang="zh-TW" sz="2400" dirty="0"/>
          </a:p>
          <a:p>
            <a:pPr algn="just"/>
            <a:r>
              <a:rPr lang="zh-TW" altLang="en-US" dirty="0"/>
              <a:t>爬取上市或上櫃任意兩間公司，定時間隔、方式不限，每間公司</a:t>
            </a:r>
            <a:r>
              <a:rPr lang="en-US" altLang="zh-TW" dirty="0"/>
              <a:t>3</a:t>
            </a:r>
            <a:r>
              <a:rPr lang="zh-TW" altLang="en-US" dirty="0"/>
              <a:t>筆資料即可。</a:t>
            </a:r>
            <a:endParaRPr lang="en-US" altLang="zh-TW" dirty="0"/>
          </a:p>
          <a:p>
            <a:pPr algn="just"/>
            <a:r>
              <a:rPr lang="zh-TW" altLang="en-US" dirty="0"/>
              <a:t>可以建立不同的資料表</a:t>
            </a:r>
            <a:r>
              <a:rPr lang="en-US" altLang="zh-TW" dirty="0"/>
              <a:t>(</a:t>
            </a:r>
            <a:r>
              <a:rPr lang="zh-TW" altLang="en-US" dirty="0"/>
              <a:t>格式如下頁</a:t>
            </a:r>
            <a:r>
              <a:rPr lang="en-US" altLang="zh-TW" dirty="0"/>
              <a:t>)</a:t>
            </a:r>
            <a:r>
              <a:rPr lang="zh-TW" altLang="en-US" dirty="0"/>
              <a:t>，來區分歷史、即時股價。</a:t>
            </a:r>
            <a:endParaRPr lang="en-US" altLang="zh-TW" dirty="0"/>
          </a:p>
          <a:p>
            <a:pPr algn="just"/>
            <a:r>
              <a:rPr lang="zh-TW" altLang="en-US" dirty="0"/>
              <a:t>範例程式碼</a:t>
            </a:r>
            <a:endParaRPr lang="en-US" altLang="zh-TW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48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 – </a:t>
            </a:r>
            <a:r>
              <a:rPr lang="zh-TW" altLang="en-US" dirty="0"/>
              <a:t>股價資訊</a:t>
            </a:r>
            <a:r>
              <a:rPr lang="en-US" altLang="zh-TW" dirty="0"/>
              <a:t>(</a:t>
            </a:r>
            <a:r>
              <a:rPr lang="zh-TW" altLang="en-US" dirty="0"/>
              <a:t>即時</a:t>
            </a:r>
            <a:r>
              <a:rPr lang="en-US" altLang="zh-TW" dirty="0"/>
              <a:t>)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股價資訊須包含</a:t>
            </a:r>
            <a:r>
              <a:rPr lang="en-US" altLang="zh-TW" dirty="0"/>
              <a:t>(</a:t>
            </a:r>
            <a:r>
              <a:rPr lang="zh-TW" altLang="en-US" dirty="0"/>
              <a:t>箭頭後代表</a:t>
            </a:r>
            <a:r>
              <a:rPr lang="en-US" altLang="zh-TW" dirty="0"/>
              <a:t>json</a:t>
            </a:r>
            <a:r>
              <a:rPr lang="zh-TW" altLang="en-US" dirty="0"/>
              <a:t>裡對應的值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股票代號</a:t>
            </a:r>
            <a:r>
              <a:rPr lang="en-US" altLang="zh-TW" dirty="0"/>
              <a:t>(</a:t>
            </a:r>
            <a:r>
              <a:rPr lang="en-US" altLang="zh-TW" dirty="0" err="1"/>
              <a:t>stock_code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c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日期</a:t>
            </a:r>
            <a:r>
              <a:rPr lang="en-US" altLang="zh-TW" dirty="0"/>
              <a:t>(date) </a:t>
            </a:r>
            <a:r>
              <a:rPr lang="en-US" altLang="zh-TW" dirty="0">
                <a:sym typeface="Wingdings" panose="05000000000000000000" pitchFamily="2" charset="2"/>
              </a:rPr>
              <a:t> d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時間</a:t>
            </a:r>
            <a:r>
              <a:rPr lang="en-US" altLang="zh-TW" dirty="0"/>
              <a:t>(time) </a:t>
            </a:r>
            <a:r>
              <a:rPr lang="en-US" altLang="zh-TW" dirty="0">
                <a:sym typeface="Wingdings" panose="05000000000000000000" pitchFamily="2" charset="2"/>
              </a:rPr>
              <a:t> t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成交股數</a:t>
            </a:r>
            <a:r>
              <a:rPr lang="en-US" altLang="zh-TW" dirty="0"/>
              <a:t>(tv)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en-US" altLang="zh-TW" dirty="0"/>
          </a:p>
          <a:p>
            <a:pPr lvl="2" algn="just"/>
            <a:r>
              <a:rPr lang="zh-TW" altLang="en-US" dirty="0"/>
              <a:t>上市股票用累積成交量</a:t>
            </a:r>
            <a:r>
              <a:rPr lang="en-US" altLang="zh-TW" dirty="0"/>
              <a:t>(v)</a:t>
            </a:r>
            <a:r>
              <a:rPr lang="zh-TW" altLang="en-US" dirty="0"/>
              <a:t>（張）* </a:t>
            </a:r>
            <a:r>
              <a:rPr lang="en-US" altLang="zh-TW" dirty="0"/>
              <a:t>1000</a:t>
            </a:r>
            <a:r>
              <a:rPr lang="zh-TW" altLang="en-US" dirty="0"/>
              <a:t>，代表股數，但零股不被計算</a:t>
            </a:r>
          </a:p>
          <a:p>
            <a:pPr lvl="2" algn="just"/>
            <a:r>
              <a:rPr lang="zh-TW" altLang="en-US" dirty="0"/>
              <a:t>上櫃股票則是配合歷史資料</a:t>
            </a:r>
            <a:r>
              <a:rPr lang="en-US" altLang="zh-TW" dirty="0"/>
              <a:t>API</a:t>
            </a:r>
            <a:r>
              <a:rPr lang="zh-TW" altLang="en-US" dirty="0"/>
              <a:t>，使用張數紀錄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成交金額</a:t>
            </a:r>
            <a:r>
              <a:rPr lang="en-US" altLang="zh-TW" dirty="0"/>
              <a:t>(t)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可先空白或存入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</a:p>
          <a:p>
            <a:pPr lvl="1"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80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 – </a:t>
            </a:r>
            <a:r>
              <a:rPr lang="zh-TW" altLang="en-US" dirty="0"/>
              <a:t>股價資訊</a:t>
            </a:r>
            <a:r>
              <a:rPr lang="en-US" altLang="zh-TW" dirty="0"/>
              <a:t>(</a:t>
            </a:r>
            <a:r>
              <a:rPr lang="zh-TW" altLang="en-US" dirty="0"/>
              <a:t>即時</a:t>
            </a:r>
            <a:r>
              <a:rPr lang="en-US" altLang="zh-TW" dirty="0"/>
              <a:t>)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股價資訊須包含</a:t>
            </a:r>
            <a:r>
              <a:rPr lang="en-US" altLang="zh-TW" dirty="0"/>
              <a:t>(</a:t>
            </a:r>
            <a:r>
              <a:rPr lang="zh-TW" altLang="en-US" dirty="0"/>
              <a:t>接續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開盤價</a:t>
            </a:r>
            <a:r>
              <a:rPr lang="en-US" altLang="zh-TW" dirty="0"/>
              <a:t>(o) </a:t>
            </a:r>
            <a:r>
              <a:rPr lang="en-US" altLang="zh-TW" dirty="0">
                <a:sym typeface="Wingdings" panose="05000000000000000000" pitchFamily="2" charset="2"/>
              </a:rPr>
              <a:t> o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最高價</a:t>
            </a:r>
            <a:r>
              <a:rPr lang="en-US" altLang="zh-TW" dirty="0"/>
              <a:t>(h) </a:t>
            </a:r>
            <a:r>
              <a:rPr lang="en-US" altLang="zh-TW" dirty="0">
                <a:sym typeface="Wingdings" panose="05000000000000000000" pitchFamily="2" charset="2"/>
              </a:rPr>
              <a:t> h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最低價</a:t>
            </a:r>
            <a:r>
              <a:rPr lang="en-US" altLang="zh-TW" dirty="0"/>
              <a:t>(l) </a:t>
            </a:r>
            <a:r>
              <a:rPr lang="en-US" altLang="zh-TW" dirty="0">
                <a:sym typeface="Wingdings" panose="05000000000000000000" pitchFamily="2" charset="2"/>
              </a:rPr>
              <a:t> l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收盤價</a:t>
            </a:r>
            <a:r>
              <a:rPr lang="en-US" altLang="zh-TW" dirty="0"/>
              <a:t>(c)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這邊先存入當盤成交價</a:t>
            </a:r>
            <a:r>
              <a:rPr lang="en-US" altLang="zh-TW" dirty="0">
                <a:sym typeface="Wingdings" panose="05000000000000000000" pitchFamily="2" charset="2"/>
              </a:rPr>
              <a:t>(z)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漲跌價差</a:t>
            </a:r>
            <a:r>
              <a:rPr lang="en-US" altLang="zh-TW" dirty="0"/>
              <a:t>(d)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當盤成交量</a:t>
            </a:r>
            <a:r>
              <a:rPr lang="en-US" altLang="zh-TW" dirty="0">
                <a:sym typeface="Wingdings" panose="05000000000000000000" pitchFamily="2" charset="2"/>
              </a:rPr>
              <a:t>(z) – </a:t>
            </a:r>
            <a:r>
              <a:rPr lang="zh-TW" altLang="en-US" dirty="0">
                <a:sym typeface="Wingdings" panose="05000000000000000000" pitchFamily="2" charset="2"/>
              </a:rPr>
              <a:t>昨日收盤價</a:t>
            </a:r>
            <a:r>
              <a:rPr lang="en-US" altLang="zh-TW" dirty="0">
                <a:sym typeface="Wingdings" panose="05000000000000000000" pitchFamily="2" charset="2"/>
              </a:rPr>
              <a:t>(y)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成交筆數</a:t>
            </a:r>
            <a:r>
              <a:rPr lang="en-US" altLang="zh-TW" dirty="0"/>
              <a:t>(v)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可先空白或存入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9928D8-3914-4D78-8158-65B6754F2A81}"/>
              </a:ext>
            </a:extLst>
          </p:cNvPr>
          <p:cNvSpPr txBox="1"/>
          <p:nvPr/>
        </p:nvSpPr>
        <p:spPr>
          <a:xfrm>
            <a:off x="2777447" y="5850235"/>
            <a:ext cx="663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rgbClr val="FF0000"/>
                </a:solidFill>
              </a:rPr>
              <a:t>若遇到有值</a:t>
            </a:r>
            <a:r>
              <a:rPr lang="zh-TW" altLang="en-US" sz="2400" dirty="0">
                <a:solidFill>
                  <a:srgbClr val="FF0000"/>
                </a:solidFill>
              </a:rPr>
              <a:t>為 </a:t>
            </a:r>
            <a:r>
              <a:rPr lang="en-US" altLang="zh-TW" sz="2400" dirty="0">
                <a:solidFill>
                  <a:srgbClr val="FF0000"/>
                </a:solidFill>
              </a:rPr>
              <a:t>‘-’ </a:t>
            </a:r>
            <a:r>
              <a:rPr lang="zh-TW" altLang="en-US" sz="2400" dirty="0">
                <a:solidFill>
                  <a:srgbClr val="FF0000"/>
                </a:solidFill>
              </a:rPr>
              <a:t>時，可以先空白或存入</a:t>
            </a:r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1173EC-A9C4-47E2-9888-82C5B016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5" y="5261475"/>
            <a:ext cx="10352831" cy="4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493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Arial</vt:lpstr>
      <vt:lpstr>Office 佈景主題</vt:lpstr>
      <vt:lpstr>爬蟲練習補充</vt:lpstr>
      <vt:lpstr>練習1 – 行事曆</vt:lpstr>
      <vt:lpstr>DEMO</vt:lpstr>
      <vt:lpstr>練習2 – 股票資訊 </vt:lpstr>
      <vt:lpstr>DEMO</vt:lpstr>
      <vt:lpstr>練習3 – 股價資訊(即時)</vt:lpstr>
      <vt:lpstr>練習3 – 股價資訊(即時) (cont.)</vt:lpstr>
      <vt:lpstr>練習3 – 股價資訊(即時)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爬蟲練習</dc:title>
  <dc:creator>治揚 彭</dc:creator>
  <cp:lastModifiedBy>治揚 彭</cp:lastModifiedBy>
  <cp:revision>75</cp:revision>
  <dcterms:created xsi:type="dcterms:W3CDTF">2023-03-06T06:50:22Z</dcterms:created>
  <dcterms:modified xsi:type="dcterms:W3CDTF">2023-03-06T09:30:43Z</dcterms:modified>
</cp:coreProperties>
</file>