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59" r:id="rId7"/>
    <p:sldId id="263" r:id="rId8"/>
    <p:sldId id="264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D974E5-C83B-4C6A-B5CE-386BC753AA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8216B24-1B52-4BF1-B561-A39A52CBE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F8B225-9971-40A8-ABF3-8B4E36B4F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2B885-DDCF-4465-9104-9B25FFEE7AD5}" type="datetimeFigureOut">
              <a:rPr lang="zh-TW" altLang="en-US" smtClean="0"/>
              <a:t>2023/3/6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2B84AF-D53C-4BFC-A4F2-0BFAB4C57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9D3813-82A1-46AB-97BC-7F9FCD725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4E513-5900-4078-ADF3-4308136CDC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7423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8C731C-628B-4D22-935C-C525D72D1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75B4943-3E3F-492C-910E-A724B464C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3F0470-FD94-46E5-9C4E-FC4215C30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2B885-DDCF-4465-9104-9B25FFEE7AD5}" type="datetimeFigureOut">
              <a:rPr lang="zh-TW" altLang="en-US" smtClean="0"/>
              <a:t>2023/3/6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DF1765-79C2-44AA-9B46-3D58877E9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5259CAE-D354-471F-8F0E-2D5D9C1A1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4E513-5900-4078-ADF3-4308136CDC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0310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9731639-8795-49C3-AF61-1622692E0C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637D420-9A95-4C10-B31A-FE5223273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0143F8-DD51-45A9-9E3A-21C9FDACB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2B885-DDCF-4465-9104-9B25FFEE7AD5}" type="datetimeFigureOut">
              <a:rPr lang="zh-TW" altLang="en-US" smtClean="0"/>
              <a:t>2023/3/6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29B171-B79A-41B9-9F00-BFDD17892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C5AB36B-41E3-4FF3-A086-7490B8B37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4E513-5900-4078-ADF3-4308136CDC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1005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8B5FBC-0CD7-4CD8-B015-57EBA4313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FE8D99-3E36-44B4-A538-1D9061BA4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4B6224-EA4E-46E3-9A62-BC3E19D5F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2B885-DDCF-4465-9104-9B25FFEE7AD5}" type="datetimeFigureOut">
              <a:rPr lang="zh-TW" altLang="en-US" smtClean="0"/>
              <a:t>2023/3/6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5DC924D-9F54-4E8A-8567-2D7BE85EC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8DA12D-F529-4D24-9F34-D378354BE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4E513-5900-4078-ADF3-4308136CDC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0877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5F90CC-D070-43D4-97E4-9087958D3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7C7B614-C42D-422E-BFCC-2AE6DF32B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4A497C-B952-4504-B4E5-34C8EBE23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2B885-DDCF-4465-9104-9B25FFEE7AD5}" type="datetimeFigureOut">
              <a:rPr lang="zh-TW" altLang="en-US" smtClean="0"/>
              <a:t>2023/3/6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F9F9E9-F259-4638-B9F5-4983940B4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CC769D0-C4D0-47FE-A66E-F89EA9B16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4E513-5900-4078-ADF3-4308136CDC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6389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0CCE15-418D-490D-A0A9-8844F69C8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BC1A86-B2E9-438F-9A5B-AD1E50C675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FDA833C-28D6-463E-AEF6-0156F5CBB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834FE24-EE72-4627-BD06-F1B2D85BD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2B885-DDCF-4465-9104-9B25FFEE7AD5}" type="datetimeFigureOut">
              <a:rPr lang="zh-TW" altLang="en-US" smtClean="0"/>
              <a:t>2023/3/6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2C1C64B-628A-4BA1-A33A-55B9E95FF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AD27F74-853E-4C5F-BF2F-C0657E34C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4E513-5900-4078-ADF3-4308136CDC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4396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FCC4C0-68DC-4968-A553-098AFA2F4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C942B80-CD8A-4E79-8B79-6738C02AF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1100D50-0DBC-451B-AEC1-2832B5165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648D60C-B94B-4676-B4C0-98FD00F63E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6DA85E8-9294-4E54-80CD-1732ED0CB8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CB3DF6A-29CF-4B64-9EFE-7F4FC4C7A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2B885-DDCF-4465-9104-9B25FFEE7AD5}" type="datetimeFigureOut">
              <a:rPr lang="zh-TW" altLang="en-US" smtClean="0"/>
              <a:t>2023/3/6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795036B-530A-4433-8398-9985FE723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A34D1F2-BCD6-4926-9D60-35DD2AC30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4E513-5900-4078-ADF3-4308136CDC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98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B6D115-CA51-41ED-BA4D-30B62538A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0CD8E5B-FDD7-487A-B753-D39AE1424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2B885-DDCF-4465-9104-9B25FFEE7AD5}" type="datetimeFigureOut">
              <a:rPr lang="zh-TW" altLang="en-US" smtClean="0"/>
              <a:t>2023/3/6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3688523-5B57-45F2-95FC-663AEE99B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CD1DEF4-4B79-4285-B776-ED6D2B98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4E513-5900-4078-ADF3-4308136CDC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2958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5E75FE4-F0E7-4DD2-A21F-55E5F1D4C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2B885-DDCF-4465-9104-9B25FFEE7AD5}" type="datetimeFigureOut">
              <a:rPr lang="zh-TW" altLang="en-US" smtClean="0"/>
              <a:t>2023/3/6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0DE4822-D86D-41AB-AFA5-EDBEE1ABE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670C601-9209-4610-9581-9681CA3D2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4E513-5900-4078-ADF3-4308136CDC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213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9B9DFF-E678-48EB-BEAF-A9F2A67FC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3FC8CE-71E7-495F-B0C7-24AF45110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ED0E630-6BFC-4CB1-BAE7-85BD369A5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DFD812B-0A26-4FDB-829D-0A9F9039F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2B885-DDCF-4465-9104-9B25FFEE7AD5}" type="datetimeFigureOut">
              <a:rPr lang="zh-TW" altLang="en-US" smtClean="0"/>
              <a:t>2023/3/6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45AD51F-6E4B-4EE1-9141-8390DAF01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0ACFC2A-C1B8-43C2-BD0B-3C3ABF6C5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4E513-5900-4078-ADF3-4308136CDC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366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CC7606-0045-420A-B35E-601C223FA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F7A7214-85DF-47D0-8B35-3F0FFE2E0E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D404B79-49D7-42C3-B748-11DC33C4E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0C1E5CD-3076-476C-B64C-B34194E5A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2B885-DDCF-4465-9104-9B25FFEE7AD5}" type="datetimeFigureOut">
              <a:rPr lang="zh-TW" altLang="en-US" smtClean="0"/>
              <a:t>2023/3/6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811CB28-B23C-4D7A-99A1-FD6E49461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6B6608C-351F-42B7-BC72-D3D0D7DAF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4E513-5900-4078-ADF3-4308136CDC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8596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807B1A6-8C01-422E-BEE6-25DB76D44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14B0840-C3F2-4F3F-A9FF-7AF301627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2C17739-E6E6-4F64-BD84-261FF91F19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2B885-DDCF-4465-9104-9B25FFEE7AD5}" type="datetimeFigureOut">
              <a:rPr lang="zh-TW" altLang="en-US" smtClean="0"/>
              <a:t>2023/3/6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3BB5F2-6807-4A7C-83C7-73807E478F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B52C6C-4661-43D6-AE49-1E06DF0D77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4E513-5900-4078-ADF3-4308136CDC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836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y881217t/Week2_Exercises/tree/main/Exercise1" TargetMode="External"/><Relationship Id="rId2" Type="http://schemas.openxmlformats.org/officeDocument/2006/relationships/hyperlink" Target="https://www.wantgoo.com/global/holiday/tws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sin.twse.com.tw/isin/C_public.jsp?strMode=4" TargetMode="External"/><Relationship Id="rId2" Type="http://schemas.openxmlformats.org/officeDocument/2006/relationships/hyperlink" Target="https://isin.twse.com.tw/isin/C_public.jsp?strMode=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y881217t/Week2_Exercises/tree/main/Exercise2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y881217t/Week2_Exercises/tree/main/Exercise3" TargetMode="External"/><Relationship Id="rId2" Type="http://schemas.openxmlformats.org/officeDocument/2006/relationships/hyperlink" Target="https://mis.twse.com.tw/stock/api/getStockInfo.jsp?ex_ch=%7btype%7d_%7bstock_code%7d.tw&amp;json=1&amp;delay=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31F160-EE05-48F6-BDD7-BA6FDDA6A2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爬蟲練習補充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753F751-9DA8-4BEA-8D71-92B72CD3ED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2023/03/06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1554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0657C0-EA87-4FC2-BA58-B71F01B43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1 – </a:t>
            </a:r>
            <a:r>
              <a:rPr lang="zh-TW" altLang="en-US" dirty="0"/>
              <a:t>行事曆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DF376A-0105-456E-A735-CF9D339D5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zh-TW" altLang="en-US" dirty="0"/>
              <a:t>爬取</a:t>
            </a:r>
            <a:r>
              <a:rPr lang="zh-TW" altLang="en-US" dirty="0">
                <a:hlinkClick r:id="rId2"/>
              </a:rPr>
              <a:t>休市日期</a:t>
            </a:r>
            <a:r>
              <a:rPr lang="zh-TW" altLang="en-US" dirty="0"/>
              <a:t>，並存入</a:t>
            </a:r>
            <a:r>
              <a:rPr lang="zh-TW" altLang="en-US" b="1" dirty="0">
                <a:solidFill>
                  <a:srgbClr val="FF0000"/>
                </a:solidFill>
              </a:rPr>
              <a:t>行事曆</a:t>
            </a:r>
            <a:r>
              <a:rPr lang="zh-TW" altLang="en-US" dirty="0"/>
              <a:t>資料表中。</a:t>
            </a:r>
            <a:endParaRPr lang="en-US" altLang="zh-TW" dirty="0"/>
          </a:p>
          <a:p>
            <a:pPr algn="just"/>
            <a:r>
              <a:rPr lang="zh-TW" altLang="en-US" dirty="0"/>
              <a:t>需要行事曆須包含</a:t>
            </a:r>
            <a:r>
              <a:rPr lang="zh-TW" altLang="en-US" b="1" dirty="0">
                <a:solidFill>
                  <a:srgbClr val="FF0000"/>
                </a:solidFill>
              </a:rPr>
              <a:t>今年所有日期</a:t>
            </a:r>
            <a:r>
              <a:rPr lang="zh-TW" altLang="en-US" dirty="0"/>
              <a:t>以及上次匯入的</a:t>
            </a:r>
            <a:r>
              <a:rPr lang="en-US" altLang="zh-TW" dirty="0"/>
              <a:t>csv</a:t>
            </a:r>
            <a:r>
              <a:rPr lang="zh-TW" altLang="en-US" dirty="0"/>
              <a:t>內容，所以會有</a:t>
            </a:r>
            <a:r>
              <a:rPr lang="en-US" altLang="zh-TW" dirty="0">
                <a:solidFill>
                  <a:srgbClr val="FF0000"/>
                </a:solidFill>
              </a:rPr>
              <a:t>2021~2023</a:t>
            </a:r>
            <a:r>
              <a:rPr lang="zh-TW" altLang="en-US" dirty="0"/>
              <a:t>的資料。</a:t>
            </a:r>
            <a:endParaRPr lang="en-US" altLang="zh-TW" dirty="0"/>
          </a:p>
          <a:p>
            <a:pPr algn="just"/>
            <a:r>
              <a:rPr lang="zh-TW" altLang="en-US" dirty="0"/>
              <a:t>行事曆須包含：</a:t>
            </a:r>
            <a:endParaRPr lang="en-US" altLang="zh-TW" dirty="0"/>
          </a:p>
          <a:p>
            <a:pPr lvl="1" algn="just"/>
            <a:r>
              <a:rPr lang="zh-TW" altLang="en-US" dirty="0">
                <a:solidFill>
                  <a:srgbClr val="FF0000"/>
                </a:solidFill>
              </a:rPr>
              <a:t>日期</a:t>
            </a:r>
            <a:r>
              <a:rPr lang="en-US" altLang="zh-TW" dirty="0"/>
              <a:t>(date)</a:t>
            </a:r>
          </a:p>
          <a:p>
            <a:pPr lvl="1" algn="just"/>
            <a:r>
              <a:rPr lang="zh-TW" altLang="en-US" dirty="0">
                <a:solidFill>
                  <a:srgbClr val="FF0000"/>
                </a:solidFill>
              </a:rPr>
              <a:t>開市日</a:t>
            </a:r>
            <a:r>
              <a:rPr lang="en-US" altLang="zh-TW" dirty="0"/>
              <a:t>(</a:t>
            </a:r>
            <a:r>
              <a:rPr lang="en-US" altLang="zh-TW" dirty="0" err="1"/>
              <a:t>day_of_stock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zh-TW" altLang="en-US" dirty="0"/>
              <a:t>遇到假日或是特殊假日，填入</a:t>
            </a:r>
            <a:r>
              <a:rPr lang="en-US" altLang="zh-TW" dirty="0"/>
              <a:t>-1</a:t>
            </a:r>
            <a:r>
              <a:rPr lang="zh-TW" altLang="en-US" dirty="0"/>
              <a:t>即可</a:t>
            </a:r>
            <a:endParaRPr lang="en-US" altLang="zh-TW" dirty="0"/>
          </a:p>
          <a:p>
            <a:pPr lvl="1" algn="just"/>
            <a:r>
              <a:rPr lang="zh-TW" altLang="en-US" dirty="0">
                <a:solidFill>
                  <a:srgbClr val="FF0000"/>
                </a:solidFill>
              </a:rPr>
              <a:t>休市理由</a:t>
            </a:r>
            <a:r>
              <a:rPr lang="en-US" altLang="zh-TW" dirty="0"/>
              <a:t>(other)</a:t>
            </a:r>
          </a:p>
          <a:p>
            <a:pPr algn="just"/>
            <a:r>
              <a:rPr lang="zh-TW" altLang="en-US" dirty="0">
                <a:hlinkClick r:id="rId3"/>
              </a:rPr>
              <a:t>範例程式碼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20409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0BE44C-0B2F-435A-B2A8-E44E121EC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84A0F733-F8CD-44CD-901E-B8167C62DB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4090" y="1690688"/>
            <a:ext cx="9163819" cy="447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970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0657C0-EA87-4FC2-BA58-B71F01B43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2 –</a:t>
            </a:r>
            <a:r>
              <a:rPr lang="zh-TW" altLang="en-US" dirty="0"/>
              <a:t> 股票資訊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DF376A-0105-456E-A735-CF9D339D5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爬取</a:t>
            </a:r>
            <a:r>
              <a:rPr lang="zh-TW" altLang="en-US" dirty="0">
                <a:hlinkClick r:id="rId2"/>
              </a:rPr>
              <a:t>上市</a:t>
            </a:r>
            <a:r>
              <a:rPr lang="zh-TW" altLang="en-US" dirty="0"/>
              <a:t>、</a:t>
            </a:r>
            <a:r>
              <a:rPr lang="zh-TW" altLang="en-US" dirty="0">
                <a:hlinkClick r:id="rId3"/>
              </a:rPr>
              <a:t>上櫃</a:t>
            </a:r>
            <a:r>
              <a:rPr lang="zh-TW" altLang="en-US" dirty="0"/>
              <a:t>股票資訊，並存入</a:t>
            </a:r>
            <a:r>
              <a:rPr lang="zh-TW" altLang="en-US" b="1" dirty="0">
                <a:solidFill>
                  <a:srgbClr val="FF0000"/>
                </a:solidFill>
              </a:rPr>
              <a:t>股票資訊</a:t>
            </a:r>
            <a:r>
              <a:rPr lang="zh-TW" altLang="en-US" dirty="0"/>
              <a:t>資料表中。</a:t>
            </a:r>
            <a:endParaRPr lang="en-US" altLang="zh-TW" dirty="0"/>
          </a:p>
          <a:p>
            <a:r>
              <a:rPr lang="zh-TW" altLang="en-US" dirty="0"/>
              <a:t>只須爬取</a:t>
            </a:r>
            <a:r>
              <a:rPr lang="en-US" altLang="zh-TW" dirty="0"/>
              <a:t>”</a:t>
            </a:r>
            <a:r>
              <a:rPr lang="zh-TW" altLang="en-US" b="1" dirty="0">
                <a:solidFill>
                  <a:srgbClr val="FF0000"/>
                </a:solidFill>
              </a:rPr>
              <a:t>股票</a:t>
            </a:r>
            <a:r>
              <a:rPr lang="en-US" altLang="zh-TW" dirty="0"/>
              <a:t>“</a:t>
            </a:r>
            <a:r>
              <a:rPr lang="zh-TW" altLang="en-US" dirty="0"/>
              <a:t>的部分。</a:t>
            </a:r>
            <a:endParaRPr lang="en-US" altLang="zh-TW" dirty="0"/>
          </a:p>
          <a:p>
            <a:pPr algn="just"/>
            <a:r>
              <a:rPr lang="zh-TW" altLang="en-US" dirty="0"/>
              <a:t>股票資訊須包含：</a:t>
            </a:r>
            <a:endParaRPr lang="en-US" altLang="zh-TW" dirty="0"/>
          </a:p>
          <a:p>
            <a:pPr lvl="1" algn="just"/>
            <a:r>
              <a:rPr lang="zh-TW" altLang="en-US" dirty="0">
                <a:solidFill>
                  <a:srgbClr val="FF0000"/>
                </a:solidFill>
              </a:rPr>
              <a:t>股票代號</a:t>
            </a:r>
            <a:r>
              <a:rPr lang="en-US" altLang="zh-TW" dirty="0"/>
              <a:t>(</a:t>
            </a:r>
            <a:r>
              <a:rPr lang="en-US" altLang="zh-TW" dirty="0" err="1"/>
              <a:t>stock_code</a:t>
            </a:r>
            <a:r>
              <a:rPr lang="en-US" altLang="zh-TW" dirty="0"/>
              <a:t>)</a:t>
            </a:r>
          </a:p>
          <a:p>
            <a:pPr lvl="1" algn="just"/>
            <a:r>
              <a:rPr lang="zh-TW" altLang="en-US" dirty="0">
                <a:solidFill>
                  <a:srgbClr val="FF0000"/>
                </a:solidFill>
              </a:rPr>
              <a:t>股票名稱</a:t>
            </a:r>
            <a:r>
              <a:rPr lang="en-US" altLang="zh-TW" dirty="0"/>
              <a:t>(name)</a:t>
            </a:r>
          </a:p>
          <a:p>
            <a:pPr lvl="1" algn="just"/>
            <a:r>
              <a:rPr lang="zh-TW" altLang="en-US" dirty="0">
                <a:solidFill>
                  <a:srgbClr val="FF0000"/>
                </a:solidFill>
              </a:rPr>
              <a:t>市場別</a:t>
            </a:r>
            <a:r>
              <a:rPr lang="en-US" altLang="zh-TW" dirty="0"/>
              <a:t>(type)</a:t>
            </a:r>
          </a:p>
          <a:p>
            <a:pPr lvl="1" algn="just"/>
            <a:r>
              <a:rPr lang="zh-TW" altLang="en-US" dirty="0">
                <a:solidFill>
                  <a:srgbClr val="FF0000"/>
                </a:solidFill>
              </a:rPr>
              <a:t>產業別</a:t>
            </a:r>
            <a:r>
              <a:rPr lang="en-US" altLang="zh-TW" dirty="0"/>
              <a:t>(category)</a:t>
            </a:r>
          </a:p>
          <a:p>
            <a:pPr lvl="1" algn="just"/>
            <a:r>
              <a:rPr lang="zh-TW" altLang="en-US" dirty="0">
                <a:solidFill>
                  <a:srgbClr val="FF0000"/>
                </a:solidFill>
              </a:rPr>
              <a:t>台灣</a:t>
            </a:r>
            <a:r>
              <a:rPr lang="en-US" altLang="zh-TW" dirty="0">
                <a:solidFill>
                  <a:srgbClr val="FF0000"/>
                </a:solidFill>
              </a:rPr>
              <a:t>50</a:t>
            </a:r>
            <a:r>
              <a:rPr lang="zh-TW" altLang="en-US" dirty="0">
                <a:solidFill>
                  <a:srgbClr val="FF0000"/>
                </a:solidFill>
              </a:rPr>
              <a:t>前</a:t>
            </a:r>
            <a:r>
              <a:rPr lang="en-US" altLang="zh-TW" dirty="0">
                <a:solidFill>
                  <a:srgbClr val="FF0000"/>
                </a:solidFill>
              </a:rPr>
              <a:t>10</a:t>
            </a:r>
            <a:r>
              <a:rPr lang="en-US" altLang="zh-TW" dirty="0"/>
              <a:t>(isTaiwan50)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為台灣</a:t>
            </a:r>
            <a:r>
              <a:rPr lang="en-US" altLang="zh-TW" dirty="0">
                <a:sym typeface="Wingdings" panose="05000000000000000000" pitchFamily="2" charset="2"/>
              </a:rPr>
              <a:t>50</a:t>
            </a:r>
            <a:r>
              <a:rPr lang="zh-TW" altLang="en-US" dirty="0">
                <a:sym typeface="Wingdings" panose="05000000000000000000" pitchFamily="2" charset="2"/>
              </a:rPr>
              <a:t>前</a:t>
            </a:r>
            <a:r>
              <a:rPr lang="en-US" altLang="zh-TW" dirty="0">
                <a:sym typeface="Wingdings" panose="05000000000000000000" pitchFamily="2" charset="2"/>
              </a:rPr>
              <a:t>10</a:t>
            </a:r>
            <a:r>
              <a:rPr lang="zh-TW" altLang="en-US" dirty="0">
                <a:sym typeface="Wingdings" panose="05000000000000000000" pitchFamily="2" charset="2"/>
              </a:rPr>
              <a:t>標記</a:t>
            </a:r>
            <a:r>
              <a:rPr lang="en-US" altLang="zh-TW" dirty="0">
                <a:sym typeface="Wingdings" panose="05000000000000000000" pitchFamily="2" charset="2"/>
              </a:rPr>
              <a:t>1</a:t>
            </a:r>
            <a:r>
              <a:rPr lang="zh-TW" altLang="en-US" dirty="0">
                <a:sym typeface="Wingdings" panose="05000000000000000000" pitchFamily="2" charset="2"/>
              </a:rPr>
              <a:t>，否則標記</a:t>
            </a:r>
            <a:r>
              <a:rPr lang="en-US" altLang="zh-TW" dirty="0">
                <a:sym typeface="Wingdings" panose="05000000000000000000" pitchFamily="2" charset="2"/>
              </a:rPr>
              <a:t>0</a:t>
            </a:r>
            <a:endParaRPr lang="en-US" altLang="zh-TW" dirty="0"/>
          </a:p>
          <a:p>
            <a:pPr algn="just"/>
            <a:r>
              <a:rPr lang="zh-TW" altLang="en-US" dirty="0">
                <a:hlinkClick r:id="rId4"/>
              </a:rPr>
              <a:t>範例程式碼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8531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0BE44C-0B2F-435A-B2A8-E44E121EC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9A448F55-A1F6-4CD1-98BC-1736E6AC8E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4464" y="1690688"/>
            <a:ext cx="8223071" cy="4592290"/>
          </a:xfrm>
        </p:spPr>
      </p:pic>
    </p:spTree>
    <p:extLst>
      <p:ext uri="{BB962C8B-B14F-4D97-AF65-F5344CB8AC3E}">
        <p14:creationId xmlns:p14="http://schemas.microsoft.com/office/powerpoint/2010/main" val="2079648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0657C0-EA87-4FC2-BA58-B71F01B43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3 – </a:t>
            </a:r>
            <a:r>
              <a:rPr lang="zh-TW" altLang="en-US" dirty="0"/>
              <a:t>股價資訊</a:t>
            </a:r>
            <a:r>
              <a:rPr lang="en-US" altLang="zh-TW" dirty="0"/>
              <a:t>(</a:t>
            </a:r>
            <a:r>
              <a:rPr lang="zh-TW" altLang="en-US" dirty="0"/>
              <a:t>即時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DF376A-0105-456E-A735-CF9D339D5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zh-TW" altLang="en-US" dirty="0"/>
              <a:t>爬取即時股價資訊，並搭配</a:t>
            </a:r>
            <a:r>
              <a:rPr lang="zh-TW" altLang="en-US" b="1" dirty="0">
                <a:solidFill>
                  <a:srgbClr val="FF0000"/>
                </a:solidFill>
              </a:rPr>
              <a:t>定期執行程式</a:t>
            </a:r>
            <a:r>
              <a:rPr lang="zh-TW" altLang="en-US" dirty="0"/>
              <a:t>存入</a:t>
            </a:r>
            <a:r>
              <a:rPr lang="zh-TW" altLang="en-US" b="1" dirty="0">
                <a:solidFill>
                  <a:srgbClr val="FF0000"/>
                </a:solidFill>
              </a:rPr>
              <a:t>股價資訊</a:t>
            </a:r>
            <a:r>
              <a:rPr lang="zh-TW" altLang="en-US" dirty="0"/>
              <a:t>資料表中。</a:t>
            </a:r>
            <a:endParaRPr lang="en-US" altLang="zh-TW" dirty="0"/>
          </a:p>
          <a:p>
            <a:pPr algn="just"/>
            <a:r>
              <a:rPr lang="zh-TW" altLang="en-US" dirty="0"/>
              <a:t>即時股價網站：</a:t>
            </a:r>
            <a:endParaRPr lang="en-US" altLang="zh-TW" dirty="0"/>
          </a:p>
          <a:p>
            <a:pPr marL="0" indent="0" algn="just">
              <a:buNone/>
            </a:pPr>
            <a:r>
              <a:rPr lang="en-US" altLang="zh-TW" dirty="0">
                <a:hlinkClick r:id="rId2"/>
              </a:rPr>
              <a:t>https://mis.twse.com.tw/stock/api/getStockInfo.jsp?ex_ch={type}_{stock_code}.tw&amp;json=1&amp;delay=0</a:t>
            </a:r>
            <a:endParaRPr lang="en-US" altLang="zh-TW" dirty="0"/>
          </a:p>
          <a:p>
            <a:pPr marL="0" indent="0" algn="just">
              <a:buNone/>
            </a:pPr>
            <a:r>
              <a:rPr lang="en-US" altLang="zh-TW" sz="2400" dirty="0"/>
              <a:t>	type: </a:t>
            </a:r>
            <a:r>
              <a:rPr lang="zh-TW" altLang="en-US" sz="2400" dirty="0"/>
              <a:t>上市</a:t>
            </a:r>
            <a:r>
              <a:rPr lang="en-US" altLang="zh-TW" sz="2400" dirty="0"/>
              <a:t>(</a:t>
            </a:r>
            <a:r>
              <a:rPr lang="en-US" altLang="zh-TW" sz="2400" dirty="0" err="1"/>
              <a:t>tse</a:t>
            </a:r>
            <a:r>
              <a:rPr lang="en-US" altLang="zh-TW" sz="2400" dirty="0"/>
              <a:t>)</a:t>
            </a:r>
            <a:r>
              <a:rPr lang="zh-TW" altLang="en-US" sz="2400" dirty="0"/>
              <a:t>、上櫃</a:t>
            </a:r>
            <a:r>
              <a:rPr lang="en-US" altLang="zh-TW" sz="2400" dirty="0"/>
              <a:t>(</a:t>
            </a:r>
            <a:r>
              <a:rPr lang="en-US" altLang="zh-TW" sz="2400" dirty="0" err="1"/>
              <a:t>otc</a:t>
            </a:r>
            <a:r>
              <a:rPr lang="en-US" altLang="zh-TW" sz="2400" dirty="0"/>
              <a:t>)		</a:t>
            </a:r>
            <a:r>
              <a:rPr lang="en-US" altLang="zh-TW" sz="2400" dirty="0" err="1"/>
              <a:t>stock_code</a:t>
            </a:r>
            <a:r>
              <a:rPr lang="en-US" altLang="zh-TW" sz="2400" dirty="0"/>
              <a:t>: </a:t>
            </a:r>
            <a:r>
              <a:rPr lang="zh-TW" altLang="en-US" sz="2400" dirty="0"/>
              <a:t>股票代號</a:t>
            </a:r>
            <a:endParaRPr lang="en-US" altLang="zh-TW" sz="2400" dirty="0"/>
          </a:p>
          <a:p>
            <a:pPr algn="just"/>
            <a:r>
              <a:rPr lang="zh-TW" altLang="en-US" dirty="0"/>
              <a:t>爬取上市或上櫃任意兩間公司，定時間隔、方式不限，每間公司</a:t>
            </a:r>
            <a:r>
              <a:rPr lang="en-US" altLang="zh-TW" dirty="0"/>
              <a:t>3</a:t>
            </a:r>
            <a:r>
              <a:rPr lang="zh-TW" altLang="en-US" dirty="0"/>
              <a:t>筆資料即可。</a:t>
            </a:r>
            <a:endParaRPr lang="en-US" altLang="zh-TW" dirty="0"/>
          </a:p>
          <a:p>
            <a:pPr algn="just"/>
            <a:r>
              <a:rPr lang="zh-TW" altLang="en-US" dirty="0"/>
              <a:t>可以建立不同的資料表</a:t>
            </a:r>
            <a:r>
              <a:rPr lang="en-US" altLang="zh-TW" dirty="0"/>
              <a:t>(</a:t>
            </a:r>
            <a:r>
              <a:rPr lang="zh-TW" altLang="en-US" dirty="0"/>
              <a:t>格式如下頁</a:t>
            </a:r>
            <a:r>
              <a:rPr lang="en-US" altLang="zh-TW" dirty="0"/>
              <a:t>)</a:t>
            </a:r>
            <a:r>
              <a:rPr lang="zh-TW" altLang="en-US" dirty="0"/>
              <a:t>，來區分歷史、即時股價。</a:t>
            </a:r>
            <a:endParaRPr lang="en-US" altLang="zh-TW" dirty="0"/>
          </a:p>
          <a:p>
            <a:pPr algn="just"/>
            <a:r>
              <a:rPr lang="zh-TW" altLang="en-US" dirty="0">
                <a:hlinkClick r:id="rId3"/>
              </a:rPr>
              <a:t>範例程式碼</a:t>
            </a:r>
            <a:endParaRPr lang="en-US" altLang="zh-TW" dirty="0"/>
          </a:p>
          <a:p>
            <a:pPr algn="just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6482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0657C0-EA87-4FC2-BA58-B71F01B43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3 – </a:t>
            </a:r>
            <a:r>
              <a:rPr lang="zh-TW" altLang="en-US" dirty="0"/>
              <a:t>股價資訊</a:t>
            </a:r>
            <a:r>
              <a:rPr lang="en-US" altLang="zh-TW" dirty="0"/>
              <a:t>(</a:t>
            </a:r>
            <a:r>
              <a:rPr lang="zh-TW" altLang="en-US" dirty="0"/>
              <a:t>即時</a:t>
            </a:r>
            <a:r>
              <a:rPr lang="en-US" altLang="zh-TW" dirty="0"/>
              <a:t>) (cont.)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DF376A-0105-456E-A735-CF9D339D5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TW" altLang="en-US" dirty="0"/>
              <a:t>股價資訊須包含</a:t>
            </a:r>
            <a:r>
              <a:rPr lang="en-US" altLang="zh-TW" dirty="0"/>
              <a:t>(</a:t>
            </a:r>
            <a:r>
              <a:rPr lang="zh-TW" altLang="en-US" dirty="0"/>
              <a:t>箭頭後代表</a:t>
            </a:r>
            <a:r>
              <a:rPr lang="en-US" altLang="zh-TW" dirty="0"/>
              <a:t>json</a:t>
            </a:r>
            <a:r>
              <a:rPr lang="zh-TW" altLang="en-US" dirty="0"/>
              <a:t>裡對應的值</a:t>
            </a:r>
            <a:r>
              <a:rPr lang="en-US" altLang="zh-TW" dirty="0"/>
              <a:t>)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 algn="just"/>
            <a:r>
              <a:rPr lang="zh-TW" altLang="en-US" dirty="0">
                <a:solidFill>
                  <a:srgbClr val="FF0000"/>
                </a:solidFill>
              </a:rPr>
              <a:t>股票代號</a:t>
            </a:r>
            <a:r>
              <a:rPr lang="en-US" altLang="zh-TW" dirty="0"/>
              <a:t>(</a:t>
            </a:r>
            <a:r>
              <a:rPr lang="en-US" altLang="zh-TW" dirty="0" err="1"/>
              <a:t>stock_code</a:t>
            </a:r>
            <a:r>
              <a:rPr lang="en-US" altLang="zh-TW" dirty="0"/>
              <a:t>) </a:t>
            </a:r>
            <a:r>
              <a:rPr lang="en-US" altLang="zh-TW" dirty="0">
                <a:sym typeface="Wingdings" panose="05000000000000000000" pitchFamily="2" charset="2"/>
              </a:rPr>
              <a:t> c</a:t>
            </a:r>
            <a:endParaRPr lang="en-US" altLang="zh-TW" dirty="0"/>
          </a:p>
          <a:p>
            <a:pPr lvl="1" algn="just"/>
            <a:r>
              <a:rPr lang="zh-TW" altLang="en-US" dirty="0">
                <a:solidFill>
                  <a:srgbClr val="FF0000"/>
                </a:solidFill>
              </a:rPr>
              <a:t>日期</a:t>
            </a:r>
            <a:r>
              <a:rPr lang="en-US" altLang="zh-TW" dirty="0"/>
              <a:t>(date) </a:t>
            </a:r>
            <a:r>
              <a:rPr lang="en-US" altLang="zh-TW" dirty="0">
                <a:sym typeface="Wingdings" panose="05000000000000000000" pitchFamily="2" charset="2"/>
              </a:rPr>
              <a:t> d</a:t>
            </a:r>
            <a:endParaRPr lang="en-US" altLang="zh-TW" dirty="0"/>
          </a:p>
          <a:p>
            <a:pPr lvl="1" algn="just"/>
            <a:r>
              <a:rPr lang="zh-TW" altLang="en-US" dirty="0">
                <a:solidFill>
                  <a:srgbClr val="FF0000"/>
                </a:solidFill>
              </a:rPr>
              <a:t>時間</a:t>
            </a:r>
            <a:r>
              <a:rPr lang="en-US" altLang="zh-TW" dirty="0"/>
              <a:t>(time) </a:t>
            </a:r>
            <a:r>
              <a:rPr lang="en-US" altLang="zh-TW" dirty="0">
                <a:sym typeface="Wingdings" panose="05000000000000000000" pitchFamily="2" charset="2"/>
              </a:rPr>
              <a:t> t</a:t>
            </a:r>
            <a:endParaRPr lang="en-US" altLang="zh-TW" dirty="0"/>
          </a:p>
          <a:p>
            <a:pPr lvl="1" algn="just"/>
            <a:r>
              <a:rPr lang="zh-TW" altLang="en-US" dirty="0">
                <a:solidFill>
                  <a:srgbClr val="FF0000"/>
                </a:solidFill>
              </a:rPr>
              <a:t>成交股數</a:t>
            </a:r>
            <a:r>
              <a:rPr lang="en-US" altLang="zh-TW" dirty="0"/>
              <a:t>(tv)</a:t>
            </a:r>
            <a:r>
              <a:rPr lang="zh-TW" altLang="en-US" dirty="0"/>
              <a:t>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endParaRPr lang="en-US" altLang="zh-TW" dirty="0"/>
          </a:p>
          <a:p>
            <a:pPr lvl="2" algn="just"/>
            <a:r>
              <a:rPr lang="zh-TW" altLang="en-US" dirty="0"/>
              <a:t>上市股票用累積成交量</a:t>
            </a:r>
            <a:r>
              <a:rPr lang="en-US" altLang="zh-TW" dirty="0"/>
              <a:t>(v)</a:t>
            </a:r>
            <a:r>
              <a:rPr lang="zh-TW" altLang="en-US" dirty="0"/>
              <a:t>（張）* </a:t>
            </a:r>
            <a:r>
              <a:rPr lang="en-US" altLang="zh-TW" dirty="0"/>
              <a:t>1000</a:t>
            </a:r>
            <a:r>
              <a:rPr lang="zh-TW" altLang="en-US" dirty="0"/>
              <a:t>，代表股數，但零股不被計算</a:t>
            </a:r>
          </a:p>
          <a:p>
            <a:pPr lvl="2" algn="just"/>
            <a:r>
              <a:rPr lang="zh-TW" altLang="en-US" dirty="0"/>
              <a:t>上櫃股票則是配合歷史資料</a:t>
            </a:r>
            <a:r>
              <a:rPr lang="en-US" altLang="zh-TW" dirty="0"/>
              <a:t>API</a:t>
            </a:r>
            <a:r>
              <a:rPr lang="zh-TW" altLang="en-US" dirty="0"/>
              <a:t>，使用張數紀錄</a:t>
            </a:r>
            <a:endParaRPr lang="en-US" altLang="zh-TW" dirty="0"/>
          </a:p>
          <a:p>
            <a:pPr lvl="1" algn="just"/>
            <a:r>
              <a:rPr lang="zh-TW" altLang="en-US" dirty="0">
                <a:solidFill>
                  <a:srgbClr val="FF0000"/>
                </a:solidFill>
              </a:rPr>
              <a:t>成交金額</a:t>
            </a:r>
            <a:r>
              <a:rPr lang="en-US" altLang="zh-TW" dirty="0"/>
              <a:t>(t)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zh-TW" altLang="en-US" dirty="0">
                <a:sym typeface="Wingdings" panose="05000000000000000000" pitchFamily="2" charset="2"/>
              </a:rPr>
              <a:t>可先空白或存入</a:t>
            </a:r>
            <a:r>
              <a:rPr lang="en-US" altLang="zh-TW" dirty="0">
                <a:sym typeface="Wingdings" panose="05000000000000000000" pitchFamily="2" charset="2"/>
              </a:rPr>
              <a:t>0</a:t>
            </a:r>
          </a:p>
          <a:p>
            <a:pPr lvl="1" algn="just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08061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0657C0-EA87-4FC2-BA58-B71F01B43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3 – </a:t>
            </a:r>
            <a:r>
              <a:rPr lang="zh-TW" altLang="en-US" dirty="0"/>
              <a:t>股價資訊</a:t>
            </a:r>
            <a:r>
              <a:rPr lang="en-US" altLang="zh-TW" dirty="0"/>
              <a:t>(</a:t>
            </a:r>
            <a:r>
              <a:rPr lang="zh-TW" altLang="en-US" dirty="0"/>
              <a:t>即時</a:t>
            </a:r>
            <a:r>
              <a:rPr lang="en-US" altLang="zh-TW" dirty="0"/>
              <a:t>) (cont.)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DF376A-0105-456E-A735-CF9D339D5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TW" altLang="en-US" dirty="0"/>
              <a:t>股價資訊須包含</a:t>
            </a:r>
            <a:r>
              <a:rPr lang="en-US" altLang="zh-TW" dirty="0"/>
              <a:t>(</a:t>
            </a:r>
            <a:r>
              <a:rPr lang="zh-TW" altLang="en-US" dirty="0"/>
              <a:t>接續</a:t>
            </a:r>
            <a:r>
              <a:rPr lang="en-US" altLang="zh-TW" dirty="0"/>
              <a:t>)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 algn="just"/>
            <a:r>
              <a:rPr lang="zh-TW" altLang="en-US" dirty="0">
                <a:solidFill>
                  <a:srgbClr val="FF0000"/>
                </a:solidFill>
              </a:rPr>
              <a:t>開盤價</a:t>
            </a:r>
            <a:r>
              <a:rPr lang="en-US" altLang="zh-TW" dirty="0"/>
              <a:t>(o) </a:t>
            </a:r>
            <a:r>
              <a:rPr lang="en-US" altLang="zh-TW" dirty="0">
                <a:sym typeface="Wingdings" panose="05000000000000000000" pitchFamily="2" charset="2"/>
              </a:rPr>
              <a:t> o</a:t>
            </a:r>
            <a:endParaRPr lang="en-US" altLang="zh-TW" dirty="0"/>
          </a:p>
          <a:p>
            <a:pPr lvl="1" algn="just"/>
            <a:r>
              <a:rPr lang="zh-TW" altLang="en-US" dirty="0">
                <a:solidFill>
                  <a:srgbClr val="FF0000"/>
                </a:solidFill>
              </a:rPr>
              <a:t>最高價</a:t>
            </a:r>
            <a:r>
              <a:rPr lang="en-US" altLang="zh-TW" dirty="0"/>
              <a:t>(h) </a:t>
            </a:r>
            <a:r>
              <a:rPr lang="en-US" altLang="zh-TW" dirty="0">
                <a:sym typeface="Wingdings" panose="05000000000000000000" pitchFamily="2" charset="2"/>
              </a:rPr>
              <a:t> h</a:t>
            </a:r>
            <a:endParaRPr lang="en-US" altLang="zh-TW" dirty="0"/>
          </a:p>
          <a:p>
            <a:pPr lvl="1" algn="just"/>
            <a:r>
              <a:rPr lang="zh-TW" altLang="en-US" dirty="0">
                <a:solidFill>
                  <a:srgbClr val="FF0000"/>
                </a:solidFill>
              </a:rPr>
              <a:t>最低價</a:t>
            </a:r>
            <a:r>
              <a:rPr lang="en-US" altLang="zh-TW" dirty="0"/>
              <a:t>(l) </a:t>
            </a:r>
            <a:r>
              <a:rPr lang="en-US" altLang="zh-TW" dirty="0">
                <a:sym typeface="Wingdings" panose="05000000000000000000" pitchFamily="2" charset="2"/>
              </a:rPr>
              <a:t> l</a:t>
            </a:r>
            <a:endParaRPr lang="en-US" altLang="zh-TW" dirty="0">
              <a:solidFill>
                <a:srgbClr val="FF0000"/>
              </a:solidFill>
            </a:endParaRPr>
          </a:p>
          <a:p>
            <a:pPr lvl="1" algn="just"/>
            <a:r>
              <a:rPr lang="zh-TW" altLang="en-US" dirty="0">
                <a:solidFill>
                  <a:srgbClr val="FF0000"/>
                </a:solidFill>
              </a:rPr>
              <a:t>收盤價</a:t>
            </a:r>
            <a:r>
              <a:rPr lang="en-US" altLang="zh-TW" dirty="0"/>
              <a:t>(c)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zh-TW" altLang="en-US" dirty="0">
                <a:sym typeface="Wingdings" panose="05000000000000000000" pitchFamily="2" charset="2"/>
              </a:rPr>
              <a:t>這邊先存入當盤成交價</a:t>
            </a:r>
            <a:r>
              <a:rPr lang="en-US" altLang="zh-TW" dirty="0">
                <a:sym typeface="Wingdings" panose="05000000000000000000" pitchFamily="2" charset="2"/>
              </a:rPr>
              <a:t>(z)</a:t>
            </a:r>
            <a:endParaRPr lang="en-US" altLang="zh-TW" dirty="0"/>
          </a:p>
          <a:p>
            <a:pPr lvl="1" algn="just"/>
            <a:r>
              <a:rPr lang="zh-TW" altLang="en-US" dirty="0">
                <a:solidFill>
                  <a:srgbClr val="FF0000"/>
                </a:solidFill>
              </a:rPr>
              <a:t>漲跌價差</a:t>
            </a:r>
            <a:r>
              <a:rPr lang="en-US" altLang="zh-TW" dirty="0"/>
              <a:t>(d)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 當盤成交量</a:t>
            </a:r>
            <a:r>
              <a:rPr lang="en-US" altLang="zh-TW" dirty="0">
                <a:sym typeface="Wingdings" panose="05000000000000000000" pitchFamily="2" charset="2"/>
              </a:rPr>
              <a:t>(z) – </a:t>
            </a:r>
            <a:r>
              <a:rPr lang="zh-TW" altLang="en-US" dirty="0">
                <a:sym typeface="Wingdings" panose="05000000000000000000" pitchFamily="2" charset="2"/>
              </a:rPr>
              <a:t>昨日收盤價</a:t>
            </a:r>
            <a:r>
              <a:rPr lang="en-US" altLang="zh-TW" dirty="0">
                <a:sym typeface="Wingdings" panose="05000000000000000000" pitchFamily="2" charset="2"/>
              </a:rPr>
              <a:t>(y)</a:t>
            </a:r>
            <a:endParaRPr lang="en-US" altLang="zh-TW" dirty="0"/>
          </a:p>
          <a:p>
            <a:pPr lvl="1" algn="just"/>
            <a:r>
              <a:rPr lang="zh-TW" altLang="en-US" dirty="0">
                <a:solidFill>
                  <a:srgbClr val="FF0000"/>
                </a:solidFill>
              </a:rPr>
              <a:t>成交筆數</a:t>
            </a:r>
            <a:r>
              <a:rPr lang="en-US" altLang="zh-TW" dirty="0"/>
              <a:t>(v)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 可先空白或存入</a:t>
            </a:r>
            <a:r>
              <a:rPr lang="en-US" altLang="zh-TW" dirty="0">
                <a:sym typeface="Wingdings" panose="05000000000000000000" pitchFamily="2" charset="2"/>
              </a:rPr>
              <a:t>0</a:t>
            </a:r>
          </a:p>
          <a:p>
            <a:pPr marL="457200" lvl="1" indent="0" algn="just">
              <a:buNone/>
            </a:pPr>
            <a:endParaRPr lang="en-US" altLang="zh-TW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29928D8-3914-4D78-8158-65B6754F2A81}"/>
              </a:ext>
            </a:extLst>
          </p:cNvPr>
          <p:cNvSpPr txBox="1"/>
          <p:nvPr/>
        </p:nvSpPr>
        <p:spPr>
          <a:xfrm>
            <a:off x="2777447" y="5850235"/>
            <a:ext cx="6637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>
                <a:solidFill>
                  <a:srgbClr val="FF0000"/>
                </a:solidFill>
              </a:rPr>
              <a:t>若遇到有值</a:t>
            </a:r>
            <a:r>
              <a:rPr lang="zh-TW" altLang="en-US" sz="2400" dirty="0">
                <a:solidFill>
                  <a:srgbClr val="FF0000"/>
                </a:solidFill>
              </a:rPr>
              <a:t>為 </a:t>
            </a:r>
            <a:r>
              <a:rPr lang="en-US" altLang="zh-TW" sz="2400" dirty="0">
                <a:solidFill>
                  <a:srgbClr val="FF0000"/>
                </a:solidFill>
              </a:rPr>
              <a:t>‘-’ </a:t>
            </a:r>
            <a:r>
              <a:rPr lang="zh-TW" altLang="en-US" sz="2400" dirty="0">
                <a:solidFill>
                  <a:srgbClr val="FF0000"/>
                </a:solidFill>
              </a:rPr>
              <a:t>時，可以先空白或存入</a:t>
            </a:r>
            <a:r>
              <a:rPr lang="en-US" altLang="zh-TW" sz="2400" dirty="0">
                <a:solidFill>
                  <a:srgbClr val="FF0000"/>
                </a:solidFill>
              </a:rPr>
              <a:t>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91173EC-A9C4-47E2-9888-82C5B0162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75" y="5261475"/>
            <a:ext cx="10352831" cy="45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856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2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493</Words>
  <Application>Microsoft Office PowerPoint</Application>
  <PresentationFormat>寬螢幕</PresentationFormat>
  <Paragraphs>48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0" baseType="lpstr">
      <vt:lpstr>Arial</vt:lpstr>
      <vt:lpstr>Office 佈景主題</vt:lpstr>
      <vt:lpstr>爬蟲練習補充</vt:lpstr>
      <vt:lpstr>練習1 – 行事曆</vt:lpstr>
      <vt:lpstr>DEMO</vt:lpstr>
      <vt:lpstr>練習2 – 股票資訊 </vt:lpstr>
      <vt:lpstr>DEMO</vt:lpstr>
      <vt:lpstr>練習3 – 股價資訊(即時)</vt:lpstr>
      <vt:lpstr>練習3 – 股價資訊(即時) (cont.)</vt:lpstr>
      <vt:lpstr>練習3 – 股價資訊(即時)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爬蟲練習</dc:title>
  <dc:creator>治揚 彭</dc:creator>
  <cp:lastModifiedBy>治揚 彭</cp:lastModifiedBy>
  <cp:revision>76</cp:revision>
  <dcterms:created xsi:type="dcterms:W3CDTF">2023-03-06T06:50:22Z</dcterms:created>
  <dcterms:modified xsi:type="dcterms:W3CDTF">2023-03-06T09:37:49Z</dcterms:modified>
</cp:coreProperties>
</file>