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E9B14-2C4B-4A22-8E84-C93E558A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80B7E-7C75-497E-B6BE-42D1BA0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BD977-1C72-4A89-84F8-D8CC0DF8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21342-0DE8-44A0-9B95-A59209AA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3CAFF8-D17E-46A4-87B0-C5A89941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7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B43F7-53E6-4F19-B759-37CAB973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36AEB0-623B-4549-A93F-99871238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17CE1-EB6B-427A-878C-EEE0F9BD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63EBF-93DB-42C1-903B-7BF6F2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012EA-BF1C-4555-B915-33E8C8C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6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1A821C-C00D-49D8-8F5F-AC830A85F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6273BB-1E43-4D70-B6FE-8D086213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78FE8-FC08-4CCC-8A38-C84158CB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6D9F20-617A-4944-8287-6F3DC47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987A1-F06F-4D95-8DE4-A38514C5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5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1D261-8AC1-49F7-9DF1-6734A36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37035-7B9E-416A-B743-B904E6C6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79CB6-D311-4676-BC8D-CAD95D78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6672F-80F9-4B54-9A13-14529E64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82E87-5E20-48BF-9CB8-7EE4B2F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2B818-9CF7-47ED-BCFB-11B01FB5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B8B23-A869-46D9-BA6B-6367755A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9F5AD-5208-4995-B410-3B39E974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D8AB4-CC3B-43D7-9F45-3EF3E4A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18405-D525-464D-B94E-55C1B64C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9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FDC25-B2C4-4ADB-8083-46150EF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51840-021F-42EA-994F-BE3D37040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3B9436-A41A-4622-BCF1-65DFC70A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FFB27-22DC-422F-A20E-F6BA1A8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5CA4B3-80EC-4BD8-B419-2723CB83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AD0B4-2A37-49EC-8D43-C77EC573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3F2D7-378D-4DFB-84B2-A7B9274E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BF60F-561D-4552-9EAB-2BBBDDCB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9B6751-81D3-4101-AB09-AF9406C0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FC0517-9604-4C6C-A75B-3E2DE8A8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B89E6F-C428-4E8B-8478-70C66191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BCA422-99D1-4CC9-BCF5-FA7D7C21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31EB6-3E8B-4FDF-815A-29D9D776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6355EF-FC5E-4FCB-B8CF-7FF8E4C2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6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7EE90-A0E1-4DCE-A48B-B8E51E34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6F3F59-66C0-4438-9661-0FA60E53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7848-9FB4-40D2-8357-1BE505AF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7E0250-7F29-436F-9A53-6E38D367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F05A99-06F4-4B76-8356-93873293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0F0B0-CD8A-4B6D-892E-DF68D3C4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0C2100-C7B2-47C7-9425-190352F9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B9207-3097-433F-A591-CC9CB4AA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1BA38-91C7-4A08-A40E-12BC25F1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03B8C-E848-42A2-9AC9-BDE3F10F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50E55-97FA-43A2-8771-23687C7F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D5C16-9D3F-4B1F-9EFA-4CF9724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53014-4D13-45E7-8C48-99F8038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A252C-F981-49E7-BEB3-6BA4D721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5890C7-CD8A-4E7A-A704-911948CA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CE7123-9957-4CEA-A524-16CCD92D4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B003E4-BB48-4F98-B734-8B2C18E7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FF88C-E1E5-4251-83A3-56D29E8E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5655FC-97E6-4720-B63B-63E839F3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81B2F9-4864-4565-AB06-03F5A6A1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7C92D-BA9A-4B57-9044-FA6A5066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827A2-8D79-4BEC-864C-DEBC66656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00BE-CECB-405E-A841-98CBD164D6C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4F4AE-3617-4CC4-AC3C-7E0FB1A1A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2B48C-868A-4CA4-8C88-BCBAD53E4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62E4-DC49-4F06-AE4A-ADCD88BC9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7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Week3_Example/blob/main/example1.sql" TargetMode="External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Week3_Example/blob/main/example2_multi.sql" TargetMode="External"/><Relationship Id="rId2" Type="http://schemas.openxmlformats.org/officeDocument/2006/relationships/hyperlink" Target="https://github.com/zy881217t/Week3_Example/blob/main/example2_inline.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y881217t/Week3_Example/blob/main/example3.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F1569-0063-438E-B3B6-9EFAE3C74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語法練習範例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027425-C869-4599-9037-88253179D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2023/03/13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43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4563C-CD15-4875-801A-ED17211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1 – </a:t>
            </a:r>
            <a:r>
              <a:rPr lang="en-US" altLang="zh-TW" b="1" dirty="0">
                <a:hlinkClick r:id="rId2"/>
              </a:rPr>
              <a:t>JOIN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6C34C-5BE0-44F4-83D1-6404203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JOIN </a:t>
            </a:r>
            <a:r>
              <a:rPr lang="zh-TW" altLang="en-US" dirty="0"/>
              <a:t>是將兩個或多個表格中符合條件的資料進行結合，以便查詢需要的資料。</a:t>
            </a:r>
            <a:endParaRPr lang="en-US" altLang="zh-TW" dirty="0"/>
          </a:p>
          <a:p>
            <a:pPr algn="just"/>
            <a:r>
              <a:rPr lang="zh-TW" altLang="en-US" dirty="0"/>
              <a:t>在使用 </a:t>
            </a:r>
            <a:r>
              <a:rPr lang="en-US" altLang="zh-TW" dirty="0"/>
              <a:t>JOIN </a:t>
            </a:r>
            <a:r>
              <a:rPr lang="zh-TW" altLang="en-US" dirty="0"/>
              <a:t>的時候，必須指定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zh-TW" altLang="en-US" dirty="0"/>
              <a:t>條件，即兩個表格進行連結所需滿足的條件，如 </a:t>
            </a:r>
            <a:r>
              <a:rPr lang="en-US" altLang="zh-TW" dirty="0"/>
              <a:t>ON table1.column = table2.column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這邊做一個範例，要找尋今年</a:t>
            </a:r>
            <a:r>
              <a:rPr lang="en-US" altLang="zh-TW" dirty="0"/>
              <a:t>3</a:t>
            </a:r>
            <a:r>
              <a:rPr lang="zh-TW" altLang="en-US" dirty="0"/>
              <a:t>月漲跌價差</a:t>
            </a:r>
            <a:r>
              <a:rPr lang="en-US" altLang="zh-TW" dirty="0"/>
              <a:t>(d)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的股票，然後我們要得到股票代號、公司名稱和</a:t>
            </a:r>
            <a:r>
              <a:rPr lang="en-US" altLang="zh-TW" dirty="0"/>
              <a:t>3</a:t>
            </a:r>
            <a:r>
              <a:rPr lang="zh-TW" altLang="en-US" dirty="0"/>
              <a:t>月共有幾天漲跌價差</a:t>
            </a:r>
            <a:r>
              <a:rPr lang="en-US" altLang="zh-TW" dirty="0"/>
              <a:t>(d)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>
                <a:hlinkClick r:id="rId3"/>
              </a:rPr>
              <a:t>範例程式碼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59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BA07A6-B4FA-444C-B099-3D025F8A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01" y="4728793"/>
            <a:ext cx="2857899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F9E0855-409D-4C6C-B4B2-7DF78A09A2D5}"/>
              </a:ext>
            </a:extLst>
          </p:cNvPr>
          <p:cNvSpPr txBox="1"/>
          <p:nvPr/>
        </p:nvSpPr>
        <p:spPr>
          <a:xfrm>
            <a:off x="9103583" y="5877405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行事曆資料表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04CEBE-09DB-467E-BFC7-59ECC57D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740"/>
            <a:ext cx="2810267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643E23-9B51-4DC7-8A39-0BEFFACD54BB}"/>
              </a:ext>
            </a:extLst>
          </p:cNvPr>
          <p:cNvSpPr txBox="1"/>
          <p:nvPr/>
        </p:nvSpPr>
        <p:spPr>
          <a:xfrm>
            <a:off x="1299299" y="5881479"/>
            <a:ext cx="18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股票資訊資料表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050CA5A-854F-4656-BD9D-C8984177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66" y="4115034"/>
            <a:ext cx="2810267" cy="176237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3CC13F-7280-4052-BD17-1AEEE43CA113}"/>
              </a:ext>
            </a:extLst>
          </p:cNvPr>
          <p:cNvSpPr txBox="1"/>
          <p:nvPr/>
        </p:nvSpPr>
        <p:spPr>
          <a:xfrm>
            <a:off x="5151965" y="5877405"/>
            <a:ext cx="18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股價資訊資料表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D795BFA-6C9E-4604-B6D0-005D605B13A9}"/>
              </a:ext>
            </a:extLst>
          </p:cNvPr>
          <p:cNvSpPr/>
          <p:nvPr/>
        </p:nvSpPr>
        <p:spPr>
          <a:xfrm>
            <a:off x="821266" y="4445418"/>
            <a:ext cx="1100667" cy="300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EAF2732-F63C-4EF2-8955-45444BA9CCFC}"/>
              </a:ext>
            </a:extLst>
          </p:cNvPr>
          <p:cNvSpPr/>
          <p:nvPr/>
        </p:nvSpPr>
        <p:spPr>
          <a:xfrm>
            <a:off x="4647138" y="4411550"/>
            <a:ext cx="1100667" cy="300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08F2FC0-6F6D-4F9B-B431-66365FD4502D}"/>
              </a:ext>
            </a:extLst>
          </p:cNvPr>
          <p:cNvSpPr/>
          <p:nvPr/>
        </p:nvSpPr>
        <p:spPr>
          <a:xfrm>
            <a:off x="4563533" y="4695910"/>
            <a:ext cx="1100667" cy="3003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D0799BE-F8BD-4068-82F5-77B7045FC7EF}"/>
              </a:ext>
            </a:extLst>
          </p:cNvPr>
          <p:cNvSpPr/>
          <p:nvPr/>
        </p:nvSpPr>
        <p:spPr>
          <a:xfrm>
            <a:off x="8364332" y="5032576"/>
            <a:ext cx="1100667" cy="30030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7DE0119-3E39-41FB-862B-EE41C6B126E5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1921933" y="4561705"/>
            <a:ext cx="2725205" cy="33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8E69AD-7C10-4447-A301-434ABC1AA415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5664200" y="4846065"/>
            <a:ext cx="2700132" cy="33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CCD056-0F55-48EA-9DB5-F2DA1C0BF009}"/>
              </a:ext>
            </a:extLst>
          </p:cNvPr>
          <p:cNvSpPr txBox="1"/>
          <p:nvPr/>
        </p:nvSpPr>
        <p:spPr>
          <a:xfrm>
            <a:off x="1971999" y="4597955"/>
            <a:ext cx="231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透過股票代號讓股票資訊和股價資訊產生聯繫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F66338-4972-4FB8-8512-8C6906FFA3C6}"/>
              </a:ext>
            </a:extLst>
          </p:cNvPr>
          <p:cNvSpPr txBox="1"/>
          <p:nvPr/>
        </p:nvSpPr>
        <p:spPr>
          <a:xfrm>
            <a:off x="5702167" y="5139282"/>
            <a:ext cx="231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</a:rPr>
              <a:t>透過日期讓行事曆和股價資訊產生聯繫</a:t>
            </a:r>
          </a:p>
        </p:txBody>
      </p:sp>
      <p:pic>
        <p:nvPicPr>
          <p:cNvPr id="36" name="內容版面配置區 35">
            <a:extLst>
              <a:ext uri="{FF2B5EF4-FFF2-40B4-BE49-F238E27FC236}">
                <a16:creationId xmlns:a16="http://schemas.microsoft.com/office/drawing/2014/main" id="{20A4005B-EAAF-4856-A595-40F5D69A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686444"/>
            <a:ext cx="10515600" cy="1739869"/>
          </a:xfr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A4DECE8-9B08-4F0F-8A49-FEFFE3FB5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999" y="2608806"/>
            <a:ext cx="245779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2 – User Defined Function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新增回傳資料表的</a:t>
            </a:r>
            <a:r>
              <a:rPr lang="en-US" altLang="zh-TW" dirty="0"/>
              <a:t>UDF</a:t>
            </a:r>
            <a:r>
              <a:rPr lang="zh-TW" altLang="en-US" dirty="0"/>
              <a:t>時，會有兩種方式：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B97AFB-6BF7-4AA7-8397-F2CF850C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30" y="2487657"/>
            <a:ext cx="4751131" cy="8597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191734-35D5-47B3-A741-5179A9D5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30" y="3510544"/>
            <a:ext cx="4572541" cy="25769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D2AC9B-031B-4873-BFFA-84213878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62" y="2578734"/>
            <a:ext cx="4751131" cy="35982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4063D-A505-4796-A641-5217ABD568AD}"/>
              </a:ext>
            </a:extLst>
          </p:cNvPr>
          <p:cNvSpPr txBox="1"/>
          <p:nvPr/>
        </p:nvSpPr>
        <p:spPr>
          <a:xfrm>
            <a:off x="2376333" y="6340051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嵌入資料表值函式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49250B-39C2-4E38-BDA4-F99AED76D95D}"/>
              </a:ext>
            </a:extLst>
          </p:cNvPr>
          <p:cNvSpPr txBox="1"/>
          <p:nvPr/>
        </p:nvSpPr>
        <p:spPr>
          <a:xfrm>
            <a:off x="7404127" y="6308209"/>
            <a:ext cx="27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多重陳述式資料表值函式</a:t>
            </a:r>
          </a:p>
        </p:txBody>
      </p:sp>
    </p:spTree>
    <p:extLst>
      <p:ext uri="{BB962C8B-B14F-4D97-AF65-F5344CB8AC3E}">
        <p14:creationId xmlns:p14="http://schemas.microsoft.com/office/powerpoint/2010/main" val="40947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2 – User Defined Function(cont.)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這兩種回傳</a:t>
            </a:r>
            <a:r>
              <a:rPr lang="en-US" altLang="zh-TW" dirty="0"/>
              <a:t>table</a:t>
            </a:r>
            <a:r>
              <a:rPr lang="zh-TW" altLang="en-US" dirty="0"/>
              <a:t>的 </a:t>
            </a:r>
            <a:r>
              <a:rPr lang="en-US" altLang="zh-TW" dirty="0"/>
              <a:t>User Defined Function </a:t>
            </a:r>
            <a:r>
              <a:rPr lang="zh-TW" altLang="en-US" dirty="0"/>
              <a:t>差別在於</a:t>
            </a:r>
            <a:r>
              <a:rPr lang="zh-TW" altLang="en-US" dirty="0">
                <a:solidFill>
                  <a:srgbClr val="FF0000"/>
                </a:solidFill>
              </a:rPr>
              <a:t>宣告 </a:t>
            </a:r>
            <a:r>
              <a:rPr lang="en-US" altLang="zh-TW" dirty="0">
                <a:solidFill>
                  <a:srgbClr val="FF0000"/>
                </a:solidFill>
              </a:rPr>
              <a:t>TABLE </a:t>
            </a:r>
            <a:r>
              <a:rPr lang="zh-TW" altLang="en-US" dirty="0">
                <a:solidFill>
                  <a:srgbClr val="FF0000"/>
                </a:solidFill>
              </a:rPr>
              <a:t>變數的方式不同</a:t>
            </a:r>
            <a:r>
              <a:rPr lang="zh-TW" altLang="en-US" dirty="0"/>
              <a:t>，而這也影響了回傳 </a:t>
            </a:r>
            <a:r>
              <a:rPr lang="en-US" altLang="zh-TW" dirty="0"/>
              <a:t>table </a:t>
            </a:r>
            <a:r>
              <a:rPr lang="zh-TW" altLang="en-US" dirty="0"/>
              <a:t>的方式。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這邊做一個範例，寫一個</a:t>
            </a:r>
            <a:r>
              <a:rPr lang="en-US" altLang="zh-TW" dirty="0"/>
              <a:t>UDF</a:t>
            </a:r>
            <a:r>
              <a:rPr lang="zh-TW" altLang="en-US" dirty="0"/>
              <a:t>名叫</a:t>
            </a:r>
            <a:r>
              <a:rPr lang="en-US" altLang="zh-TW" dirty="0" err="1"/>
              <a:t>find_d</a:t>
            </a:r>
            <a:r>
              <a:rPr lang="zh-TW" altLang="en-US" dirty="0"/>
              <a:t>，要找尋</a:t>
            </a:r>
            <a:r>
              <a:rPr lang="en-US" altLang="zh-TW" dirty="0"/>
              <a:t>@year</a:t>
            </a:r>
            <a:r>
              <a:rPr lang="zh-TW" altLang="en-US" dirty="0"/>
              <a:t>年</a:t>
            </a:r>
            <a:r>
              <a:rPr lang="en-US" altLang="zh-TW" dirty="0"/>
              <a:t>@month</a:t>
            </a:r>
            <a:r>
              <a:rPr lang="zh-TW" altLang="en-US" dirty="0"/>
              <a:t>月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的股票，然後我們要得到股票代號、公司名稱和</a:t>
            </a:r>
            <a:r>
              <a:rPr lang="en-US" altLang="zh-TW" dirty="0"/>
              <a:t>@month</a:t>
            </a:r>
            <a:r>
              <a:rPr lang="zh-TW" altLang="en-US" dirty="0"/>
              <a:t>月共有幾天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≥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參數包含年份</a:t>
            </a:r>
            <a:r>
              <a:rPr lang="en-US" altLang="zh-TW" dirty="0"/>
              <a:t>(@year)</a:t>
            </a:r>
            <a:r>
              <a:rPr lang="zh-TW" altLang="en-US" dirty="0"/>
              <a:t>和月份</a:t>
            </a:r>
            <a:r>
              <a:rPr lang="en-US" altLang="zh-TW" dirty="0"/>
              <a:t>(@month)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>
                <a:hlinkClick r:id="rId2"/>
              </a:rPr>
              <a:t>範例程式碼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嵌入</a:t>
            </a:r>
            <a:r>
              <a:rPr lang="en-US" altLang="zh-TW" dirty="0">
                <a:hlinkClick r:id="rId2"/>
              </a:rPr>
              <a:t>)</a:t>
            </a:r>
            <a:r>
              <a:rPr lang="zh-TW" altLang="en-US" dirty="0"/>
              <a:t>、</a:t>
            </a:r>
            <a:r>
              <a:rPr lang="zh-TW" altLang="en-US" dirty="0">
                <a:hlinkClick r:id="rId3"/>
              </a:rPr>
              <a:t>範例程式碼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多重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79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r>
              <a:rPr lang="zh-TW" altLang="en-US" b="1" dirty="0"/>
              <a:t> </a:t>
            </a:r>
            <a:r>
              <a:rPr lang="en-US" altLang="zh-TW" b="1" dirty="0"/>
              <a:t>– </a:t>
            </a:r>
            <a:r>
              <a:rPr lang="zh-TW" altLang="en-US" b="1" dirty="0"/>
              <a:t>嵌入資料表值函式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C15EBEA-05A2-4692-931A-B2310B4F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881"/>
            <a:ext cx="10515600" cy="4240825"/>
          </a:xfrm>
        </p:spPr>
      </p:pic>
    </p:spTree>
    <p:extLst>
      <p:ext uri="{BB962C8B-B14F-4D97-AF65-F5344CB8AC3E}">
        <p14:creationId xmlns:p14="http://schemas.microsoft.com/office/powerpoint/2010/main" val="339661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r>
              <a:rPr lang="zh-TW" altLang="en-US" b="1" dirty="0"/>
              <a:t> </a:t>
            </a:r>
            <a:r>
              <a:rPr lang="en-US" altLang="zh-TW" b="1" dirty="0"/>
              <a:t>– </a:t>
            </a:r>
            <a:r>
              <a:rPr lang="zh-TW" altLang="en-US" b="1" dirty="0"/>
              <a:t>多重陳述式資料表值函式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956B166-F6AC-4E74-8F7C-9E7AA795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67" y="1825625"/>
            <a:ext cx="7861866" cy="4351338"/>
          </a:xfrm>
        </p:spPr>
      </p:pic>
    </p:spTree>
    <p:extLst>
      <p:ext uri="{BB962C8B-B14F-4D97-AF65-F5344CB8AC3E}">
        <p14:creationId xmlns:p14="http://schemas.microsoft.com/office/powerpoint/2010/main" val="2656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  <a:r>
              <a:rPr lang="en-US" altLang="zh-TW" b="1" dirty="0"/>
              <a:t>3 – Stored Procedure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6EF7-66E2-4B16-AA10-02A18437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寫成</a:t>
            </a:r>
            <a:r>
              <a:rPr lang="en-US" altLang="zh-TW" dirty="0"/>
              <a:t>Stored Procedure</a:t>
            </a:r>
            <a:r>
              <a:rPr lang="zh-TW" altLang="en-US" dirty="0"/>
              <a:t>相對簡單，我們可以直接用上個練習寫好的</a:t>
            </a:r>
            <a:r>
              <a:rPr lang="en-US" altLang="zh-TW" dirty="0"/>
              <a:t>UDF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這邊做一個範例，建立一個名叫</a:t>
            </a:r>
            <a:r>
              <a:rPr lang="en-US" altLang="zh-TW" dirty="0" err="1"/>
              <a:t>find_d</a:t>
            </a:r>
            <a:r>
              <a:rPr lang="zh-TW" altLang="en-US" dirty="0"/>
              <a:t>的</a:t>
            </a:r>
            <a:r>
              <a:rPr lang="en-US" altLang="zh-TW" dirty="0"/>
              <a:t>Stored Procedure</a:t>
            </a:r>
            <a:r>
              <a:rPr lang="zh-TW" altLang="en-US" dirty="0"/>
              <a:t>，找出</a:t>
            </a:r>
            <a:r>
              <a:rPr lang="en-US" altLang="zh-TW" dirty="0"/>
              <a:t>@year</a:t>
            </a:r>
            <a:r>
              <a:rPr lang="zh-TW" altLang="en-US" dirty="0"/>
              <a:t>年</a:t>
            </a:r>
            <a:r>
              <a:rPr lang="en-US" altLang="zh-TW" dirty="0"/>
              <a:t>@month</a:t>
            </a:r>
            <a:r>
              <a:rPr lang="zh-TW" altLang="en-US" dirty="0"/>
              <a:t>月，哪些股票</a:t>
            </a:r>
            <a:r>
              <a:rPr lang="fr-FR" altLang="zh-TW" dirty="0"/>
              <a:t>d ≥ 1</a:t>
            </a:r>
            <a:r>
              <a:rPr lang="zh-TW" altLang="en-US" dirty="0"/>
              <a:t>超過</a:t>
            </a:r>
            <a:r>
              <a:rPr lang="en-US" altLang="zh-TW" dirty="0"/>
              <a:t>5</a:t>
            </a:r>
            <a:r>
              <a:rPr lang="zh-TW" altLang="en-US" dirty="0"/>
              <a:t>天，最後回傳</a:t>
            </a:r>
            <a:r>
              <a:rPr lang="zh-TW" altLang="fr-FR" dirty="0"/>
              <a:t>股票代號、公司名稱和</a:t>
            </a:r>
            <a:r>
              <a:rPr lang="fr-FR" altLang="zh-TW" dirty="0"/>
              <a:t>@month</a:t>
            </a:r>
            <a:r>
              <a:rPr lang="zh-TW" altLang="fr-FR" dirty="0"/>
              <a:t>月共有幾天</a:t>
            </a:r>
            <a:r>
              <a:rPr lang="fr-FR" altLang="zh-TW" dirty="0"/>
              <a:t>d ≥ 1</a:t>
            </a:r>
            <a:r>
              <a:rPr lang="zh-TW" altLang="fr-FR" dirty="0"/>
              <a:t>的</a:t>
            </a:r>
            <a:r>
              <a:rPr lang="fr-FR" altLang="zh-TW" dirty="0"/>
              <a:t>table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參數包含年份</a:t>
            </a:r>
            <a:r>
              <a:rPr lang="en-US" altLang="zh-TW" dirty="0"/>
              <a:t>(@year)</a:t>
            </a:r>
            <a:r>
              <a:rPr lang="zh-TW" altLang="en-US" dirty="0"/>
              <a:t>和月份</a:t>
            </a:r>
            <a:r>
              <a:rPr lang="en-US" altLang="zh-TW" dirty="0"/>
              <a:t>(@month)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>
                <a:hlinkClick r:id="rId2"/>
              </a:rPr>
              <a:t>範例程式碼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1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1C371-8CAD-4DFF-A761-C4C9F8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2C025F-F33E-43FB-A1C1-6A887CBCF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6204"/>
            <a:ext cx="5953956" cy="42011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DC3B61-DF2A-4433-9AB9-46325F64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86" y="2036204"/>
            <a:ext cx="3953427" cy="552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E2E92D-5403-403B-949C-1E5D4376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86" y="3131732"/>
            <a:ext cx="250542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404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Office 佈景主題</vt:lpstr>
      <vt:lpstr>SQL語法練習範例</vt:lpstr>
      <vt:lpstr>練習1 – JOIN</vt:lpstr>
      <vt:lpstr>DEMO</vt:lpstr>
      <vt:lpstr>練習2 – User Defined Function</vt:lpstr>
      <vt:lpstr>練習2 – User Defined Function(cont.)</vt:lpstr>
      <vt:lpstr>DEMO – 嵌入資料表值函式</vt:lpstr>
      <vt:lpstr>DEMO – 多重陳述式資料表值函式</vt:lpstr>
      <vt:lpstr>練習3 – Stored Procedure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SQL語法補充</dc:title>
  <dc:creator>治揚 彭</dc:creator>
  <cp:lastModifiedBy>治揚 彭</cp:lastModifiedBy>
  <cp:revision>57</cp:revision>
  <dcterms:created xsi:type="dcterms:W3CDTF">2023-03-13T07:44:57Z</dcterms:created>
  <dcterms:modified xsi:type="dcterms:W3CDTF">2023-03-13T09:43:15Z</dcterms:modified>
</cp:coreProperties>
</file>