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25"/>
  </p:handoutMasterIdLst>
  <p:sldIdLst>
    <p:sldId id="256" r:id="rId3"/>
    <p:sldId id="434" r:id="rId4"/>
    <p:sldId id="388" r:id="rId5"/>
    <p:sldId id="463" r:id="rId6"/>
    <p:sldId id="444" r:id="rId7"/>
    <p:sldId id="446" r:id="rId8"/>
    <p:sldId id="448" r:id="rId10"/>
    <p:sldId id="426" r:id="rId11"/>
    <p:sldId id="427" r:id="rId12"/>
    <p:sldId id="450" r:id="rId13"/>
    <p:sldId id="424" r:id="rId14"/>
    <p:sldId id="425" r:id="rId15"/>
    <p:sldId id="451" r:id="rId16"/>
    <p:sldId id="452" r:id="rId17"/>
    <p:sldId id="454" r:id="rId18"/>
    <p:sldId id="455" r:id="rId19"/>
    <p:sldId id="453" r:id="rId20"/>
    <p:sldId id="430" r:id="rId21"/>
    <p:sldId id="402" r:id="rId22"/>
    <p:sldId id="428" r:id="rId23"/>
    <p:sldId id="429" r:id="rId24"/>
  </p:sldIdLst>
  <p:sldSz cx="9144000" cy="51447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C83A"/>
    <a:srgbClr val="F08C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2" autoAdjust="0"/>
    <p:restoredTop sz="94660"/>
  </p:normalViewPr>
  <p:slideViewPr>
    <p:cSldViewPr>
      <p:cViewPr varScale="1">
        <p:scale>
          <a:sx n="145" d="100"/>
          <a:sy n="145" d="100"/>
        </p:scale>
        <p:origin x="792" y="120"/>
      </p:cViewPr>
      <p:guideLst>
        <p:guide orient="horz" pos="1629"/>
        <p:guide pos="2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pasted-image.tiff" descr="pasted-image.tif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5395" y="4703445"/>
            <a:ext cx="1440180" cy="292100"/>
          </a:xfrm>
          <a:prstGeom prst="rect">
            <a:avLst/>
          </a:prstGeom>
          <a:ln w="88900">
            <a:miter lim="400000"/>
            <a:headEnd/>
            <a:tailEnd/>
          </a:ln>
        </p:spPr>
      </p:pic>
    </p:spTree>
  </p:cSld>
  <p:clrMapOvr>
    <a:masterClrMapping/>
  </p:clrMapOvr>
  <p:transition spd="med"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 advClick="0" advTm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hyperlink" Target="https://community.grafana.com/t/grafana-multi-dimensional-analysis/8674" TargetMode="External"/><Relationship Id="rId8" Type="http://schemas.openxmlformats.org/officeDocument/2006/relationships/hyperlink" Target="https://community.grafana.com/t/grafana-influxdb-difference-resultset-in-previous-week-vs-timerange-filter/9054" TargetMode="External"/><Relationship Id="rId7" Type="http://schemas.openxmlformats.org/officeDocument/2006/relationships/hyperlink" Target="https://community.grafana.com/t/alert-name-mail-subject-parametrization/9614" TargetMode="External"/><Relationship Id="rId6" Type="http://schemas.openxmlformats.org/officeDocument/2006/relationships/hyperlink" Target="https://community.grafana.com/t/alerting-no-data/8467" TargetMode="External"/><Relationship Id="rId5" Type="http://schemas.openxmlformats.org/officeDocument/2006/relationships/hyperlink" Target="https://community.grafana.com/t/does-grafana-store-data-queried-to-disk/9061" TargetMode="External"/><Relationship Id="rId4" Type="http://schemas.openxmlformats.org/officeDocument/2006/relationships/hyperlink" Target="https://community.grafana.com/t/grafana-query-drop-downs-not-having-all-metrics/5677" TargetMode="External"/><Relationship Id="rId3" Type="http://schemas.openxmlformats.org/officeDocument/2006/relationships/hyperlink" Target="https://community.grafana.com/t/very-simple-graph-no-data-points/9397" TargetMode="External"/><Relationship Id="rId2" Type="http://schemas.openxmlformats.org/officeDocument/2006/relationships/hyperlink" Target="https://community.grafana.com/t/why-is-my-graph-empty-when-i-zoom-in/24" TargetMode="External"/><Relationship Id="rId11" Type="http://schemas.openxmlformats.org/officeDocument/2006/relationships/slideLayout" Target="../slideLayouts/slideLayout2.xml"/><Relationship Id="rId10" Type="http://schemas.openxmlformats.org/officeDocument/2006/relationships/hyperlink" Target="https://community.grafana.com/t/limit-the-time-frame-for-some-panels/968" TargetMode="External"/><Relationship Id="rId1" Type="http://schemas.openxmlformats.org/officeDocument/2006/relationships/hyperlink" Target="https://community.grafana.com/t/how-to-troubleshoot-metric-query-issues/50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479029" y="6475"/>
            <a:ext cx="1368152" cy="2329374"/>
          </a:xfrm>
          <a:prstGeom prst="rect">
            <a:avLst/>
          </a:prstGeom>
        </p:spPr>
      </p:pic>
      <p:sp>
        <p:nvSpPr>
          <p:cNvPr id="13" name="TextBox 143"/>
          <p:cNvSpPr txBox="1"/>
          <p:nvPr/>
        </p:nvSpPr>
        <p:spPr>
          <a:xfrm>
            <a:off x="2620010" y="1993265"/>
            <a:ext cx="3548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Hbase</a:t>
            </a:r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学习探讨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4590" y="3143885"/>
            <a:ext cx="1283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</a:t>
            </a:r>
            <a:r>
              <a:rPr lang="zh-CN" altLang="en-US" dirty="0" smtClean="0"/>
              <a:t>张洋</a:t>
            </a:r>
            <a:endParaRPr lang="zh-CN" altLang="en-US" dirty="0" smtClean="0"/>
          </a:p>
          <a:p>
            <a:r>
              <a:rPr lang="en-US" altLang="zh-CN" dirty="0" smtClean="0"/>
              <a:t>20180916</a:t>
            </a:r>
            <a:endParaRPr lang="en-US" altLang="zh-CN" dirty="0" smtClean="0"/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2800">
                <a:solidFill>
                  <a:srgbClr val="FCC83A"/>
                </a:solidFill>
              </a:rPr>
              <a:t>监控流程简要</a:t>
            </a:r>
            <a:endParaRPr lang="zh-CN" altLang="en-US" sz="2800">
              <a:solidFill>
                <a:srgbClr val="FCC83A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5665" y="1200785"/>
            <a:ext cx="7391400" cy="3395345"/>
          </a:xfrm>
          <a:prstGeom prst="rect">
            <a:avLst/>
          </a:prstGeom>
        </p:spPr>
      </p:pic>
    </p:spTree>
  </p:cSld>
  <p:clrMapOvr>
    <a:masterClrMapping/>
  </p:clrMapOvr>
  <p:transition spd="med"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4057650" cy="489585"/>
          </a:xfrm>
        </p:spPr>
        <p:txBody>
          <a:bodyPr>
            <a:noAutofit/>
          </a:bodyPr>
          <a:lstStyle/>
          <a:p>
            <a:pPr algn="l"/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什么是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influxdb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/>
              <a:t>InfluxDB是一个时间序列数据库，旨在处理高写入和查询负载。它是TICK堆栈的组成部分 。InfluxDB旨在用作涉及大量带时间戳数据的任何用例的后备存储，包括DevOps监控，应用程序指标，物联网传感器数据和实时分析。</a:t>
            </a:r>
            <a:endParaRPr lang="zh-CN" altLang="en-US" sz="2000" b="1"/>
          </a:p>
          <a:p>
            <a:r>
              <a:rPr lang="zh-CN" altLang="en-US" sz="1800"/>
              <a:t>主要特征</a:t>
            </a:r>
            <a:endParaRPr lang="zh-CN" altLang="en-US" sz="2000" b="1"/>
          </a:p>
          <a:p>
            <a:pPr marL="0" indent="0">
              <a:buNone/>
            </a:pPr>
            <a:r>
              <a:rPr lang="en-US" altLang="zh-CN" sz="2000" b="1"/>
              <a:t>          </a:t>
            </a:r>
            <a:r>
              <a:rPr lang="en-US" altLang="zh-CN" sz="1000" b="1"/>
              <a:t>  </a:t>
            </a:r>
            <a:r>
              <a:rPr lang="zh-CN" altLang="en-US" sz="1000" b="1"/>
              <a:t>①专为时间序列数据编写的自定义高性能数据存储。TSM引擎允许高摄取速度和数据压缩</a:t>
            </a:r>
            <a:endParaRPr lang="zh-CN" altLang="en-US" sz="1000" b="1"/>
          </a:p>
          <a:p>
            <a:pPr marL="0" indent="0">
              <a:buNone/>
            </a:pPr>
            <a:r>
              <a:rPr lang="en-US" altLang="zh-CN" sz="2000" b="1"/>
              <a:t>           </a:t>
            </a:r>
            <a:r>
              <a:rPr lang="zh-CN" altLang="en-US" sz="1000" b="1"/>
              <a:t>②</a:t>
            </a:r>
            <a:r>
              <a:rPr lang="en-US" altLang="zh-CN" sz="1000" b="1"/>
              <a:t>简单，高性能的写入和查询HTTP API</a:t>
            </a:r>
            <a:endParaRPr lang="en-US" altLang="zh-CN" sz="1000" b="1"/>
          </a:p>
          <a:p>
            <a:pPr marL="0" indent="0">
              <a:buNone/>
            </a:pPr>
            <a:r>
              <a:rPr lang="en-US" altLang="zh-CN" sz="1000" b="1"/>
              <a:t>                      </a:t>
            </a:r>
            <a:r>
              <a:rPr lang="zh-CN" altLang="en-US" sz="1000" b="1"/>
              <a:t>③插件支持其他数据提取协议，如Graphite，collectd和OpenTSDB。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                      ④标签允许对系列进行索引以实现快速有效的查询。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                      ⑤保留策略有效地自动使过时数据过期。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                      ⑥连续查询自动计算聚合数据，以提高频繁查询的效率。</a:t>
            </a:r>
            <a:endParaRPr lang="zh-CN" altLang="en-US" sz="1000" b="1"/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zh-CN" altLang="en-US" sz="2800">
                <a:solidFill>
                  <a:schemeClr val="accent4"/>
                </a:solidFill>
                <a:effectLst/>
              </a:rPr>
              <a:t>什么是</a:t>
            </a:r>
            <a:r>
              <a:rPr lang="en-US" altLang="zh-CN" sz="2800">
                <a:solidFill>
                  <a:schemeClr val="accent4"/>
                </a:solidFill>
                <a:effectLst/>
              </a:rPr>
              <a:t>granafa</a:t>
            </a:r>
            <a:r>
              <a:rPr lang="zh-CN" altLang="en-US" sz="2800">
                <a:solidFill>
                  <a:schemeClr val="accent4"/>
                </a:solidFill>
                <a:effectLst/>
              </a:rPr>
              <a:t>？</a:t>
            </a:r>
            <a:endParaRPr lang="zh-CN" altLang="en-US" sz="2800">
              <a:solidFill>
                <a:schemeClr val="accent4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/>
              <a:t>适用于所有指标的分析平台</a:t>
            </a:r>
            <a:endParaRPr lang="zh-CN" altLang="en-US" sz="1800" b="1" dirty="0"/>
          </a:p>
          <a:p>
            <a:pPr marL="0" indent="0">
              <a:buNone/>
            </a:pPr>
            <a:r>
              <a:rPr lang="zh-CN" altLang="en-US" sz="1800" b="1" dirty="0"/>
              <a:t>Grafana允许您查询，可视化，提醒和理解您的指标，无论它们存储在何处。与您的团队一起创建，探索和共享仪表板，并培养数据驱动的文化</a:t>
            </a:r>
            <a:r>
              <a:rPr lang="zh-CN" altLang="en-US" sz="1800" b="1" dirty="0" smtClean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sz="1600" dirty="0"/>
              <a:t>社区提问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  https://community.grafana.com/t/what-is-the-meaning-of-alert-query-a-10s-now/858</a:t>
            </a:r>
            <a:endParaRPr lang="zh-CN" altLang="en-US" sz="1600" dirty="0"/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>
                <a:solidFill>
                  <a:srgbClr val="FCC83A"/>
                </a:solidFill>
              </a:rPr>
              <a:t>gafana</a:t>
            </a:r>
            <a:r>
              <a:rPr lang="zh-CN" altLang="en-US" sz="2800">
                <a:solidFill>
                  <a:srgbClr val="FCC83A"/>
                </a:solidFill>
              </a:rPr>
              <a:t>使用说明</a:t>
            </a:r>
            <a:r>
              <a:rPr lang="en-US" altLang="zh-CN" sz="2800">
                <a:solidFill>
                  <a:srgbClr val="FCC83A"/>
                </a:solidFill>
              </a:rPr>
              <a:t>(</a:t>
            </a:r>
            <a:r>
              <a:rPr lang="zh-CN" altLang="en-US" sz="2800">
                <a:solidFill>
                  <a:srgbClr val="FCC83A"/>
                </a:solidFill>
              </a:rPr>
              <a:t>中文</a:t>
            </a:r>
            <a:r>
              <a:rPr lang="en-US" altLang="zh-CN" sz="2800">
                <a:solidFill>
                  <a:srgbClr val="FCC83A"/>
                </a:solidFill>
              </a:rPr>
              <a:t>)</a:t>
            </a:r>
            <a:endParaRPr lang="en-US" altLang="zh-CN" sz="2800">
              <a:solidFill>
                <a:srgbClr val="FCC83A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设置</a:t>
            </a:r>
            <a:r>
              <a:rPr lang="en-US" altLang="zh-CN"/>
              <a:t>panel</a:t>
            </a:r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设置标题</a:t>
            </a:r>
            <a:endParaRPr lang="zh-CN" altLang="en-US"/>
          </a:p>
        </p:txBody>
      </p:sp>
      <p:pic>
        <p:nvPicPr>
          <p:cNvPr id="11" name="内容占位符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2359025"/>
            <a:ext cx="4040505" cy="1509395"/>
          </a:xfrm>
          <a:prstGeom prst="rect">
            <a:avLst/>
          </a:prstGeom>
        </p:spPr>
      </p:pic>
      <p:pic>
        <p:nvPicPr>
          <p:cNvPr id="12" name="内容占位符 11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5025" y="2460625"/>
            <a:ext cx="4041775" cy="1197610"/>
          </a:xfrm>
          <a:prstGeom prst="rect">
            <a:avLst/>
          </a:prstGeom>
        </p:spPr>
      </p:pic>
    </p:spTree>
  </p:cSld>
  <p:clrMapOvr>
    <a:masterClrMapping/>
  </p:clrMapOvr>
  <p:transition spd="med" advClick="0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2800">
                <a:solidFill>
                  <a:srgbClr val="FCC83A"/>
                </a:solidFill>
              </a:rPr>
              <a:t>设置指标和报警</a:t>
            </a:r>
            <a:endParaRPr lang="zh-CN" altLang="en-US" sz="2800">
              <a:solidFill>
                <a:srgbClr val="FCC83A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配置</a:t>
            </a:r>
            <a:r>
              <a:rPr lang="en-US" altLang="zh-CN"/>
              <a:t>metrics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配置</a:t>
            </a:r>
            <a:r>
              <a:rPr lang="en-US" altLang="zh-CN"/>
              <a:t>alert</a:t>
            </a:r>
            <a:r>
              <a:rPr lang="zh-CN" altLang="en-US"/>
              <a:t>时注意</a:t>
            </a:r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1938020"/>
            <a:ext cx="4040505" cy="2350770"/>
          </a:xfrm>
          <a:prstGeom prst="rect">
            <a:avLst/>
          </a:prstGeom>
        </p:spPr>
      </p:pic>
      <p:pic>
        <p:nvPicPr>
          <p:cNvPr id="10" name="内容占位符 9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53915" y="1631950"/>
            <a:ext cx="4023360" cy="2964180"/>
          </a:xfrm>
          <a:prstGeom prst="rect">
            <a:avLst/>
          </a:prstGeom>
        </p:spPr>
      </p:pic>
    </p:spTree>
  </p:cSld>
  <p:clrMapOvr>
    <a:masterClrMapping/>
  </p:clrMapOvr>
  <p:transition spd="med" advClick="0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2800">
                <a:solidFill>
                  <a:srgbClr val="FCC83A"/>
                </a:solidFill>
              </a:rPr>
              <a:t>仪表设置</a:t>
            </a:r>
            <a:r>
              <a:rPr lang="en-US" altLang="zh-CN" sz="2800">
                <a:solidFill>
                  <a:srgbClr val="FCC83A"/>
                </a:solidFill>
              </a:rPr>
              <a:t>metrics</a:t>
            </a:r>
            <a:r>
              <a:rPr lang="zh-CN" altLang="en-US" sz="2800">
                <a:solidFill>
                  <a:srgbClr val="FCC83A"/>
                </a:solidFill>
              </a:rPr>
              <a:t>栏</a:t>
            </a:r>
            <a:endParaRPr lang="zh-CN" altLang="en-US" sz="2800">
              <a:solidFill>
                <a:srgbClr val="FCC83A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查询编辑器（</a:t>
            </a:r>
            <a:r>
              <a:rPr lang="en-US" altLang="zh-CN"/>
              <a:t>edit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过滤数据（WHERE）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p>
            <a:pPr marL="0" indent="0">
              <a:buNone/>
            </a:pPr>
            <a:r>
              <a:rPr lang="zh-CN" altLang="en-US" sz="1800"/>
              <a:t>要添加标记过滤器，请单击WHERE条件右侧的加号图标。您可以通过单击标记键删除标记过滤器并选择--remove tag filter--。</a:t>
            </a:r>
            <a:endParaRPr lang="zh-CN" altLang="en-US" sz="1800"/>
          </a:p>
        </p:txBody>
      </p:sp>
      <p:sp>
        <p:nvSpPr>
          <p:cNvPr id="10" name="内容占位符 9"/>
          <p:cNvSpPr/>
          <p:nvPr>
            <p:ph sz="half" idx="2"/>
          </p:nvPr>
        </p:nvSpPr>
        <p:spPr/>
        <p:txBody>
          <a:bodyPr/>
          <a:p>
            <a:r>
              <a:rPr lang="zh-CN" altLang="en-US" sz="1800"/>
              <a:t>您可以在Graph或Singlestat面板的编辑模式的metrics选项卡中找到InfluxDB编辑器。单击面板标题进入编辑模式，然后编辑。编辑器允许您选择指标和标签。</a:t>
            </a:r>
            <a:endParaRPr lang="zh-CN" altLang="en-US" sz="1800"/>
          </a:p>
        </p:txBody>
      </p:sp>
    </p:spTree>
  </p:cSld>
  <p:clrMapOvr>
    <a:masterClrMapping/>
  </p:clrMapOvr>
  <p:transition spd="med" advClick="0"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zh-CN" altLang="en-US" sz="2800">
                <a:solidFill>
                  <a:srgbClr val="FCC83A"/>
                </a:solidFill>
              </a:rPr>
              <a:t>仪表设置</a:t>
            </a:r>
            <a:r>
              <a:rPr lang="en-US" altLang="zh-CN" sz="2800">
                <a:solidFill>
                  <a:srgbClr val="FCC83A"/>
                </a:solidFill>
              </a:rPr>
              <a:t>metrics</a:t>
            </a:r>
            <a:r>
              <a:rPr lang="zh-CN" altLang="en-US" sz="2800">
                <a:solidFill>
                  <a:srgbClr val="FCC83A"/>
                </a:solidFill>
              </a:rPr>
              <a:t>栏</a:t>
            </a:r>
            <a:endParaRPr lang="zh-CN" altLang="en-US" sz="2800">
              <a:solidFill>
                <a:srgbClr val="FCC83A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别名模式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0000"/>
          </a:bodyPr>
          <a:p>
            <a:r>
              <a:rPr lang="zh-CN" altLang="en-US"/>
              <a:t>$ m =替换为测量名称</a:t>
            </a:r>
            <a:endParaRPr lang="zh-CN" altLang="en-US"/>
          </a:p>
          <a:p>
            <a:r>
              <a:rPr lang="zh-CN" altLang="en-US"/>
              <a:t>$ measurement =替换为测量名称</a:t>
            </a:r>
            <a:endParaRPr lang="zh-CN" altLang="en-US"/>
          </a:p>
          <a:p>
            <a:r>
              <a:rPr lang="zh-CN" altLang="en-US"/>
              <a:t>$ col =替换为列名</a:t>
            </a:r>
            <a:endParaRPr lang="zh-CN" altLang="en-US"/>
          </a:p>
          <a:p>
            <a:r>
              <a:rPr lang="zh-CN" altLang="en-US"/>
              <a:t>$ tag_exampletag =替换为exampletag标记的值。语法是$tag_yourTagName（必须以$tag_）开头。要在ALIAS BY字段中将标记用作别名，则必须使用标记在查询中进行分组。</a:t>
            </a:r>
            <a:endParaRPr lang="zh-CN" altLang="en-US"/>
          </a:p>
          <a:p>
            <a:r>
              <a:rPr lang="zh-CN" altLang="en-US"/>
              <a:t>您还可以使用[[tag_hostname]]模式替换语法。例如，在使用此文本的ALIAS BY字段中，Host: [[tag_hostname]]将替换hostname每个图例值的标记值，示例图例值将为：Host: server1。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字段和聚合功能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zh-CN" altLang="en-US" sz="1400"/>
              <a:t>在该SELECT行中，您可以指定要使用的字段和函数。如果您有一个按时间分组，则需要聚合功能。像衍生物这样的函数需要聚合函数。编辑器尝试简化和统一查询的这一部分。例如：</a:t>
            </a:r>
            <a:endParaRPr lang="zh-CN" altLang="en-US" sz="1400"/>
          </a:p>
        </p:txBody>
      </p:sp>
    </p:spTree>
  </p:cSld>
  <p:clrMapOvr>
    <a:masterClrMapping/>
  </p:clrMapOvr>
  <p:transition spd="med" advClick="0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2800">
                <a:solidFill>
                  <a:srgbClr val="FCC83A"/>
                </a:solidFill>
              </a:rPr>
              <a:t>关于</a:t>
            </a:r>
            <a:r>
              <a:rPr lang="en-US" altLang="zh-CN" sz="2800">
                <a:solidFill>
                  <a:srgbClr val="FCC83A"/>
                </a:solidFill>
              </a:rPr>
              <a:t>ganafa</a:t>
            </a:r>
            <a:r>
              <a:rPr lang="zh-CN" altLang="en-US" sz="2800">
                <a:solidFill>
                  <a:srgbClr val="FCC83A"/>
                </a:solidFill>
              </a:rPr>
              <a:t>操作建议</a:t>
            </a:r>
            <a:endParaRPr lang="zh-CN" altLang="en-US" sz="2800">
              <a:solidFill>
                <a:srgbClr val="FCC83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/>
              <a:t>多测试一些指标</a:t>
            </a:r>
            <a:endParaRPr lang="zh-CN" altLang="en-US" sz="1800"/>
          </a:p>
          <a:p>
            <a:r>
              <a:rPr lang="zh-CN" altLang="en-US" sz="1800"/>
              <a:t>参照官网学习地址：https://play.grafana.org/d/000000012/grafana-play-home?orgId=1</a:t>
            </a:r>
            <a:endParaRPr lang="zh-CN" altLang="en-US" sz="1800"/>
          </a:p>
        </p:txBody>
      </p:sp>
    </p:spTree>
  </p:cSld>
  <p:clrMapOvr>
    <a:masterClrMapping/>
  </p:clrMapOvr>
  <p:transition spd="med" advClick="0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solidFill>
                  <a:srgbClr val="FFC000"/>
                </a:solidFill>
              </a:rPr>
              <a:t>常见使用问题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>
                <a:hlinkClick r:id="rId1"/>
              </a:rPr>
              <a:t>如何解决度量标准查询问题</a:t>
            </a:r>
            <a:endParaRPr lang="zh-CN" altLang="en-US" sz="1600" b="1" dirty="0"/>
          </a:p>
          <a:p>
            <a:r>
              <a:rPr lang="zh-CN" altLang="en-US" sz="1600" b="1" dirty="0">
                <a:hlinkClick r:id="rId2"/>
              </a:rPr>
              <a:t>放大时为什么我的图表为空？</a:t>
            </a:r>
            <a:endParaRPr lang="zh-CN" altLang="en-US" sz="1600" b="1" dirty="0"/>
          </a:p>
          <a:p>
            <a:r>
              <a:rPr lang="zh-CN" altLang="en-US" sz="1600" b="1" dirty="0">
                <a:hlinkClick r:id="rId3"/>
              </a:rPr>
              <a:t>非常简单的图 </a:t>
            </a:r>
            <a:r>
              <a:rPr lang="en-US" altLang="zh-CN" sz="1600" b="1" dirty="0">
                <a:hlinkClick r:id="rId3"/>
              </a:rPr>
              <a:t>- </a:t>
            </a:r>
            <a:r>
              <a:rPr lang="zh-CN" altLang="en-US" sz="1600" b="1" dirty="0">
                <a:hlinkClick r:id="rId3"/>
              </a:rPr>
              <a:t>没有数据点</a:t>
            </a:r>
            <a:endParaRPr lang="zh-CN" altLang="en-US" sz="1600" b="1" dirty="0"/>
          </a:p>
          <a:p>
            <a:r>
              <a:rPr lang="en-US" altLang="zh-CN" sz="1600" b="1" dirty="0" err="1">
                <a:hlinkClick r:id="rId4"/>
              </a:rPr>
              <a:t>Grafana</a:t>
            </a:r>
            <a:r>
              <a:rPr lang="zh-CN" altLang="en-US" sz="1600" b="1" dirty="0">
                <a:hlinkClick r:id="rId4"/>
              </a:rPr>
              <a:t>查询下拉菜单没有所有指标</a:t>
            </a:r>
            <a:endParaRPr lang="zh-CN" altLang="en-US" sz="1600" b="1" dirty="0"/>
          </a:p>
          <a:p>
            <a:r>
              <a:rPr lang="en-US" altLang="zh-CN" sz="1600" b="1" dirty="0" err="1">
                <a:hlinkClick r:id="rId5"/>
              </a:rPr>
              <a:t>Grafana</a:t>
            </a:r>
            <a:r>
              <a:rPr lang="zh-CN" altLang="en-US" sz="1600" b="1" dirty="0">
                <a:hlinkClick r:id="rId5"/>
              </a:rPr>
              <a:t>是否将数据存储到磁盘？</a:t>
            </a:r>
            <a:endParaRPr lang="zh-CN" altLang="en-US" sz="1600" b="1" dirty="0"/>
          </a:p>
          <a:p>
            <a:r>
              <a:rPr lang="zh-CN" altLang="en-US" sz="1600" b="1" dirty="0">
                <a:hlinkClick r:id="rId6"/>
              </a:rPr>
              <a:t>警报 </a:t>
            </a:r>
            <a:r>
              <a:rPr lang="en-US" altLang="zh-CN" sz="1600" b="1" dirty="0">
                <a:hlinkClick r:id="rId6"/>
              </a:rPr>
              <a:t>- </a:t>
            </a:r>
            <a:r>
              <a:rPr lang="zh-CN" altLang="en-US" sz="1600" b="1" dirty="0">
                <a:hlinkClick r:id="rId6"/>
              </a:rPr>
              <a:t>没有数据</a:t>
            </a:r>
            <a:endParaRPr lang="zh-CN" altLang="en-US" sz="1600" b="1" dirty="0"/>
          </a:p>
          <a:p>
            <a:r>
              <a:rPr lang="zh-CN" altLang="en-US" sz="1600" b="1" dirty="0">
                <a:hlinkClick r:id="rId7"/>
              </a:rPr>
              <a:t>警报名称（邮件主题）参数</a:t>
            </a:r>
            <a:r>
              <a:rPr lang="zh-CN" altLang="en-US" sz="1600" b="1" dirty="0" smtClean="0">
                <a:hlinkClick r:id="rId7"/>
              </a:rPr>
              <a:t>化</a:t>
            </a:r>
            <a:endParaRPr lang="en-US" altLang="zh-CN" sz="1600" b="1" dirty="0" smtClean="0"/>
          </a:p>
          <a:p>
            <a:r>
              <a:rPr lang="en-US" altLang="zh-CN" sz="1600" b="1" dirty="0">
                <a:hlinkClick r:id="rId8"/>
              </a:rPr>
              <a:t>[</a:t>
            </a:r>
            <a:r>
              <a:rPr lang="en-US" altLang="zh-CN" sz="1600" b="1" dirty="0" err="1">
                <a:hlinkClick r:id="rId8"/>
              </a:rPr>
              <a:t>Grafana</a:t>
            </a:r>
            <a:r>
              <a:rPr lang="en-US" altLang="zh-CN" sz="1600" b="1" dirty="0">
                <a:hlinkClick r:id="rId8"/>
              </a:rPr>
              <a:t>] [</a:t>
            </a:r>
            <a:r>
              <a:rPr lang="en-US" altLang="zh-CN" sz="1600" b="1" dirty="0" err="1">
                <a:hlinkClick r:id="rId8"/>
              </a:rPr>
              <a:t>InfluxDB</a:t>
            </a:r>
            <a:r>
              <a:rPr lang="en-US" altLang="zh-CN" sz="1600" b="1" dirty="0">
                <a:hlinkClick r:id="rId8"/>
              </a:rPr>
              <a:t>]</a:t>
            </a:r>
            <a:r>
              <a:rPr lang="zh-CN" altLang="en-US" sz="1600" b="1" dirty="0">
                <a:hlinkClick r:id="rId8"/>
              </a:rPr>
              <a:t>上周与时间范围过滤器的差异结果集</a:t>
            </a:r>
            <a:endParaRPr lang="zh-CN" altLang="en-US" sz="1600" b="1" dirty="0"/>
          </a:p>
          <a:p>
            <a:r>
              <a:rPr lang="en-US" altLang="zh-CN" sz="1600" b="1" dirty="0" err="1">
                <a:hlinkClick r:id="rId9"/>
              </a:rPr>
              <a:t>Grafana</a:t>
            </a:r>
            <a:r>
              <a:rPr lang="en-US" altLang="zh-CN" sz="1600" b="1" dirty="0">
                <a:hlinkClick r:id="rId9"/>
              </a:rPr>
              <a:t> - </a:t>
            </a:r>
            <a:r>
              <a:rPr lang="zh-CN" altLang="en-US" sz="1600" b="1" dirty="0">
                <a:hlinkClick r:id="rId9"/>
              </a:rPr>
              <a:t>多维分析</a:t>
            </a:r>
            <a:r>
              <a:rPr lang="zh-CN" altLang="en-US" sz="1600" b="1" dirty="0" smtClean="0">
                <a:hlinkClick r:id="rId9"/>
              </a:rPr>
              <a:t>？</a:t>
            </a:r>
            <a:endParaRPr lang="en-US" altLang="zh-CN" sz="1600" b="1" dirty="0" smtClean="0"/>
          </a:p>
          <a:p>
            <a:r>
              <a:rPr lang="zh-CN" altLang="en-US" sz="1600" b="1" dirty="0">
                <a:hlinkClick r:id="rId10"/>
              </a:rPr>
              <a:t>限制某些面板的时间范围</a:t>
            </a:r>
            <a:endParaRPr lang="zh-CN" altLang="en-US" sz="1600" b="1" dirty="0"/>
          </a:p>
          <a:p>
            <a:pPr marL="0" indent="0">
              <a:buNone/>
            </a:pPr>
            <a:endParaRPr lang="zh-CN" altLang="en-US" sz="1600" b="1" dirty="0"/>
          </a:p>
          <a:p>
            <a:endParaRPr lang="zh-CN" altLang="en-US" sz="1600" b="1" dirty="0"/>
          </a:p>
          <a:p>
            <a:endParaRPr lang="zh-CN" altLang="en-US" sz="1600" dirty="0"/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/>
          <p:nvPr/>
        </p:nvSpPr>
        <p:spPr>
          <a:xfrm>
            <a:off x="214282" y="143652"/>
            <a:ext cx="4572032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900" dirty="0">
                <a:solidFill>
                  <a:srgbClr val="F08C00"/>
                </a:solidFill>
                <a:latin typeface="+mj-lt"/>
                <a:ea typeface="+mj-ea"/>
                <a:cs typeface="+mj-cs"/>
              </a:rPr>
              <a:t>想扩展到</a:t>
            </a:r>
            <a:r>
              <a:rPr lang="en-US" altLang="zh-CN" sz="2900" dirty="0">
                <a:solidFill>
                  <a:srgbClr val="F08C00"/>
                </a:solidFill>
                <a:latin typeface="+mj-lt"/>
                <a:ea typeface="+mj-ea"/>
                <a:cs typeface="+mj-cs"/>
              </a:rPr>
              <a:t>springboot</a:t>
            </a:r>
            <a:r>
              <a:rPr lang="zh-CN" altLang="en-US" sz="2900" dirty="0">
                <a:solidFill>
                  <a:srgbClr val="F08C00"/>
                </a:solidFill>
                <a:latin typeface="+mj-lt"/>
                <a:ea typeface="+mj-ea"/>
                <a:cs typeface="+mj-cs"/>
              </a:rPr>
              <a:t>吗？</a:t>
            </a:r>
            <a:endParaRPr lang="zh-CN" altLang="en-US" sz="2900" dirty="0">
              <a:solidFill>
                <a:srgbClr val="F08C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305" y="929640"/>
            <a:ext cx="8300720" cy="19380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/>
              <a:t>Spring Boot Actutaur + Telegraf + InFluxDB + Grafana</a:t>
            </a:r>
            <a:endParaRPr lang="zh-CN" altLang="en-US" dirty="0"/>
          </a:p>
          <a:p>
            <a:pPr marL="342900" indent="-342900"/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Telegraf：它负责收集我们通过配置文件传递的所有数据，Telegraf收集我们配置的输出结果，例如CPU / RAM / LOAD或Nginx，MariaDB等服务。</a:t>
            </a:r>
            <a:endParaRPr lang="zh-CN" alt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InfluxDB：这是Telegraf发送所有这些信息的地方，InfluxDB专门设计用于高效存储大量信息，此外，可以定义信息保留期以防万一出现性能问题</a:t>
            </a:r>
            <a:endParaRPr lang="zh-CN" alt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Grafana：它是仪表板，负责显示InfluxDB存储在数据库中的所有信息</a:t>
            </a:r>
            <a:endParaRPr lang="zh-CN" alt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1200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1200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2800">
                <a:solidFill>
                  <a:srgbClr val="FCC83A"/>
                </a:solidFill>
              </a:rPr>
              <a:t>分享目的</a:t>
            </a:r>
            <a:endParaRPr lang="zh-CN" altLang="en-US" sz="2800">
              <a:solidFill>
                <a:srgbClr val="FCC83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/>
              <a:t>什么是</a:t>
            </a:r>
            <a:r>
              <a:rPr lang="en-US" altLang="zh-CN" sz="1800"/>
              <a:t>Hadoop</a:t>
            </a:r>
            <a:r>
              <a:rPr lang="zh-CN" altLang="en-US" sz="1800"/>
              <a:t>，为什么</a:t>
            </a:r>
            <a:r>
              <a:rPr lang="en-US" altLang="zh-CN" sz="1800"/>
              <a:t>Hbase</a:t>
            </a:r>
            <a:r>
              <a:rPr lang="zh-CN" altLang="en-US" sz="1800"/>
              <a:t>需要</a:t>
            </a:r>
            <a:r>
              <a:rPr lang="en-US" altLang="zh-CN" sz="1800"/>
              <a:t>Hadoop</a:t>
            </a:r>
            <a:r>
              <a:rPr lang="zh-CN" altLang="en-US" sz="1800"/>
              <a:t>环境支持</a:t>
            </a:r>
            <a:endParaRPr lang="zh-CN" altLang="en-US" sz="1800"/>
          </a:p>
          <a:p>
            <a:r>
              <a:rPr lang="en-US" altLang="zh-CN" sz="1800"/>
              <a:t>Hbase</a:t>
            </a:r>
            <a:r>
              <a:rPr lang="zh-CN" altLang="en-US" sz="1800"/>
              <a:t>整体结构图，以及各结构起的相应作用</a:t>
            </a:r>
            <a:endParaRPr lang="zh-CN" altLang="en-US" sz="1800"/>
          </a:p>
          <a:p>
            <a:r>
              <a:rPr lang="en-US" altLang="zh-CN" sz="1800"/>
              <a:t>Hbase</a:t>
            </a:r>
            <a:r>
              <a:rPr lang="zh-CN" altLang="en-US" sz="1800"/>
              <a:t>常用的客户端命令，介绍</a:t>
            </a:r>
            <a:r>
              <a:rPr lang="en-US" altLang="zh-CN" sz="1800"/>
              <a:t>SpringData</a:t>
            </a:r>
            <a:r>
              <a:rPr lang="zh-CN" altLang="en-US" sz="1800"/>
              <a:t>中使用</a:t>
            </a:r>
            <a:r>
              <a:rPr lang="en-US" altLang="zh-CN" sz="1800"/>
              <a:t>HbaseTemplate</a:t>
            </a:r>
            <a:endParaRPr lang="en-US" altLang="zh-CN" sz="1800"/>
          </a:p>
          <a:p>
            <a:r>
              <a:rPr lang="en-US" altLang="zh-CN" sz="1800"/>
              <a:t>Hbase</a:t>
            </a:r>
            <a:r>
              <a:rPr lang="zh-CN" altLang="en-US" sz="1800"/>
              <a:t>应用场景介绍</a:t>
            </a:r>
            <a:endParaRPr lang="zh-CN" altLang="en-US" sz="1800"/>
          </a:p>
          <a:p>
            <a:r>
              <a:rPr lang="zh-CN" altLang="en-US" sz="1800"/>
              <a:t>大数据行业前景</a:t>
            </a:r>
            <a:endParaRPr lang="zh-CN" altLang="en-US" sz="1800"/>
          </a:p>
          <a:p>
            <a:endParaRPr lang="zh-CN" altLang="en-US" sz="1800"/>
          </a:p>
        </p:txBody>
      </p:sp>
    </p:spTree>
  </p:cSld>
  <p:clrMapOvr>
    <a:masterClrMapping/>
  </p:clrMapOvr>
  <p:transition spd="med" advClick="0"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630" y="710565"/>
            <a:ext cx="7655560" cy="2090420"/>
          </a:xfrm>
        </p:spPr>
        <p:txBody>
          <a:bodyPr/>
          <a:lstStyle/>
          <a:p>
            <a:r>
              <a:rPr lang="zh-CN" altLang="en-US"/>
              <a:t>想了解，可以私下交流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396875"/>
            <a:ext cx="8222615" cy="2063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2915920"/>
            <a:ext cx="7613015" cy="1978025"/>
          </a:xfrm>
          <a:prstGeom prst="rect">
            <a:avLst/>
          </a:prstGeom>
        </p:spPr>
      </p:pic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745" y="1002665"/>
            <a:ext cx="8229600" cy="3138805"/>
          </a:xfrm>
        </p:spPr>
        <p:txBody>
          <a:bodyPr/>
          <a:lstStyle/>
          <a:p>
            <a:r>
              <a:rPr lang="zh-CN" altLang="en-US">
                <a:solidFill>
                  <a:srgbClr val="FFC000"/>
                </a:solidFill>
              </a:rPr>
              <a:t>谢谢观赏</a:t>
            </a:r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136032"/>
            <a:ext cx="265746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08C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什么是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08C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Hadoop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08C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？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08C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65" y="911860"/>
            <a:ext cx="8205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Hadoop框架透明地为应用提供可靠性和数据移动。它实现了名为MapReduce的编程范式：应用程序被分区成许多小部分，而每个部分都能在集群中的任意节点上运行或重新运行。此外，Hadoop还提供了分布式文件系统，用以存储所有计算节点的数据，这为整个集群带来了非常高的带宽。MapReduce和分布式文件系统的设计，使得整个框架能够自动处理节点故障。它使应用程序与成千上万的独立计算的计算机和PB级的数据连接起来。现在普遍认为整个Apache Hadoop“平台”包括Hadoop内核、MapReduce、Hadoop分布式文件系统（HDFS）以及一些相关项目，有Apache Hive和Apache HBase等等。</a:t>
            </a:r>
            <a:endParaRPr lang="zh-CN" altLang="en-US" sz="800" dirty="0"/>
          </a:p>
        </p:txBody>
      </p:sp>
      <p:sp>
        <p:nvSpPr>
          <p:cNvPr id="2" name="流程图: 可选过程 1"/>
          <p:cNvSpPr/>
          <p:nvPr/>
        </p:nvSpPr>
        <p:spPr>
          <a:xfrm>
            <a:off x="1724025" y="2831465"/>
            <a:ext cx="4789805" cy="611505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MapReduce</a:t>
            </a:r>
            <a:endParaRPr lang="en-US" altLang="zh-CN"/>
          </a:p>
          <a:p>
            <a:pPr algn="ctr"/>
            <a:r>
              <a:rPr lang="zh-CN" altLang="en-US"/>
              <a:t>分布式计算框架</a:t>
            </a:r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1724025" y="3607435"/>
            <a:ext cx="4789805" cy="611505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Hbase</a:t>
            </a:r>
            <a:endParaRPr lang="en-US" altLang="zh-CN"/>
          </a:p>
          <a:p>
            <a:pPr algn="ctr"/>
            <a:r>
              <a:rPr lang="zh-CN" altLang="en-US"/>
              <a:t>面向列式持久化数据库</a:t>
            </a:r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1724025" y="4445000"/>
            <a:ext cx="4789805" cy="611505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HDFS</a:t>
            </a:r>
            <a:endParaRPr lang="en-US" altLang="zh-CN"/>
          </a:p>
          <a:p>
            <a:pPr algn="ctr"/>
            <a:r>
              <a:rPr lang="zh-CN" altLang="en-US"/>
              <a:t>分布式文件系统</a:t>
            </a:r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 rot="16200000" flipH="1">
            <a:off x="5805170" y="3093085"/>
            <a:ext cx="2889885" cy="1037590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Zookeeper</a:t>
            </a:r>
            <a:endParaRPr lang="en-US" altLang="zh-CN"/>
          </a:p>
          <a:p>
            <a:pPr algn="ctr"/>
            <a:r>
              <a:rPr lang="zh-CN" altLang="en-US"/>
              <a:t>分布式协作服务</a:t>
            </a:r>
            <a:endParaRPr lang="zh-CN" altLang="en-US"/>
          </a:p>
        </p:txBody>
      </p:sp>
      <p:sp>
        <p:nvSpPr>
          <p:cNvPr id="3" name="流程图: 可选过程 2"/>
          <p:cNvSpPr/>
          <p:nvPr/>
        </p:nvSpPr>
        <p:spPr>
          <a:xfrm rot="16200000" flipH="1">
            <a:off x="-457835" y="3092450"/>
            <a:ext cx="2891155" cy="1037590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Avro</a:t>
            </a:r>
            <a:endParaRPr lang="en-US" altLang="zh-CN"/>
          </a:p>
          <a:p>
            <a:pPr algn="ctr"/>
            <a:r>
              <a:rPr lang="en-US" altLang="zh-CN"/>
              <a:t>(Serilization)</a:t>
            </a:r>
            <a:endParaRPr lang="en-US" altLang="zh-CN"/>
          </a:p>
        </p:txBody>
      </p:sp>
      <p:sp>
        <p:nvSpPr>
          <p:cNvPr id="9" name="流程图: 可选过程 8"/>
          <p:cNvSpPr/>
          <p:nvPr/>
        </p:nvSpPr>
        <p:spPr>
          <a:xfrm>
            <a:off x="1724025" y="2419985"/>
            <a:ext cx="1597025" cy="304800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Pig(Data </a:t>
            </a:r>
            <a:r>
              <a:rPr lang="en-US" altLang="zh-CN">
                <a:solidFill>
                  <a:schemeClr val="bg1"/>
                </a:solidFill>
              </a:rPr>
              <a:t>Flow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0" name="流程图: 可选过程 9"/>
          <p:cNvSpPr/>
          <p:nvPr/>
        </p:nvSpPr>
        <p:spPr>
          <a:xfrm>
            <a:off x="3421380" y="2419985"/>
            <a:ext cx="1597025" cy="30480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Hive(sql)</a:t>
            </a:r>
            <a:endParaRPr lang="en-US" altLang="zh-CN"/>
          </a:p>
        </p:txBody>
      </p:sp>
      <p:sp>
        <p:nvSpPr>
          <p:cNvPr id="11" name="流程图: 可选过程 10"/>
          <p:cNvSpPr/>
          <p:nvPr/>
        </p:nvSpPr>
        <p:spPr>
          <a:xfrm>
            <a:off x="5076190" y="2419985"/>
            <a:ext cx="1437640" cy="3048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Sqoop</a:t>
            </a:r>
            <a:r>
              <a:rPr lang="en-US" altLang="zh-CN" sz="900"/>
              <a:t>(</a:t>
            </a:r>
            <a:r>
              <a:rPr lang="zh-CN" altLang="en-US" sz="900"/>
              <a:t>数据库管理</a:t>
            </a:r>
            <a:r>
              <a:rPr lang="en-US" altLang="zh-CN" sz="900"/>
              <a:t>)</a:t>
            </a:r>
            <a:endParaRPr lang="en-US" altLang="zh-CN" sz="900"/>
          </a:p>
        </p:txBody>
      </p:sp>
      <p:sp>
        <p:nvSpPr>
          <p:cNvPr id="12" name="文本框 11"/>
          <p:cNvSpPr txBox="1"/>
          <p:nvPr/>
        </p:nvSpPr>
        <p:spPr>
          <a:xfrm>
            <a:off x="328295" y="1495425"/>
            <a:ext cx="541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Hbase</a:t>
            </a:r>
            <a:r>
              <a:rPr lang="zh-CN" altLang="en-US"/>
              <a:t>在</a:t>
            </a:r>
            <a:r>
              <a:rPr lang="en-US" altLang="zh-CN"/>
              <a:t>Hadoop</a:t>
            </a:r>
            <a:r>
              <a:rPr lang="zh-CN" altLang="en-US"/>
              <a:t>生态圈中的位置</a:t>
            </a:r>
            <a:endParaRPr lang="zh-CN" altLang="en-US"/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zh-CN" altLang="en-US" sz="2800">
                <a:solidFill>
                  <a:srgbClr val="FFC000"/>
                </a:solidFill>
                <a:sym typeface="+mn-ea"/>
              </a:rPr>
              <a:t>为什么</a:t>
            </a:r>
            <a:r>
              <a:rPr lang="en-US" altLang="zh-CN" sz="2800">
                <a:solidFill>
                  <a:srgbClr val="FFC000"/>
                </a:solidFill>
                <a:sym typeface="+mn-ea"/>
              </a:rPr>
              <a:t>Hbase</a:t>
            </a:r>
            <a:r>
              <a:rPr lang="zh-CN" altLang="en-US" sz="2800">
                <a:solidFill>
                  <a:srgbClr val="FFC000"/>
                </a:solidFill>
                <a:sym typeface="+mn-ea"/>
              </a:rPr>
              <a:t>需要</a:t>
            </a:r>
            <a:r>
              <a:rPr lang="en-US" altLang="zh-CN" sz="2800">
                <a:solidFill>
                  <a:srgbClr val="FFC000"/>
                </a:solidFill>
                <a:sym typeface="+mn-ea"/>
              </a:rPr>
              <a:t>Hadoop</a:t>
            </a:r>
            <a:r>
              <a:rPr lang="zh-CN" altLang="en-US" sz="2800">
                <a:solidFill>
                  <a:srgbClr val="FFC000"/>
                </a:solidFill>
                <a:sym typeface="+mn-ea"/>
              </a:rPr>
              <a:t>环境支持</a:t>
            </a:r>
            <a:endParaRPr lang="zh-CN" altLang="en-US" sz="2800">
              <a:solidFill>
                <a:srgbClr val="FFC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785"/>
            <a:ext cx="8229600" cy="3640455"/>
          </a:xfrm>
        </p:spPr>
        <p:txBody>
          <a:bodyPr/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4725" y="2217420"/>
            <a:ext cx="5894070" cy="1706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11780" y="2271395"/>
            <a:ext cx="3075305" cy="315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24960" y="2271395"/>
            <a:ext cx="894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1106170" y="2639695"/>
            <a:ext cx="1584325" cy="100838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85570" y="3192145"/>
            <a:ext cx="1026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811780" y="2651125"/>
            <a:ext cx="3284855" cy="9512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43960" y="2987675"/>
            <a:ext cx="9880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Region Server</a:t>
            </a:r>
            <a:endParaRPr lang="en-US" altLang="zh-CN" sz="1000"/>
          </a:p>
        </p:txBody>
      </p:sp>
      <p:sp>
        <p:nvSpPr>
          <p:cNvPr id="12" name="矩形 11"/>
          <p:cNvSpPr/>
          <p:nvPr/>
        </p:nvSpPr>
        <p:spPr>
          <a:xfrm>
            <a:off x="2879725" y="3314700"/>
            <a:ext cx="864235" cy="2876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20060" y="3336290"/>
            <a:ext cx="584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region</a:t>
            </a:r>
            <a:endParaRPr lang="en-US" altLang="zh-CN" sz="1000"/>
          </a:p>
        </p:txBody>
      </p:sp>
      <p:sp>
        <p:nvSpPr>
          <p:cNvPr id="14" name="矩形 13"/>
          <p:cNvSpPr/>
          <p:nvPr/>
        </p:nvSpPr>
        <p:spPr>
          <a:xfrm>
            <a:off x="4895850" y="3232785"/>
            <a:ext cx="864235" cy="2876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19040" y="3275330"/>
            <a:ext cx="584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region</a:t>
            </a:r>
            <a:endParaRPr lang="en-US" altLang="zh-CN" sz="1000"/>
          </a:p>
        </p:txBody>
      </p:sp>
      <p:sp>
        <p:nvSpPr>
          <p:cNvPr id="17" name="文本框 16"/>
          <p:cNvSpPr txBox="1"/>
          <p:nvPr/>
        </p:nvSpPr>
        <p:spPr>
          <a:xfrm>
            <a:off x="5887085" y="3648075"/>
            <a:ext cx="949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HBASE</a:t>
            </a:r>
            <a:endParaRPr lang="en-US" altLang="zh-CN" sz="2000" b="1"/>
          </a:p>
        </p:txBody>
      </p:sp>
      <p:sp>
        <p:nvSpPr>
          <p:cNvPr id="18" name="矩形 17"/>
          <p:cNvSpPr/>
          <p:nvPr/>
        </p:nvSpPr>
        <p:spPr>
          <a:xfrm>
            <a:off x="971550" y="4196715"/>
            <a:ext cx="5904865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86480" y="4244340"/>
            <a:ext cx="899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HDFS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7236460" y="2139950"/>
            <a:ext cx="720090" cy="25203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352665" y="2694305"/>
            <a:ext cx="459740" cy="14624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66115" y="941070"/>
            <a:ext cx="67138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sz="1200"/>
              <a:t>分布式环境时</a:t>
            </a:r>
            <a:r>
              <a:rPr lang="en-US" altLang="zh-CN" sz="1200"/>
              <a:t>Hbase</a:t>
            </a:r>
            <a:r>
              <a:rPr lang="zh-CN" altLang="en-US" sz="1200"/>
              <a:t>是基于</a:t>
            </a:r>
            <a:r>
              <a:rPr lang="en-US" altLang="zh-CN" sz="1200"/>
              <a:t>Hdfs</a:t>
            </a:r>
            <a:r>
              <a:rPr lang="zh-CN" altLang="en-US" sz="1200"/>
              <a:t>之上做基础存储设施</a:t>
            </a:r>
            <a:r>
              <a:rPr lang="zh-CN" altLang="en-US"/>
              <a:t>（</a:t>
            </a:r>
            <a:r>
              <a:rPr lang="zh-CN" altLang="en-US" sz="900"/>
              <a:t>单机版就不一定需要，也支持本地文件系统</a:t>
            </a:r>
            <a:r>
              <a:rPr lang="zh-CN" altLang="en-US"/>
              <a:t>）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 sz="1200"/>
              <a:t>HBase 上层提供了访问的数据的 Java API 层，供应用访问存储在 HBase 的数据</a:t>
            </a:r>
            <a:endParaRPr lang="zh-CN" altLang="en-US" sz="1200"/>
          </a:p>
          <a:p>
            <a:pPr marL="342900" indent="-342900">
              <a:buAutoNum type="arabicPeriod"/>
            </a:pPr>
            <a:r>
              <a:rPr lang="zh-CN" altLang="en-US" sz="1200"/>
              <a:t>HBase 的集群中主要由 Master 和 Region Server 组成，以及 Zookeeper</a:t>
            </a:r>
            <a:endParaRPr lang="zh-CN" altLang="en-US" sz="1200"/>
          </a:p>
        </p:txBody>
      </p:sp>
    </p:spTree>
  </p:cSld>
  <p:clrMapOvr>
    <a:masterClrMapping/>
  </p:clrMapOvr>
  <p:transition spd="med"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474980"/>
          </a:xfrm>
        </p:spPr>
        <p:txBody>
          <a:bodyPr>
            <a:normAutofit fontScale="90000"/>
          </a:bodyPr>
          <a:p>
            <a:pPr algn="l"/>
            <a:r>
              <a:rPr lang="en-US" altLang="zh-CN" sz="2800">
                <a:solidFill>
                  <a:srgbClr val="FCC83A"/>
                </a:solidFill>
              </a:rPr>
              <a:t>Hbase</a:t>
            </a:r>
            <a:r>
              <a:rPr lang="zh-CN" altLang="en-US" sz="2800">
                <a:solidFill>
                  <a:srgbClr val="FCC83A"/>
                </a:solidFill>
              </a:rPr>
              <a:t>结构图中所起的作用</a:t>
            </a:r>
            <a:endParaRPr lang="zh-CN" altLang="en-US" sz="2800">
              <a:solidFill>
                <a:srgbClr val="FCC83A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457200" y="769620"/>
            <a:ext cx="6620510" cy="396240"/>
          </a:xfrm>
        </p:spPr>
        <p:txBody>
          <a:bodyPr>
            <a:normAutofit/>
          </a:bodyPr>
          <a:p>
            <a:endParaRPr lang="zh-CN" altLang="en-US" sz="1000"/>
          </a:p>
        </p:txBody>
      </p:sp>
    </p:spTree>
  </p:cSld>
  <p:clrMapOvr>
    <a:masterClrMapping/>
  </p:clrMapOvr>
  <p:transition spd="med"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2800">
                <a:solidFill>
                  <a:srgbClr val="FCC83A"/>
                </a:solidFill>
              </a:rPr>
              <a:t>类比开源</a:t>
            </a:r>
            <a:r>
              <a:rPr lang="en-US" altLang="zh-CN" sz="2800">
                <a:solidFill>
                  <a:srgbClr val="FCC83A"/>
                </a:solidFill>
              </a:rPr>
              <a:t>metrics</a:t>
            </a:r>
            <a:endParaRPr lang="en-US" altLang="zh-CN" sz="2800">
              <a:solidFill>
                <a:srgbClr val="FCC83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1"/>
            <a:ext cx="8229600" cy="3395520"/>
          </a:xfrm>
        </p:spPr>
        <p:txBody>
          <a:bodyPr/>
          <a:p>
            <a:r>
              <a:rPr lang="zh-CN" altLang="en-US" sz="1800"/>
              <a:t>由于Metrics的重要性日渐凸显，开源领域已有较多实现，热门的包括Netflix Servo、Dropwizard Metrics和Spring Boot Actuator等，比较如下：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160" y="1998980"/>
            <a:ext cx="7417435" cy="2097405"/>
          </a:xfrm>
          <a:prstGeom prst="rect">
            <a:avLst/>
          </a:prstGeom>
        </p:spPr>
      </p:pic>
    </p:spTree>
  </p:cSld>
  <p:clrMapOvr>
    <a:masterClrMapping/>
  </p:clrMapOvr>
  <p:transition spd="med"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2800">
                <a:solidFill>
                  <a:srgbClr val="FCC83A"/>
                </a:solidFill>
              </a:rPr>
              <a:t>定制指标准备知识</a:t>
            </a:r>
            <a:endParaRPr lang="zh-CN" altLang="en-US" sz="2800">
              <a:solidFill>
                <a:srgbClr val="FCC83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/>
              <a:t>依赖关系</a:t>
            </a:r>
            <a:r>
              <a:rPr lang="en-US" altLang="zh-CN" sz="1800"/>
              <a:t>()</a:t>
            </a:r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对于时延类的Metrics，都包含max、min、average三个指标。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为了具备高性能的同时又能保持极低的开销，我们使用固定周期的方式实现Metrics统计，我们公司暂时是</a:t>
            </a:r>
            <a:r>
              <a:rPr lang="en-US" altLang="zh-CN" sz="1800"/>
              <a:t>1</a:t>
            </a:r>
            <a:r>
              <a:rPr lang="zh-CN" altLang="en-US" sz="1800"/>
              <a:t>秒采集一次，同时支持多周期以适应不同的场景需求。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26540"/>
            <a:ext cx="7543165" cy="1602740"/>
          </a:xfrm>
          <a:prstGeom prst="rect">
            <a:avLst/>
          </a:prstGeom>
        </p:spPr>
      </p:pic>
    </p:spTree>
  </p:cSld>
  <p:clrMapOvr>
    <a:masterClrMapping/>
  </p:clrMapOvr>
  <p:transition spd="med"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25400" y="102870"/>
            <a:ext cx="835215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solidFill>
                  <a:srgbClr val="FFC000"/>
                </a:solidFill>
              </a:rPr>
              <a:t>metrics</a:t>
            </a:r>
            <a:r>
              <a:rPr lang="zh-CN" altLang="en-US" sz="2800">
                <a:solidFill>
                  <a:srgbClr val="FFC000"/>
                </a:solidFill>
              </a:rPr>
              <a:t>的</a:t>
            </a:r>
            <a:r>
              <a:rPr lang="en-US" altLang="zh-CN" sz="2800">
                <a:solidFill>
                  <a:srgbClr val="FFC000"/>
                </a:solidFill>
              </a:rPr>
              <a:t>api</a:t>
            </a:r>
            <a:r>
              <a:rPr lang="zh-CN" altLang="en-US" sz="2800">
                <a:solidFill>
                  <a:srgbClr val="FFC000"/>
                </a:solidFill>
              </a:rPr>
              <a:t>简介</a:t>
            </a:r>
            <a:endParaRPr lang="zh-CN" altLang="en-US" sz="2800">
              <a:solidFill>
                <a:srgbClr val="FFC000"/>
              </a:solidFill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603500" y="506095"/>
          <a:ext cx="6370320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415"/>
                <a:gridCol w="799465"/>
                <a:gridCol w="116840"/>
                <a:gridCol w="622935"/>
                <a:gridCol w="541655"/>
                <a:gridCol w="702945"/>
                <a:gridCol w="637540"/>
                <a:gridCol w="606425"/>
                <a:gridCol w="621665"/>
                <a:gridCol w="686435"/>
              </a:tblGrid>
              <a:tr h="365760">
                <a:tc gridSpan="10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常用</a:t>
                      </a:r>
                      <a:r>
                        <a:rPr lang="en-US" altLang="zh-CN"/>
                        <a:t>api</a:t>
                      </a:r>
                      <a:r>
                        <a:rPr lang="zh-CN" altLang="en-US"/>
                        <a:t>指标解释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5760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counter</a:t>
                      </a:r>
                      <a:endParaRPr lang="en-US" altLang="zh-CN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一个递增和递减计数器度量。</a:t>
                      </a:r>
                      <a:endParaRPr lang="zh-CN" altLang="en-US" sz="900"/>
                    </a:p>
                  </a:txBody>
                  <a:tcPr/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dec()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dec(long n)</a:t>
                      </a:r>
                      <a:endParaRPr lang="zh-CN" altLang="en-US" sz="9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getCount()</a:t>
                      </a:r>
                      <a:endParaRPr lang="zh-CN" altLang="en-US" sz="90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inc(long n)</a:t>
                      </a:r>
                      <a:endParaRPr lang="zh-CN" altLang="en-US" sz="9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>
                          <a:sym typeface="Arial" panose="020B0604020202020204" pitchFamily="34" charset="0"/>
                        </a:rPr>
                        <a:t>inc()</a:t>
                      </a:r>
                      <a:endParaRPr lang="zh-CN" altLang="en-US" sz="900"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zh-CN" altLang="en-US" sz="900"/>
                    </a:p>
                  </a:txBody>
                  <a:tcPr/>
                </a:tc>
                <a:tc hMerge="1">
                  <a:tcPr/>
                </a:tc>
              </a:tr>
              <a:tr h="502920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把计数器减一。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将计数器减为n</a:t>
                      </a:r>
                      <a:endParaRPr lang="zh-CN" altLang="en-US" sz="9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返回计数器的当前值</a:t>
                      </a:r>
                      <a:endParaRPr lang="zh-CN" altLang="en-US" sz="90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将计数器增加</a:t>
                      </a:r>
                      <a:r>
                        <a:rPr lang="en-US" altLang="zh-CN" sz="900"/>
                        <a:t>n</a:t>
                      </a:r>
                      <a:endParaRPr lang="en-US" altLang="zh-CN" sz="9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>
                          <a:sym typeface="Arial" panose="020B0604020202020204" pitchFamily="34" charset="0"/>
                        </a:rPr>
                        <a:t>将计数器增加1</a:t>
                      </a:r>
                      <a:endParaRPr lang="zh-CN" altLang="en-US" sz="900"/>
                    </a:p>
                  </a:txBody>
                  <a:tcPr/>
                </a:tc>
                <a:tc hMerge="1"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Arial" panose="020B0604020202020204" pitchFamily="34" charset="0"/>
                        </a:rPr>
                        <a:t>Meter</a:t>
                      </a:r>
                      <a:endParaRPr lang="zh-CN" altLang="en-US" sz="1800"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一种测量平均吞吐量和一、五、十五分钟的指数加权移动平均吞吐量的米度量。</a:t>
                      </a:r>
                      <a:endParaRPr lang="zh-CN" altLang="en-US" sz="9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mark(long n)</a:t>
                      </a:r>
                      <a:endParaRPr lang="zh-CN" altLang="en-US" sz="80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getCount()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getFiveMinuteRate()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getFifteenMinuteRate()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getMeanRate()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getOneMinuteRate()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mark()</a:t>
                      </a:r>
                      <a:endParaRPr lang="zh-CN" altLang="en-US" sz="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944880">
                <a:tc vMerge="1">
                  <a:tcPr/>
                </a:tc>
                <a:tc vMerge="1"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标记给定数量的事件的发生</a:t>
                      </a:r>
                      <a:endParaRPr lang="zh-CN" altLang="en-US" sz="80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返回已标记的事件的数量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返回自仪表创建以来发生事件的平均速率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返回自仪表创建以来发生事件的一分钟幂加权移动平均速率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标记事件的发生</a:t>
                      </a:r>
                      <a:endParaRPr lang="zh-CN" altLang="en-US" sz="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50292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Arial" panose="020B0604020202020204" pitchFamily="34" charset="0"/>
                        </a:rPr>
                        <a:t>Timer</a:t>
                      </a:r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一个计时器度量，它聚合计时持续时间，并提供持续时间统计，以及通过仪表的吞吐量统计数据。</a:t>
                      </a:r>
                      <a:endParaRPr lang="zh-CN" altLang="en-US"/>
                    </a:p>
                  </a:txBody>
                  <a:tcPr/>
                </a:tc>
                <a:tc rowSpan="2" hMerge="1">
                  <a:tcPr/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time()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getCount()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time(Runnable event)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getMeanRate()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getFiveMinuteRate()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getFifteenMinuteRate()</a:t>
                      </a:r>
                      <a:endParaRPr lang="zh-CN" altLang="en-US" sz="900"/>
                    </a:p>
                  </a:txBody>
                  <a:tcPr/>
                </a:tc>
              </a:tr>
              <a:tr h="1325880">
                <a:tc vMerge="1">
                  <a:tcPr/>
                </a:tc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返回 new Timer.Context.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返回已标记的事件的数量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时间和记录事件的持续时间。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返回自仪表创建以来发生事件的平均速率。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返回自仪表创建以来发生事件的五分钟指数加权移动平均速率。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/>
                        <a:t>返回自仪表创建以来发生事件的15分钟的指数加权移动平均速率。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" y="1035050"/>
            <a:ext cx="2026920" cy="3726815"/>
          </a:xfrm>
          <a:prstGeom prst="rect">
            <a:avLst/>
          </a:prstGeom>
        </p:spPr>
      </p:pic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" y="205740"/>
            <a:ext cx="8505190" cy="857250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rgbClr val="FFC000"/>
                </a:solidFill>
              </a:rPr>
              <a:t>应用</a:t>
            </a:r>
            <a:r>
              <a:rPr lang="zh-CN" altLang="en-US" sz="2800" dirty="0">
                <a:solidFill>
                  <a:srgbClr val="FFC000"/>
                </a:solidFill>
              </a:rPr>
              <a:t>实例</a:t>
            </a:r>
            <a:r>
              <a:rPr lang="en-US" altLang="zh-CN" sz="2800" dirty="0">
                <a:solidFill>
                  <a:srgbClr val="FFC000"/>
                </a:solidFill>
              </a:rPr>
              <a:t>(</a:t>
            </a:r>
            <a:r>
              <a:rPr lang="zh-CN" altLang="en-US" sz="2800" dirty="0">
                <a:solidFill>
                  <a:srgbClr val="FFC000"/>
                </a:solidFill>
              </a:rPr>
              <a:t>目前公司统计方式</a:t>
            </a:r>
            <a:r>
              <a:rPr lang="en-US" altLang="zh-CN" sz="2800" dirty="0">
                <a:solidFill>
                  <a:srgbClr val="FFC000"/>
                </a:solidFill>
              </a:rPr>
              <a:t>)</a:t>
            </a:r>
            <a:endParaRPr lang="en-US" altLang="zh-CN" sz="2800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000" dirty="0"/>
              <a:t>接口统一要求：</a:t>
            </a:r>
            <a:endParaRPr lang="zh-CN" altLang="en-US" sz="1000" dirty="0"/>
          </a:p>
          <a:p>
            <a:pPr marL="0" indent="0">
              <a:buNone/>
            </a:pPr>
            <a:r>
              <a:rPr lang="zh-CN" altLang="en-US" sz="1000" dirty="0"/>
              <a:t>① </a:t>
            </a:r>
            <a:r>
              <a:rPr lang="en-US" altLang="zh-CN" sz="1000" dirty="0"/>
              <a:t>Timer</a:t>
            </a:r>
            <a:r>
              <a:rPr lang="zh-CN" altLang="en-US" sz="1000" dirty="0"/>
              <a:t>提供了时间，最大最小，平均值一张图</a:t>
            </a:r>
            <a:endParaRPr lang="zh-CN" altLang="en-US" sz="1000" dirty="0"/>
          </a:p>
          <a:p>
            <a:pPr marL="0" indent="0">
              <a:buNone/>
            </a:pPr>
            <a:r>
              <a:rPr lang="zh-CN" altLang="en-US" sz="1000" dirty="0"/>
              <a:t>       Timer.Context ctx = UMonitor.time("xxx");</a:t>
            </a:r>
            <a:endParaRPr lang="zh-CN" altLang="en-US" sz="1000" dirty="0"/>
          </a:p>
          <a:p>
            <a:pPr marL="0" indent="0">
              <a:buNone/>
            </a:pPr>
            <a:r>
              <a:rPr lang="zh-CN" altLang="en-US" sz="1000" dirty="0"/>
              <a:t>             try {</a:t>
            </a:r>
            <a:endParaRPr lang="zh-CN" altLang="en-US" sz="1000" dirty="0"/>
          </a:p>
          <a:p>
            <a:pPr marL="0" indent="0">
              <a:buNone/>
            </a:pPr>
            <a:r>
              <a:rPr lang="zh-CN" altLang="en-US" sz="1000" dirty="0"/>
              <a:t>                 业务代码</a:t>
            </a:r>
            <a:endParaRPr lang="zh-CN" altLang="en-US" sz="1000" dirty="0"/>
          </a:p>
          <a:p>
            <a:pPr marL="0" indent="0">
              <a:buNone/>
            </a:pPr>
            <a:r>
              <a:rPr lang="zh-CN" altLang="en-US" sz="1000" dirty="0"/>
              <a:t>              } finally {</a:t>
            </a:r>
            <a:endParaRPr lang="zh-CN" altLang="en-US" sz="1000" dirty="0"/>
          </a:p>
          <a:p>
            <a:pPr marL="0" indent="0">
              <a:buNone/>
            </a:pPr>
            <a:r>
              <a:rPr lang="zh-CN" altLang="en-US" sz="1000" dirty="0"/>
              <a:t>                  ctx.stop()</a:t>
            </a:r>
            <a:endParaRPr lang="zh-CN" altLang="en-US" sz="1000" dirty="0"/>
          </a:p>
          <a:p>
            <a:pPr marL="0" indent="0">
              <a:buNone/>
            </a:pPr>
            <a:r>
              <a:rPr lang="zh-CN" altLang="en-US" sz="1000" dirty="0"/>
              <a:t>              }</a:t>
            </a:r>
            <a:endParaRPr lang="zh-CN" altLang="en-US" sz="1000" dirty="0"/>
          </a:p>
          <a:p>
            <a:pPr marL="0" indent="0">
              <a:buNone/>
            </a:pPr>
            <a:r>
              <a:rPr lang="zh-CN" altLang="en-US" sz="1000" dirty="0"/>
              <a:t>② </a:t>
            </a:r>
            <a:r>
              <a:rPr lang="en-US" altLang="zh-CN" sz="1000" dirty="0"/>
              <a:t>counter</a:t>
            </a:r>
            <a:r>
              <a:rPr lang="zh-CN" altLang="en-US" sz="1000" dirty="0"/>
              <a:t>提供计数或者异常一张图</a:t>
            </a:r>
            <a:endParaRPr lang="zh-CN" altLang="en-US" sz="1000" dirty="0"/>
          </a:p>
          <a:p>
            <a:pPr marL="0" indent="0">
              <a:buNone/>
            </a:pPr>
            <a:r>
              <a:rPr lang="zh-CN" altLang="en-US" sz="1000" dirty="0"/>
              <a:t>         UMonitor.count("ChargeStatusRemoteServiceImpl_queryEquipChargeStatus_err")</a:t>
            </a:r>
            <a:r>
              <a:rPr lang="zh-CN" altLang="en-US" sz="1000" dirty="0" smtClean="0"/>
              <a:t>;</a:t>
            </a:r>
            <a:endParaRPr lang="en-US" altLang="zh-CN" sz="1000" dirty="0" smtClean="0"/>
          </a:p>
          <a:p>
            <a:pPr marL="0" indent="0">
              <a:buNone/>
            </a:pPr>
            <a:r>
              <a:rPr lang="zh-CN" altLang="en-US" sz="1000" dirty="0"/>
              <a:t>③ </a:t>
            </a:r>
            <a:r>
              <a:rPr lang="zh-CN" altLang="en-US" sz="1000" dirty="0" smtClean="0"/>
              <a:t>启动测试方式</a:t>
            </a:r>
            <a:endParaRPr lang="en-US" altLang="zh-CN" sz="1000" dirty="0" smtClean="0"/>
          </a:p>
          <a:p>
            <a:pPr marL="0" indent="0">
              <a:buNone/>
            </a:pPr>
            <a:r>
              <a:rPr lang="en-US" altLang="zh-CN" sz="1000" dirty="0" smtClean="0"/>
              <a:t>       </a:t>
            </a:r>
            <a:r>
              <a:rPr lang="zh-CN" altLang="en-US" sz="1000" dirty="0" smtClean="0"/>
              <a:t>本地获取指标：启动</a:t>
            </a:r>
            <a:r>
              <a:rPr lang="en-US" altLang="zh-CN" sz="1000" dirty="0" smtClean="0"/>
              <a:t>tomcat </a:t>
            </a:r>
            <a:r>
              <a:rPr lang="zh-CN" altLang="en-US" sz="1000" dirty="0" smtClean="0"/>
              <a:t>，用测试的</a:t>
            </a:r>
            <a:r>
              <a:rPr lang="en-US" altLang="zh-CN" sz="1000" dirty="0" err="1" smtClean="0"/>
              <a:t>Rpc</a:t>
            </a:r>
            <a:r>
              <a:rPr lang="zh-CN" altLang="en-US" sz="1000" dirty="0" smtClean="0"/>
              <a:t>调用（采用</a:t>
            </a:r>
            <a:r>
              <a:rPr lang="en-US" altLang="zh-CN" sz="1000" dirty="0" smtClean="0"/>
              <a:t>1s</a:t>
            </a:r>
            <a:r>
              <a:rPr lang="zh-CN" altLang="en-US" sz="1000" dirty="0" smtClean="0"/>
              <a:t>异步存储</a:t>
            </a:r>
            <a:r>
              <a:rPr lang="en-US" altLang="zh-CN" sz="1000" dirty="0" err="1" smtClean="0"/>
              <a:t>influxdb</a:t>
            </a:r>
            <a:r>
              <a:rPr lang="zh-CN" altLang="en-US" sz="1000" dirty="0" smtClean="0"/>
              <a:t>）</a:t>
            </a:r>
            <a:endParaRPr lang="zh-CN" altLang="en-US" sz="1000" dirty="0"/>
          </a:p>
          <a:p>
            <a:pPr marL="0" indent="0">
              <a:buNone/>
            </a:pPr>
            <a:endParaRPr lang="zh-CN" altLang="en-US" sz="1000" dirty="0"/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4195</Words>
  <Application>WPS 演示</Application>
  <PresentationFormat>自定义</PresentationFormat>
  <Paragraphs>335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Impact</vt:lpstr>
      <vt:lpstr>Calibri</vt:lpstr>
      <vt:lpstr>Arial Unicode MS</vt:lpstr>
      <vt:lpstr>Office 主题</vt:lpstr>
      <vt:lpstr>PowerPoint 演示文稿</vt:lpstr>
      <vt:lpstr>分享目的</vt:lpstr>
      <vt:lpstr>PowerPoint 演示文稿</vt:lpstr>
      <vt:lpstr>PowerPoint 演示文稿</vt:lpstr>
      <vt:lpstr>为什么使用metrics</vt:lpstr>
      <vt:lpstr>类比开源metrics</vt:lpstr>
      <vt:lpstr>定制指标准备知识</vt:lpstr>
      <vt:lpstr>PowerPoint 演示文稿</vt:lpstr>
      <vt:lpstr>应用实例(目前公司统计方式)</vt:lpstr>
      <vt:lpstr>监控流程简要</vt:lpstr>
      <vt:lpstr>什么是influxdb？</vt:lpstr>
      <vt:lpstr>什么是granafa？</vt:lpstr>
      <vt:lpstr>gafana使用说明(中文)</vt:lpstr>
      <vt:lpstr>设置指标和报警</vt:lpstr>
      <vt:lpstr>仪表设置metrics栏</vt:lpstr>
      <vt:lpstr>仪表设置metrics栏</vt:lpstr>
      <vt:lpstr>关于ganafa操作建议</vt:lpstr>
      <vt:lpstr>常见使用问题</vt:lpstr>
      <vt:lpstr>PowerPoint 演示文稿</vt:lpstr>
      <vt:lpstr>PowerPoint 演示文稿</vt:lpstr>
      <vt:lpstr>谢谢观赏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执1〉阔</cp:lastModifiedBy>
  <cp:revision>816</cp:revision>
  <dcterms:created xsi:type="dcterms:W3CDTF">2017-06-09T15:26:00Z</dcterms:created>
  <dcterms:modified xsi:type="dcterms:W3CDTF">2018-09-24T16:23:58Z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