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  <p:sldMasterId id="2147483736" r:id="rId10"/>
    <p:sldMasterId id="2147483747" r:id="rId11"/>
    <p:sldMasterId id="2147483758" r:id="rId12"/>
    <p:sldMasterId id="2147483769" r:id="rId13"/>
    <p:sldMasterId id="2147483780" r:id="rId14"/>
    <p:sldMasterId id="2147483791" r:id="rId15"/>
    <p:sldMasterId id="2147483802" r:id="rId16"/>
  </p:sldMasterIdLst>
  <p:notesMasterIdLst>
    <p:notesMasterId r:id="rId18"/>
  </p:notesMasterIdLst>
  <p:sldIdLst>
    <p:sldId id="256" r:id="rId17"/>
    <p:sldId id="274" r:id="rId19"/>
    <p:sldId id="295" r:id="rId20"/>
    <p:sldId id="294" r:id="rId21"/>
    <p:sldId id="257" r:id="rId22"/>
    <p:sldId id="291" r:id="rId23"/>
    <p:sldId id="292" r:id="rId24"/>
    <p:sldId id="293" r:id="rId25"/>
    <p:sldId id="297" r:id="rId26"/>
    <p:sldId id="298" r:id="rId27"/>
    <p:sldId id="299" r:id="rId28"/>
    <p:sldId id="302" r:id="rId29"/>
    <p:sldId id="304" r:id="rId30"/>
    <p:sldId id="305" r:id="rId31"/>
    <p:sldId id="306" r:id="rId32"/>
    <p:sldId id="300" r:id="rId33"/>
    <p:sldId id="301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17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003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003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5" Type="http://schemas.openxmlformats.org/officeDocument/2006/relationships/theme" Target="../theme/theme14.xml"/><Relationship Id="rId14" Type="http://schemas.openxmlformats.org/officeDocument/2006/relationships/image" Target="../media/image3.png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42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4.xml"/><Relationship Id="rId3" Type="http://schemas.openxmlformats.org/officeDocument/2006/relationships/tags" Target="../tags/tag111.xml"/><Relationship Id="rId2" Type="http://schemas.openxmlformats.org/officeDocument/2006/relationships/image" Target="../media/image13.png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4.xml"/><Relationship Id="rId3" Type="http://schemas.openxmlformats.org/officeDocument/2006/relationships/tags" Target="../tags/tag115.xml"/><Relationship Id="rId2" Type="http://schemas.openxmlformats.org/officeDocument/2006/relationships/image" Target="../media/image14.png"/><Relationship Id="rId1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4.xml"/><Relationship Id="rId3" Type="http://schemas.openxmlformats.org/officeDocument/2006/relationships/tags" Target="../tags/tag117.xml"/><Relationship Id="rId2" Type="http://schemas.openxmlformats.org/officeDocument/2006/relationships/image" Target="../media/image15.png"/><Relationship Id="rId1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4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4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4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5.xml"/><Relationship Id="rId7" Type="http://schemas.openxmlformats.org/officeDocument/2006/relationships/image" Target="../media/image4.png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tags" Target="../tags/tag92.xml"/><Relationship Id="rId7" Type="http://schemas.openxmlformats.org/officeDocument/2006/relationships/image" Target="../media/image5.png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6.png"/><Relationship Id="rId7" Type="http://schemas.openxmlformats.org/officeDocument/2006/relationships/hyperlink" Target="https://nodejs.org/en/" TargetMode="Externa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47.xm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1.xml"/><Relationship Id="rId2" Type="http://schemas.openxmlformats.org/officeDocument/2006/relationships/image" Target="../media/image7.png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03.xml"/><Relationship Id="rId2" Type="http://schemas.openxmlformats.org/officeDocument/2006/relationships/image" Target="../media/image8.jpeg"/><Relationship Id="rId1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0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107.xml"/><Relationship Id="rId2" Type="http://schemas.openxmlformats.org/officeDocument/2006/relationships/image" Target="../media/image12.png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4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从零搭建</a:t>
            </a:r>
            <a:r>
              <a:rPr lang="en-US" altLang="zh-CN" dirty="0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项目</a:t>
            </a:r>
            <a:endParaRPr lang="zh-CN" altLang="en-US" dirty="0">
              <a:sym typeface="+mn-ea"/>
            </a:endParaRPr>
          </a:p>
        </p:txBody>
      </p:sp>
      <p:sp>
        <p:nvSpPr>
          <p:cNvPr id="4098" name="MH_Entry_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周学新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CN" sz="4400">
                <a:sym typeface="+mn-ea"/>
              </a:rPr>
              <a:t>vue</a:t>
            </a:r>
            <a:r>
              <a:rPr lang="zh-CN" altLang="en-US" sz="4400">
                <a:sym typeface="+mn-ea"/>
              </a:rPr>
              <a:t>项目分析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3395" y="1557655"/>
            <a:ext cx="1216215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build/          // 项目构建(webpack)相关代码 </a:t>
            </a:r>
            <a:endParaRPr lang="zh-CN" altLang="en-US" sz="900"/>
          </a:p>
          <a:p>
            <a:r>
              <a:rPr lang="zh-CN" altLang="en-US" sz="900"/>
              <a:t>    build.js       // 生产环境构建代码</a:t>
            </a:r>
            <a:endParaRPr lang="zh-CN" altLang="en-US" sz="900"/>
          </a:p>
          <a:p>
            <a:r>
              <a:rPr lang="zh-CN" altLang="en-US" sz="900"/>
              <a:t>    check-versions.js // 检查node&amp;npm等版本</a:t>
            </a:r>
            <a:endParaRPr lang="zh-CN" altLang="en-US" sz="900"/>
          </a:p>
          <a:p>
            <a:r>
              <a:rPr lang="zh-CN" altLang="en-US" sz="900"/>
              <a:t>    utils.js          // 构建配置公用工具</a:t>
            </a:r>
            <a:endParaRPr lang="zh-CN" altLang="en-US" sz="900"/>
          </a:p>
          <a:p>
            <a:r>
              <a:rPr lang="zh-CN" altLang="en-US" sz="900"/>
              <a:t>    vue-loader.conf.js // vue加载器</a:t>
            </a:r>
            <a:endParaRPr lang="zh-CN" altLang="en-US" sz="900"/>
          </a:p>
          <a:p>
            <a:r>
              <a:rPr lang="zh-CN" altLang="en-US" sz="900"/>
              <a:t>    webpack.base.conf.js // webpack基础环境配置</a:t>
            </a:r>
            <a:endParaRPr lang="zh-CN" altLang="en-US" sz="900"/>
          </a:p>
          <a:p>
            <a:r>
              <a:rPr lang="zh-CN" altLang="en-US" sz="900"/>
              <a:t>    webpack.dev.conf.js //  webpack开发环境配置</a:t>
            </a:r>
            <a:endParaRPr lang="zh-CN" altLang="en-US" sz="900"/>
          </a:p>
          <a:p>
            <a:r>
              <a:rPr lang="zh-CN" altLang="en-US" sz="900"/>
              <a:t>    webpack.prod.conf.js // webpack生产环境配置</a:t>
            </a:r>
            <a:endParaRPr lang="zh-CN" altLang="en-US" sz="900"/>
          </a:p>
          <a:p>
            <a:r>
              <a:rPr lang="zh-CN" altLang="en-US" sz="900"/>
              <a:t>config/         // 项目开发环境配置相关代码   </a:t>
            </a:r>
            <a:endParaRPr lang="zh-CN" altLang="en-US" sz="900"/>
          </a:p>
          <a:p>
            <a:r>
              <a:rPr lang="zh-CN" altLang="en-US" sz="900"/>
              <a:t>    dev.env.js  // 开发环境变量（看词明意）</a:t>
            </a:r>
            <a:endParaRPr lang="zh-CN" altLang="en-US" sz="900"/>
          </a:p>
          <a:p>
            <a:r>
              <a:rPr lang="zh-CN" altLang="en-US" sz="900"/>
              <a:t>    index.js //项目一些配置变量</a:t>
            </a:r>
            <a:endParaRPr lang="zh-CN" altLang="en-US" sz="900"/>
          </a:p>
          <a:p>
            <a:r>
              <a:rPr lang="zh-CN" altLang="en-US" sz="900"/>
              <a:t>    prod.env.js // 生产环境变量</a:t>
            </a:r>
            <a:endParaRPr lang="zh-CN" altLang="en-US" sz="900"/>
          </a:p>
          <a:p>
            <a:r>
              <a:rPr lang="zh-CN" altLang="en-US" sz="900"/>
              <a:t>    test.env.js                  // 测试环境变量</a:t>
            </a:r>
            <a:endParaRPr lang="zh-CN" altLang="en-US" sz="900"/>
          </a:p>
          <a:p>
            <a:r>
              <a:rPr lang="zh-CN" altLang="en-US" sz="900"/>
              <a:t>    </a:t>
            </a:r>
            <a:endParaRPr lang="zh-CN" altLang="en-US" sz="900"/>
          </a:p>
          <a:p>
            <a:r>
              <a:rPr lang="zh-CN" altLang="en-US" sz="900"/>
              <a:t>dist/      //npm run build打包后生成的文件夹</a:t>
            </a:r>
            <a:endParaRPr lang="zh-CN" altLang="en-US" sz="900"/>
          </a:p>
          <a:p>
            <a:r>
              <a:rPr lang="zh-CN" altLang="en-US" sz="900"/>
              <a:t>node_modules/</a:t>
            </a:r>
            <a:endParaRPr lang="zh-CN" altLang="en-US" sz="900"/>
          </a:p>
          <a:p>
            <a:r>
              <a:rPr lang="zh-CN" altLang="en-US" sz="900"/>
              <a:t>    ...     // 项目依赖的模块 </a:t>
            </a:r>
            <a:endParaRPr lang="zh-CN" altLang="en-US" sz="900"/>
          </a:p>
          <a:p>
            <a:r>
              <a:rPr lang="zh-CN" altLang="en-US" sz="900"/>
              <a:t>src/            // 源码目录       </a:t>
            </a:r>
            <a:endParaRPr lang="zh-CN" altLang="en-US" sz="900"/>
          </a:p>
          <a:p>
            <a:r>
              <a:rPr lang="zh-CN" altLang="en-US" sz="900"/>
              <a:t>    assets/         // 资源目录 </a:t>
            </a:r>
            <a:endParaRPr lang="zh-CN" altLang="en-US" sz="900"/>
          </a:p>
          <a:p>
            <a:r>
              <a:rPr lang="zh-CN" altLang="en-US" sz="900"/>
              <a:t>        logo.png</a:t>
            </a:r>
            <a:endParaRPr lang="zh-CN" altLang="en-US" sz="900"/>
          </a:p>
          <a:p>
            <a:r>
              <a:rPr lang="zh-CN" altLang="en-US" sz="900"/>
              <a:t>    components/         // vue公共组件</a:t>
            </a:r>
            <a:endParaRPr lang="zh-CN" altLang="en-US" sz="900"/>
          </a:p>
          <a:p>
            <a:r>
              <a:rPr lang="en-US" altLang="zh-CN" sz="900"/>
              <a:t>        helloworld.vue</a:t>
            </a:r>
            <a:r>
              <a:rPr lang="zh-CN" altLang="en-US" sz="900"/>
              <a:t>                    </a:t>
            </a:r>
            <a:endParaRPr lang="zh-CN" altLang="en-US" sz="900"/>
          </a:p>
          <a:p>
            <a:r>
              <a:rPr lang="zh-CN" altLang="en-US" sz="900"/>
              <a:t>    router/             // 前端路由</a:t>
            </a:r>
            <a:endParaRPr lang="zh-CN" altLang="en-US" sz="900"/>
          </a:p>
          <a:p>
            <a:r>
              <a:rPr lang="zh-CN" altLang="en-US" sz="900"/>
              <a:t>        index.js// 路由配置文件</a:t>
            </a:r>
            <a:endParaRPr lang="zh-CN" altLang="en-US" sz="900"/>
          </a:p>
          <a:p>
            <a:r>
              <a:rPr lang="zh-CN" altLang="en-US" sz="900"/>
              <a:t>    store/                          // vuex的状态管理</a:t>
            </a:r>
            <a:endParaRPr lang="zh-CN" altLang="en-US" sz="900"/>
          </a:p>
          <a:p>
            <a:r>
              <a:rPr lang="zh-CN" altLang="en-US" sz="900"/>
              <a:t>    App.vue// 页面入口文件（根组件）</a:t>
            </a:r>
            <a:endParaRPr lang="zh-CN" altLang="en-US" sz="900"/>
          </a:p>
          <a:p>
            <a:r>
              <a:rPr lang="zh-CN" altLang="en-US" sz="900"/>
              <a:t>    main.js// 程序入口文件（入口js文件）    </a:t>
            </a:r>
            <a:endParaRPr lang="zh-CN" altLang="en-US" sz="900"/>
          </a:p>
          <a:p>
            <a:r>
              <a:rPr lang="zh-CN" altLang="en-US" sz="900"/>
              <a:t>static // 静态文件，比如一些图片，json数据等</a:t>
            </a:r>
            <a:endParaRPr lang="zh-CN" altLang="en-US" sz="900"/>
          </a:p>
          <a:p>
            <a:r>
              <a:rPr lang="zh-CN" altLang="en-US" sz="900"/>
              <a:t>    .gitkeep    //这个里面的gitkeep是这个目录为空，也可以把这个目录提交的git仓库里面，因为通常一个空目录是不能提交git仓库里面的</a:t>
            </a:r>
            <a:endParaRPr lang="zh-CN" altLang="en-US" sz="900"/>
          </a:p>
          <a:p>
            <a:r>
              <a:rPr lang="zh-CN" altLang="en-US" sz="900"/>
              <a:t>    </a:t>
            </a:r>
            <a:endParaRPr lang="zh-CN" altLang="en-US" sz="900"/>
          </a:p>
          <a:p>
            <a:r>
              <a:rPr lang="zh-CN" altLang="en-US" sz="900"/>
              <a:t>.babelrc// ES6语法编译配置</a:t>
            </a:r>
            <a:endParaRPr lang="zh-CN" altLang="en-US" sz="900"/>
          </a:p>
          <a:p>
            <a:r>
              <a:rPr lang="zh-CN" altLang="en-US" sz="900"/>
              <a:t>.editorconfig// 定义代码格式</a:t>
            </a:r>
            <a:endParaRPr lang="zh-CN" altLang="en-US" sz="900"/>
          </a:p>
          <a:p>
            <a:r>
              <a:rPr lang="zh-CN" altLang="en-US" sz="900"/>
              <a:t>.gitignore// git上传需要忽略的文件格式</a:t>
            </a:r>
            <a:endParaRPr lang="zh-CN" altLang="en-US" sz="900"/>
          </a:p>
          <a:p>
            <a:r>
              <a:rPr lang="zh-CN" altLang="en-US" sz="900"/>
              <a:t>index.html// 入口页面</a:t>
            </a:r>
            <a:endParaRPr lang="zh-CN" altLang="en-US" sz="900"/>
          </a:p>
          <a:p>
            <a:r>
              <a:rPr lang="zh-CN" altLang="en-US" sz="900"/>
              <a:t>package.json// 项目基本信息</a:t>
            </a:r>
            <a:endParaRPr lang="zh-CN" altLang="en-US" sz="900"/>
          </a:p>
          <a:p>
            <a:r>
              <a:rPr lang="zh-CN" altLang="en-US" sz="900"/>
              <a:t>README.md// 项目说明</a:t>
            </a:r>
            <a:endParaRPr lang="zh-CN" altLang="en-US" sz="900"/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1067435" y="2877185"/>
            <a:ext cx="3235960" cy="175133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</p:txBody>
      </p:sp>
      <p:pic>
        <p:nvPicPr>
          <p:cNvPr id="4" name="图片 3" descr="QQ20190412-142652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655"/>
            <a:ext cx="2362200" cy="5142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CN" sz="4400">
                <a:sym typeface="+mn-ea"/>
              </a:rPr>
              <a:t>webpack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067560"/>
            <a:ext cx="104152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838200" y="2313940"/>
            <a:ext cx="6039485" cy="36360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accent2"/>
                </a:solidFill>
              </a:rPr>
              <a:t>核心概念：</a:t>
            </a:r>
            <a:endParaRPr lang="zh-CN" altLang="en-US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2">
                  <a:lumMod val="75000"/>
                </a:schemeClr>
              </a:solidFill>
            </a:endParaRPr>
          </a:p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2"/>
                </a:solidFill>
              </a:rPr>
              <a:t>入口(entry)</a:t>
            </a:r>
            <a:endParaRPr lang="en-US" altLang="zh-CN">
              <a:solidFill>
                <a:schemeClr val="accent2"/>
              </a:solidFill>
            </a:endParaRPr>
          </a:p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2"/>
                </a:solidFill>
              </a:rPr>
              <a:t>输出(output)</a:t>
            </a:r>
            <a:endParaRPr lang="en-US" altLang="zh-CN">
              <a:solidFill>
                <a:schemeClr val="accent2"/>
              </a:solidFill>
            </a:endParaRPr>
          </a:p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2"/>
                </a:solidFill>
              </a:rPr>
              <a:t>loader</a:t>
            </a:r>
            <a:endParaRPr lang="en-US" altLang="zh-CN">
              <a:solidFill>
                <a:schemeClr val="accent2"/>
              </a:solidFill>
            </a:endParaRPr>
          </a:p>
          <a:p>
            <a:pPr marL="685800" indent="-68580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2"/>
                </a:solidFill>
              </a:rPr>
              <a:t>插件(plugins)</a:t>
            </a:r>
            <a:endParaRPr lang="en-US" altLang="zh-CN" sz="18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673860"/>
            <a:ext cx="9586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webpack 是一个现代 JavaScript 应用程序的静态模块打包器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sz="4400">
                <a:sym typeface="+mn-ea"/>
              </a:rPr>
              <a:t>1.</a:t>
            </a:r>
            <a:r>
              <a:rPr lang="zh-CN" altLang="en-US" sz="4400">
                <a:sym typeface="+mn-ea"/>
              </a:rPr>
              <a:t>入口</a:t>
            </a:r>
            <a:endParaRPr lang="zh-CN" altLang="en-US" sz="4400">
              <a:sym typeface="+mn-ea"/>
            </a:endParaRPr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838200" y="1780540"/>
            <a:ext cx="10176510" cy="4169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sym typeface="+mn-ea"/>
              </a:rPr>
              <a:t>入口是指示 webpack 应该使用哪个模块，来作为构建其内部依赖图的开始。进入入口起点后，webpack 会找出有哪些模块和库是入口起点（直接和间接）依赖的。</a:t>
            </a:r>
            <a:endParaRPr lang="zh-CN" altLang="en-US" sz="1400"/>
          </a:p>
          <a:p>
            <a:pPr marL="0" indent="0">
              <a:buNone/>
            </a:pPr>
            <a:endParaRPr lang="en-US" altLang="zh-CN" sz="1400">
              <a:solidFill>
                <a:schemeClr val="accent2"/>
              </a:solidFill>
            </a:endParaRPr>
          </a:p>
        </p:txBody>
      </p:sp>
      <p:pic>
        <p:nvPicPr>
          <p:cNvPr id="3" name="图片 2" descr="QQ20190412-144843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3997325"/>
            <a:ext cx="5207000" cy="120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sz="4400">
                <a:sym typeface="+mn-ea"/>
              </a:rPr>
              <a:t>2.</a:t>
            </a:r>
            <a:r>
              <a:rPr lang="zh-CN" altLang="en-US" sz="4400">
                <a:sym typeface="+mn-ea"/>
              </a:rPr>
              <a:t>出口</a:t>
            </a:r>
            <a:endParaRPr lang="zh-CN" altLang="en-US" sz="4400">
              <a:sym typeface="+mn-ea"/>
            </a:endParaRPr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838200" y="1780540"/>
            <a:ext cx="10176510" cy="4169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sym typeface="+mn-ea"/>
              </a:rPr>
              <a:t>output 属性告诉 webpack 在哪里输出它所创建的 bundles，以及如何命名这些文件，默认值为 ./dist。</a:t>
            </a:r>
            <a:endParaRPr lang="zh-CN" altLang="en-US" sz="2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 descr="QQ20190412-145308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2235"/>
            <a:ext cx="6490335" cy="1651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sz="4400">
                <a:sym typeface="+mn-ea"/>
              </a:rPr>
              <a:t>3.loader</a:t>
            </a:r>
            <a:endParaRPr lang="en-US" sz="4400">
              <a:sym typeface="+mn-ea"/>
            </a:endParaRPr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838200" y="1780540"/>
            <a:ext cx="10176510" cy="4169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sym typeface="+mn-ea"/>
              </a:rPr>
              <a:t>loader 让 webpack 能够去处理那些非 JavaScript 文件（webpack 自身只理解 JavaScript）。loader 可以将所有类型的文件转换为 webpack 能够处理的有效模块，然后你就可以利用 webpack 的打包能力，对它们进行处理。</a:t>
            </a:r>
            <a:endParaRPr lang="zh-CN" altLang="en-US" sz="28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sz="4400">
                <a:sym typeface="+mn-ea"/>
              </a:rPr>
              <a:t>4.</a:t>
            </a:r>
            <a:r>
              <a:rPr lang="zh-CN" altLang="en-US" sz="4400">
                <a:sym typeface="+mn-ea"/>
              </a:rPr>
              <a:t>插件</a:t>
            </a:r>
            <a:endParaRPr lang="zh-CN" altLang="en-US" sz="4400">
              <a:sym typeface="+mn-ea"/>
            </a:endParaRPr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838200" y="1780540"/>
            <a:ext cx="10176510" cy="4169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sym typeface="+mn-ea"/>
              </a:rPr>
              <a:t>loader 被用于转换某些类型的模块，而插件则可以用于执行范围更广的任务。插件的范围包括，从打包优化和压缩，一直到重新定义环境中的变量。插件接口功能极其强大，可以用来处理各种各样的任务。</a:t>
            </a:r>
            <a:endParaRPr lang="zh-CN" altLang="en-US" sz="28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三、启动项目&amp;打包项目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067560"/>
            <a:ext cx="104152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r>
              <a:rPr lang="en-US" altLang="zh-CN" sz="3200"/>
              <a:t>1.</a:t>
            </a:r>
            <a:r>
              <a:rPr lang="zh-CN" altLang="en-US" sz="3200"/>
              <a:t>启动项目</a:t>
            </a:r>
            <a:endParaRPr lang="zh-CN" altLang="en-US" sz="3200"/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1067435" y="2877185"/>
            <a:ext cx="3235960" cy="175133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2"/>
                </a:solidFill>
              </a:rPr>
              <a:t>npm run dev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4216400"/>
            <a:ext cx="2793365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2.</a:t>
            </a:r>
            <a:r>
              <a:rPr lang="zh-CN" altLang="en-US" sz="2800"/>
              <a:t>打包项目         </a:t>
            </a:r>
            <a:endParaRPr lang="zh-CN" altLang="en-US" sz="2800"/>
          </a:p>
          <a:p>
            <a:pPr algn="l"/>
            <a:endParaRPr lang="zh-CN" altLang="en-US" sz="2400">
              <a:solidFill>
                <a:schemeClr val="accent2"/>
              </a:solidFill>
            </a:endParaRPr>
          </a:p>
          <a:p>
            <a:pPr algn="l"/>
            <a:r>
              <a:rPr lang="zh-CN" altLang="en-US" sz="2400">
                <a:solidFill>
                  <a:schemeClr val="accent2"/>
                </a:solidFill>
              </a:rPr>
              <a:t>  </a:t>
            </a:r>
            <a:r>
              <a:rPr lang="en-US" altLang="zh-CN" sz="2400">
                <a:solidFill>
                  <a:schemeClr val="accent2"/>
                </a:solidFill>
              </a:rPr>
              <a:t>npm run build</a:t>
            </a:r>
            <a:endParaRPr lang="en-US" altLang="zh-CN" sz="240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69260" y="2877185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CN" sz="11500">
                <a:sym typeface="+mn-ea"/>
              </a:rPr>
              <a:t>THANKS</a:t>
            </a:r>
            <a:endParaRPr lang="en-US" altLang="zh-CN" sz="115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8365" y="2067560"/>
            <a:ext cx="104152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1067435" y="2877185"/>
            <a:ext cx="3235960" cy="175133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>
            <p:custDataLst>
              <p:tags r:id="rId1"/>
            </p:custDataLst>
          </p:nvPr>
        </p:nvSpPr>
        <p:spPr>
          <a:xfrm>
            <a:off x="7692740" y="3524160"/>
            <a:ext cx="1162985" cy="116298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4583692" y="4130462"/>
            <a:ext cx="404719" cy="404719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7692740" y="471195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502892" y="430413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3335422" y="5560158"/>
            <a:ext cx="387662" cy="387662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73760" y="1022985"/>
            <a:ext cx="8775700" cy="56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eaLnBrk="1" latinLnBrk="0" hangingPunct="1">
              <a:lnSpc>
                <a:spcPct val="90000"/>
              </a:lnSpc>
              <a:buNone/>
              <a:defRPr sz="3200" b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/>
              <a:t>前端三剑客</a:t>
            </a:r>
            <a:endParaRPr lang="zh-CN" altLang="en-US" sz="4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3760" y="1122045"/>
            <a:ext cx="606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 descr="html_css_j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745" y="1939925"/>
            <a:ext cx="7128510" cy="41770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>
            <p:custDataLst>
              <p:tags r:id="rId1"/>
            </p:custDataLst>
          </p:nvPr>
        </p:nvSpPr>
        <p:spPr>
          <a:xfrm>
            <a:off x="7692740" y="3524160"/>
            <a:ext cx="1162985" cy="116298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4583692" y="4130462"/>
            <a:ext cx="404719" cy="404719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7692740" y="471195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502892" y="430413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3335422" y="5560158"/>
            <a:ext cx="387662" cy="387662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73760" y="1022985"/>
            <a:ext cx="8775700" cy="56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eaLnBrk="1" latinLnBrk="0" hangingPunct="1">
              <a:lnSpc>
                <a:spcPct val="90000"/>
              </a:lnSpc>
              <a:buNone/>
              <a:defRPr sz="3200" b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/>
              <a:t>什么是</a:t>
            </a:r>
            <a:r>
              <a:rPr lang="en-US" altLang="zh-CN" sz="4800" dirty="0"/>
              <a:t>vue</a:t>
            </a:r>
            <a:r>
              <a:rPr lang="zh-CN" altLang="en-US" sz="4800" dirty="0"/>
              <a:t>？</a:t>
            </a:r>
            <a:endParaRPr lang="zh-CN" altLang="en-US" sz="4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3760" y="1122045"/>
            <a:ext cx="606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QQ20190412-134520@2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60" y="1920240"/>
            <a:ext cx="5088890" cy="37934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>
            <p:custDataLst>
              <p:tags r:id="rId1"/>
            </p:custDataLst>
          </p:nvPr>
        </p:nvSpPr>
        <p:spPr>
          <a:xfrm>
            <a:off x="7692740" y="3524160"/>
            <a:ext cx="1162985" cy="116298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4583692" y="4130462"/>
            <a:ext cx="404719" cy="404719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7692740" y="471195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3502892" y="4304135"/>
            <a:ext cx="480701" cy="480700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3335422" y="5560158"/>
            <a:ext cx="387662" cy="387662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73760" y="1022985"/>
            <a:ext cx="8775700" cy="56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eaLnBrk="1" latinLnBrk="0" hangingPunct="1">
              <a:lnSpc>
                <a:spcPct val="90000"/>
              </a:lnSpc>
              <a:buNone/>
              <a:defRPr sz="3200" b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/>
              <a:t>一、本地安装</a:t>
            </a:r>
            <a:r>
              <a:rPr lang="en-US" altLang="zh-CN" sz="4800" dirty="0"/>
              <a:t>Node</a:t>
            </a:r>
            <a:r>
              <a:rPr lang="zh-CN" altLang="en-US" sz="4800" dirty="0"/>
              <a:t>环境</a:t>
            </a:r>
            <a:endParaRPr lang="zh-CN" altLang="en-US" sz="4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3760" y="1122045"/>
            <a:ext cx="606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760" y="5579110"/>
            <a:ext cx="5009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官网：</a:t>
            </a:r>
            <a:r>
              <a:rPr lang="zh-CN" altLang="en-US">
                <a:hlinkClick r:id="rId7" action="ppaction://hlinkfile"/>
              </a:rPr>
              <a:t>https://nodejs.org/en/</a:t>
            </a:r>
            <a:endParaRPr lang="zh-CN" altLang="en-US"/>
          </a:p>
        </p:txBody>
      </p:sp>
      <p:pic>
        <p:nvPicPr>
          <p:cNvPr id="3" name="图片 2" descr="QQ20190411-231124@2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170" y="2057400"/>
            <a:ext cx="5661025" cy="31349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什么是</a:t>
            </a:r>
            <a:r>
              <a:rPr lang="en-US" altLang="zh-CN" sz="4400">
                <a:sym typeface="+mn-ea"/>
              </a:rPr>
              <a:t>Node.js</a:t>
            </a:r>
            <a:r>
              <a:rPr lang="zh-CN" altLang="en-US" sz="4400">
                <a:sym typeface="+mn-ea"/>
              </a:rPr>
              <a:t>？</a:t>
            </a:r>
            <a:endParaRPr lang="zh-CN" altLang="en-US" sz="4400">
              <a:sym typeface="+mn-ea"/>
            </a:endParaRPr>
          </a:p>
        </p:txBody>
      </p:sp>
      <p:pic>
        <p:nvPicPr>
          <p:cNvPr id="7" name="内容占位符 6" descr="图片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07535" y="2394585"/>
            <a:ext cx="337693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8505" y="4089400"/>
            <a:ext cx="105156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Node.js 是一个基于 Chrome V8 引擎的 JavaScript 运行环境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什么是</a:t>
            </a:r>
            <a:r>
              <a:rPr lang="en-US" altLang="zh-CN" sz="4400">
                <a:sym typeface="+mn-ea"/>
              </a:rPr>
              <a:t>npm</a:t>
            </a:r>
            <a:r>
              <a:rPr lang="zh-CN" altLang="en-US" sz="4400">
                <a:sym typeface="+mn-ea"/>
              </a:rPr>
              <a:t>？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8505" y="4089400"/>
            <a:ext cx="105156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npm 是 JavaScript 世界的包管理工具,并且是 Node.js 平台的默认包管理工具</a:t>
            </a:r>
            <a:endParaRPr lang="zh-CN" altLang="en-US" sz="3200"/>
          </a:p>
        </p:txBody>
      </p:sp>
      <p:pic>
        <p:nvPicPr>
          <p:cNvPr id="3" name="内容占位符 2" descr="6tiufcydgi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6155" y="2172970"/>
            <a:ext cx="2600325" cy="1560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1111885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基于</a:t>
            </a:r>
            <a:r>
              <a:rPr lang="en-US" altLang="zh-CN" sz="4400">
                <a:sym typeface="+mn-ea"/>
              </a:rPr>
              <a:t>Node</a:t>
            </a:r>
            <a:r>
              <a:rPr lang="zh-CN" altLang="en-US" sz="4400">
                <a:sym typeface="+mn-ea"/>
              </a:rPr>
              <a:t>的构建工具</a:t>
            </a:r>
            <a:br>
              <a:rPr lang="zh-CN" altLang="en-US" sz="4400"/>
            </a:br>
            <a:endParaRPr lang="zh-CN" altLang="en-US" sz="4400">
              <a:sym typeface="+mn-ea"/>
            </a:endParaRPr>
          </a:p>
        </p:txBody>
      </p:sp>
      <p:pic>
        <p:nvPicPr>
          <p:cNvPr id="4" name="内容占位符 3" descr="图片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37025" y="1762125"/>
            <a:ext cx="3376930" cy="914400"/>
          </a:xfrm>
          <a:prstGeom prst="rect">
            <a:avLst/>
          </a:prstGeom>
        </p:spPr>
      </p:pic>
      <p:pic>
        <p:nvPicPr>
          <p:cNvPr id="6" name="图片 5" descr="gru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35" y="3844925"/>
            <a:ext cx="1779270" cy="2099310"/>
          </a:xfrm>
          <a:prstGeom prst="rect">
            <a:avLst/>
          </a:prstGeom>
        </p:spPr>
      </p:pic>
      <p:pic>
        <p:nvPicPr>
          <p:cNvPr id="7" name="图片 6" descr="gul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85" y="4152265"/>
            <a:ext cx="2162810" cy="1484630"/>
          </a:xfrm>
          <a:prstGeom prst="rect">
            <a:avLst/>
          </a:prstGeom>
        </p:spPr>
      </p:pic>
      <p:pic>
        <p:nvPicPr>
          <p:cNvPr id="8" name="图片 7" descr="webpa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955" y="4029710"/>
            <a:ext cx="4453255" cy="17303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什么是</a:t>
            </a:r>
            <a:r>
              <a:rPr lang="en-US" altLang="zh-CN" sz="4400">
                <a:sym typeface="+mn-ea"/>
              </a:rPr>
              <a:t>vue-cli</a:t>
            </a:r>
            <a:r>
              <a:rPr lang="zh-CN" altLang="en-US" sz="4400">
                <a:sym typeface="+mn-ea"/>
              </a:rPr>
              <a:t>？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8505" y="4089400"/>
            <a:ext cx="105156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r>
              <a:rPr lang="zh-CN" altLang="en-US" sz="3200"/>
              <a:t>Vue-cli是vue官方出品的基于</a:t>
            </a:r>
            <a:r>
              <a:rPr lang="en-US" altLang="zh-CN" sz="3200"/>
              <a:t>webpack</a:t>
            </a:r>
            <a:r>
              <a:rPr lang="zh-CN" altLang="en-US" sz="3200"/>
              <a:t>的快速构建单页应用的脚手架工具</a:t>
            </a:r>
            <a:endParaRPr lang="zh-CN" altLang="en-US" sz="3200"/>
          </a:p>
        </p:txBody>
      </p:sp>
      <p:pic>
        <p:nvPicPr>
          <p:cNvPr id="4" name="内容占位符 3" descr="QQ20190412-134113@2x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5685" y="1455420"/>
            <a:ext cx="2501265" cy="2605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8505" y="805180"/>
            <a:ext cx="10515600" cy="649943"/>
          </a:xfrm>
        </p:spPr>
        <p:txBody>
          <a:bodyPr>
            <a:noAutofit/>
          </a:bodyPr>
          <a:lstStyle/>
          <a:p>
            <a:pPr marL="0" indent="0" algn="l"/>
            <a:r>
              <a:rPr lang="zh-CN" altLang="en-US" sz="4400">
                <a:sym typeface="+mn-ea"/>
              </a:rPr>
              <a:t>二、用</a:t>
            </a:r>
            <a:r>
              <a:rPr lang="en-US" altLang="zh-CN" sz="4400">
                <a:sym typeface="+mn-ea"/>
              </a:rPr>
              <a:t>vue-cli</a:t>
            </a:r>
            <a:r>
              <a:rPr lang="zh-CN" altLang="en-US" sz="4400">
                <a:sym typeface="+mn-ea"/>
              </a:rPr>
              <a:t>快速搭建</a:t>
            </a:r>
            <a:r>
              <a:rPr lang="en-US" altLang="zh-CN" sz="4400">
                <a:sym typeface="+mn-ea"/>
              </a:rPr>
              <a:t>vue</a:t>
            </a:r>
            <a:r>
              <a:rPr lang="zh-CN" altLang="en-US" sz="4400">
                <a:sym typeface="+mn-ea"/>
              </a:rPr>
              <a:t>项目</a:t>
            </a:r>
            <a:endParaRPr lang="zh-CN" altLang="en-US" sz="4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067560"/>
            <a:ext cx="104152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r>
              <a:rPr lang="en-US" altLang="zh-CN" sz="3200"/>
              <a:t>1.</a:t>
            </a:r>
            <a:r>
              <a:rPr lang="zh-CN" altLang="en-US" sz="3200"/>
              <a:t>全局安装</a:t>
            </a:r>
            <a:r>
              <a:rPr lang="en-US" altLang="zh-CN" sz="3200"/>
              <a:t>vue-cli</a:t>
            </a:r>
            <a:endParaRPr lang="en-US" altLang="zh-CN" sz="3200"/>
          </a:p>
        </p:txBody>
      </p:sp>
      <p:sp>
        <p:nvSpPr>
          <p:cNvPr id="2" name="内容占位符 1"/>
          <p:cNvSpPr/>
          <p:nvPr>
            <p:ph sz="half" idx="1"/>
          </p:nvPr>
        </p:nvSpPr>
        <p:spPr>
          <a:xfrm>
            <a:off x="1067435" y="2877185"/>
            <a:ext cx="3235960" cy="175133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2"/>
                </a:solidFill>
              </a:rPr>
              <a:t>npm install vue-cli -g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4216400"/>
            <a:ext cx="6010275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2.</a:t>
            </a:r>
            <a:r>
              <a:rPr lang="zh-CN" altLang="en-US" sz="2800"/>
              <a:t>初始化项目         </a:t>
            </a:r>
            <a:endParaRPr lang="zh-CN" altLang="en-US" sz="2800"/>
          </a:p>
          <a:p>
            <a:pPr algn="l"/>
            <a:endParaRPr lang="zh-CN" altLang="en-US" sz="2400">
              <a:solidFill>
                <a:schemeClr val="accent2"/>
              </a:solidFill>
            </a:endParaRPr>
          </a:p>
          <a:p>
            <a:pPr algn="l"/>
            <a:r>
              <a:rPr lang="zh-CN" altLang="en-US" sz="2400">
                <a:solidFill>
                  <a:schemeClr val="accent2"/>
                </a:solidFill>
              </a:rPr>
              <a:t>  vue init &lt;template-name&gt; &lt;project-name&gt;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6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6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7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7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7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THUMBS_INDEX" val="1、9、12、16、19、20、25、29、31"/>
  <p:tag name="KSO_WM_TEMPLATE_CATEGORY" val="custom"/>
  <p:tag name="KSO_WM_TEMPLATE_INDEX" val="160403"/>
  <p:tag name="KSO_WM_TAG_VERSION" val="1.0"/>
  <p:tag name="KSO_WM_SLIDE_ID" val="custom1604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0"/>
  <p:tag name="KSO_WM_TEMPLATE_CATEGORY" val="custom"/>
  <p:tag name="KSO_WM_TEMPLATE_INDEX" val="160403"/>
  <p:tag name="KSO_WM_UNIT_INDEX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1"/>
  <p:tag name="KSO_WM_TEMPLATE_CATEGORY" val="custom"/>
  <p:tag name="KSO_WM_TEMPLATE_INDEX" val="160403"/>
  <p:tag name="KSO_WM_UNIT_INDEX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2"/>
  <p:tag name="KSO_WM_TEMPLATE_CATEGORY" val="custom"/>
  <p:tag name="KSO_WM_TEMPLATE_INDEX" val="160403"/>
  <p:tag name="KSO_WM_UNIT_INDEX" val="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3"/>
  <p:tag name="KSO_WM_TEMPLATE_CATEGORY" val="custom"/>
  <p:tag name="KSO_WM_TEMPLATE_INDEX" val="160403"/>
  <p:tag name="KSO_WM_UNIT_INDEX" val="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5"/>
  <p:tag name="KSO_WM_TEMPLATE_CATEGORY" val="custom"/>
  <p:tag name="KSO_WM_TEMPLATE_INDEX" val="160403"/>
  <p:tag name="KSO_WM_UNIT_INDEX" val="5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39*110"/>
  <p:tag name="KSO_WM_SLIDE_SIZE" val="499*415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0"/>
  <p:tag name="KSO_WM_TEMPLATE_CATEGORY" val="custom"/>
  <p:tag name="KSO_WM_TEMPLATE_INDEX" val="160403"/>
  <p:tag name="KSO_WM_UNIT_INDEX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1"/>
  <p:tag name="KSO_WM_TEMPLATE_CATEGORY" val="custom"/>
  <p:tag name="KSO_WM_TEMPLATE_INDEX" val="160403"/>
  <p:tag name="KSO_WM_UNIT_INDEX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2"/>
  <p:tag name="KSO_WM_TEMPLATE_CATEGORY" val="custom"/>
  <p:tag name="KSO_WM_TEMPLATE_INDEX" val="160403"/>
  <p:tag name="KSO_WM_UNIT_INDEX" val="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3"/>
  <p:tag name="KSO_WM_TEMPLATE_CATEGORY" val="custom"/>
  <p:tag name="KSO_WM_TEMPLATE_INDEX" val="160403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5"/>
  <p:tag name="KSO_WM_TEMPLATE_CATEGORY" val="custom"/>
  <p:tag name="KSO_WM_TEMPLATE_INDEX" val="160403"/>
  <p:tag name="KSO_WM_UNIT_INDEX" val="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39*110"/>
  <p:tag name="KSO_WM_SLIDE_SIZE" val="499*415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0"/>
  <p:tag name="KSO_WM_TEMPLATE_CATEGORY" val="custom"/>
  <p:tag name="KSO_WM_TEMPLATE_INDEX" val="160403"/>
  <p:tag name="KSO_WM_UNIT_INDEX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1"/>
  <p:tag name="KSO_WM_TEMPLATE_CATEGORY" val="custom"/>
  <p:tag name="KSO_WM_TEMPLATE_INDEX" val="160403"/>
  <p:tag name="KSO_WM_UNIT_INDEX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2"/>
  <p:tag name="KSO_WM_TEMPLATE_CATEGORY" val="custom"/>
  <p:tag name="KSO_WM_TEMPLATE_INDEX" val="160403"/>
  <p:tag name="KSO_WM_UNIT_INDEX" val="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3"/>
  <p:tag name="KSO_WM_TEMPLATE_CATEGORY" val="custom"/>
  <p:tag name="KSO_WM_TEMPLATE_INDEX" val="160403"/>
  <p:tag name="KSO_WM_UNIT_INDEX" val="3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19*i*5"/>
  <p:tag name="KSO_WM_TEMPLATE_CATEGORY" val="custom"/>
  <p:tag name="KSO_WM_TEMPLATE_INDEX" val="160403"/>
  <p:tag name="KSO_WM_UNIT_INDEX" val="5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239*110"/>
  <p:tag name="KSO_WM_SLIDE_SIZE" val="499*415"/>
</p:tagLst>
</file>

<file path=ppt/theme/theme1.xml><?xml version="1.0" encoding="utf-8"?>
<a:theme xmlns:a="http://schemas.openxmlformats.org/drawingml/2006/main" name="2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演示</Application>
  <PresentationFormat>宽屏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方正书宋_GBK</vt:lpstr>
      <vt:lpstr>Wingdings</vt:lpstr>
      <vt:lpstr>黑体</vt:lpstr>
      <vt:lpstr>汉仪中黑KW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黑体</vt:lpstr>
      <vt:lpstr>21_A000120140530A03PPBG</vt:lpstr>
      <vt:lpstr>1_A000120140530A03PPBG</vt:lpstr>
      <vt:lpstr>2_A000120140530A03PPBG</vt:lpstr>
      <vt:lpstr>3_A000120140530A03PPBG</vt:lpstr>
      <vt:lpstr>4_A000120140530A03PPBG</vt:lpstr>
      <vt:lpstr>5_A000120140530A03PPBG</vt:lpstr>
      <vt:lpstr>6_A000120140530A03PPBG</vt:lpstr>
      <vt:lpstr>7_A000120140530A03PPBG</vt:lpstr>
      <vt:lpstr>8_A000120140530A03PPBG</vt:lpstr>
      <vt:lpstr>9_A000120140530A03PPBG</vt:lpstr>
      <vt:lpstr>10_A000120140530A03PPBG</vt:lpstr>
      <vt:lpstr>11_A000120140530A03PPBG</vt:lpstr>
      <vt:lpstr>13_A000120140530A03PPBG</vt:lpstr>
      <vt:lpstr>14_A000120140530A03PPBG</vt:lpstr>
      <vt:lpstr>12_A000120140530A03PPBG</vt:lpstr>
      <vt:lpstr>从零搭建Vue项目</vt:lpstr>
      <vt:lpstr>PowerPoint 演示文稿</vt:lpstr>
      <vt:lpstr>PowerPoint 演示文稿</vt:lpstr>
      <vt:lpstr>PowerPoint 演示文稿</vt:lpstr>
      <vt:lpstr>什么是Node.js？</vt:lpstr>
      <vt:lpstr>什么是npm？</vt:lpstr>
      <vt:lpstr>基于Node的构建工具 </vt:lpstr>
      <vt:lpstr>什么是vue-cli？</vt:lpstr>
      <vt:lpstr>二、用vue-cli快速搭建vue项目</vt:lpstr>
      <vt:lpstr>vue项目分析</vt:lpstr>
      <vt:lpstr>webpack的核心概念</vt:lpstr>
      <vt:lpstr>1.入口</vt:lpstr>
      <vt:lpstr>2.出口</vt:lpstr>
      <vt:lpstr>3.loader</vt:lpstr>
      <vt:lpstr>4.插件</vt:lpstr>
      <vt:lpstr>三、启动项目&amp;打包项目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cbs</dc:creator>
  <cp:lastModifiedBy>zhou</cp:lastModifiedBy>
  <cp:revision>38</cp:revision>
  <dcterms:created xsi:type="dcterms:W3CDTF">2019-04-12T07:00:27Z</dcterms:created>
  <dcterms:modified xsi:type="dcterms:W3CDTF">2019-04-12T07:00:27Z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