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9" r:id="rId3"/>
    <p:sldId id="261" r:id="rId5"/>
    <p:sldId id="262" r:id="rId6"/>
    <p:sldId id="310" r:id="rId7"/>
    <p:sldId id="352" r:id="rId8"/>
    <p:sldId id="349" r:id="rId9"/>
    <p:sldId id="268" r:id="rId10"/>
    <p:sldId id="263" r:id="rId11"/>
    <p:sldId id="329" r:id="rId12"/>
    <p:sldId id="293" r:id="rId13"/>
    <p:sldId id="290" r:id="rId14"/>
    <p:sldId id="350" r:id="rId15"/>
    <p:sldId id="288" r:id="rId16"/>
    <p:sldId id="297" r:id="rId17"/>
    <p:sldId id="351" r:id="rId18"/>
    <p:sldId id="330" r:id="rId19"/>
    <p:sldId id="266" r:id="rId20"/>
    <p:sldId id="284" r:id="rId2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E7FF"/>
    <a:srgbClr val="04497D"/>
    <a:srgbClr val="2782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71630" autoAdjust="0"/>
  </p:normalViewPr>
  <p:slideViewPr>
    <p:cSldViewPr snapToGrid="0">
      <p:cViewPr varScale="1">
        <p:scale>
          <a:sx n="62" d="100"/>
          <a:sy n="62" d="100"/>
        </p:scale>
        <p:origin x="145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94A7F6C1-9603-45EE-A0D2-F3D33C7FD7D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B611E28E-8D29-409A-8F38-39A934621C2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所有的Hadoop模块都有一个基本假设，即硬件故障是常见情况，应该由框架自动处理。 hadoop</a:t>
            </a:r>
            <a:r>
              <a:rPr lang="zh-CN" altLang="en-US"/>
              <a:t>技术生态的组件非常多，短期内要全部掌握和应用是很难的，研究的是大数据课题，当然重点放在分布式数据库的存储这里，先搞清楚</a:t>
            </a:r>
            <a:r>
              <a:rPr lang="en-US" altLang="zh-CN"/>
              <a:t>Hbase</a:t>
            </a:r>
            <a:r>
              <a:rPr lang="zh-CN" altLang="en-US"/>
              <a:t>，</a:t>
            </a:r>
            <a:r>
              <a:rPr lang="en-US" altLang="zh-CN"/>
              <a:t>Hdfs</a:t>
            </a:r>
            <a:r>
              <a:rPr lang="zh-CN" altLang="en-US"/>
              <a:t>，</a:t>
            </a:r>
            <a:r>
              <a:rPr lang="en-US" altLang="zh-CN"/>
              <a:t>zookeeper</a:t>
            </a:r>
            <a:r>
              <a:rPr lang="zh-CN" altLang="en-US"/>
              <a:t>之间的关系，在了解下并行计算框架</a:t>
            </a:r>
            <a:r>
              <a:rPr lang="en-US" altLang="zh-CN"/>
              <a:t>MapReduce</a:t>
            </a:r>
            <a:r>
              <a:rPr lang="zh-CN" altLang="en-US"/>
              <a:t>，后期，</a:t>
            </a:r>
            <a:r>
              <a:rPr lang="en-US" altLang="zh-CN"/>
              <a:t>hive</a:t>
            </a:r>
            <a:r>
              <a:rPr lang="zh-CN" altLang="en-US"/>
              <a:t>的支持大大减小了开发者的难度。</a:t>
            </a:r>
            <a:endParaRPr lang="zh-CN" altLang="en-US"/>
          </a:p>
          <a:p>
            <a:r>
              <a:rPr lang="zh-CN" altLang="en-US"/>
              <a:t>介绍服务器上的目录结构</a:t>
            </a:r>
            <a:endParaRPr lang="zh-CN" altLang="en-US"/>
          </a:p>
          <a:p>
            <a:r>
              <a:rPr lang="zh-CN" altLang="en-US"/>
              <a:t>简单来说，一个映射函数就是对一些独立元素组成的概念上的列表（例如，一个测试成绩的列表）的每一个元素进行指定的操作（比如，有人发现所有学生的成绩都被高估了一分，他可以定义一个“减一”的映射函数，用来修正这个错误。）。事实上，每个元素都是被独立操作的，而原始列表没有被更改，因为这里创建了一个新的列表来保存新的答案。这就是说，Map操作是可以高度并行的，这对高性能要求的应用以及并行计算领域的需求非常有用。</a:t>
            </a:r>
            <a:endParaRPr lang="zh-CN" altLang="en-US"/>
          </a:p>
          <a:p>
            <a:endParaRPr lang="zh-CN" altLang="en-US"/>
          </a:p>
          <a:p>
            <a:r>
              <a:rPr lang="zh-CN" altLang="en-US"/>
              <a:t>而归纳操作指的是对一个列表的元素进行适当的合并（继续看前面的例子，如果有人想知道班级的平均分该怎么做？他可以定义一个归纳函数，通过让列表中的奇数（odd）或偶数（even）元素跟自己的相邻的元素相加的方式把列表减半，如此递归运算直到列表只剩下一个元素，然后用这个元素除以人数，就得到了平均分）。虽然他不如映射函数那么并行，但是因为归纳总是有一个简单的答案，大规模的运算相对独立，所以归纳函数在高度并行环境下也很有用。</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Zookeeper</a:t>
            </a:r>
            <a:endParaRPr lang="zh-CN" altLang="en-US"/>
          </a:p>
          <a:p>
            <a:r>
              <a:rPr lang="en-US" altLang="zh-CN"/>
              <a:t>	</a:t>
            </a:r>
            <a:r>
              <a:rPr lang="zh-CN" altLang="en-US"/>
              <a:t>保证任何时候，集群中只有一个master</a:t>
            </a:r>
            <a:endParaRPr lang="zh-CN" altLang="en-US"/>
          </a:p>
          <a:p>
            <a:r>
              <a:rPr lang="en-US" altLang="zh-CN"/>
              <a:t>	</a:t>
            </a:r>
            <a:r>
              <a:rPr lang="zh-CN" altLang="en-US"/>
              <a:t>存贮所有Region的寻址入口。</a:t>
            </a:r>
            <a:endParaRPr lang="zh-CN" altLang="en-US"/>
          </a:p>
          <a:p>
            <a:r>
              <a:rPr lang="en-US" altLang="zh-CN"/>
              <a:t>	</a:t>
            </a:r>
            <a:r>
              <a:rPr lang="zh-CN" altLang="en-US"/>
              <a:t>实时监控Region Server的状态，将Region server的上线和下线信息实时通知给Master</a:t>
            </a:r>
            <a:endParaRPr lang="zh-CN" altLang="en-US"/>
          </a:p>
          <a:p>
            <a:r>
              <a:rPr lang="en-US" altLang="zh-CN"/>
              <a:t>	</a:t>
            </a:r>
            <a:r>
              <a:rPr lang="zh-CN" altLang="en-US"/>
              <a:t>存储Hbase的schema,包括有哪些table，每个table有哪些column family</a:t>
            </a:r>
            <a:endParaRPr lang="zh-CN" altLang="en-US"/>
          </a:p>
          <a:p>
            <a:r>
              <a:rPr lang="zh-CN" altLang="en-US"/>
              <a:t>HMaster的作用</a:t>
            </a:r>
            <a:endParaRPr lang="zh-CN" altLang="en-US"/>
          </a:p>
          <a:p>
            <a:r>
              <a:rPr lang="en-US" altLang="zh-CN"/>
              <a:t>	</a:t>
            </a:r>
            <a:r>
              <a:rPr lang="zh-CN" altLang="en-US"/>
              <a:t>为Region server分配region。</a:t>
            </a:r>
            <a:endParaRPr lang="zh-CN" altLang="en-US"/>
          </a:p>
          <a:p>
            <a:r>
              <a:rPr lang="en-US" altLang="zh-CN"/>
              <a:t>	</a:t>
            </a:r>
            <a:r>
              <a:rPr lang="zh-CN" altLang="en-US"/>
              <a:t>负责Region server的负载均衡。</a:t>
            </a:r>
            <a:endParaRPr lang="zh-CN" altLang="en-US"/>
          </a:p>
          <a:p>
            <a:r>
              <a:rPr lang="en-US" altLang="zh-CN"/>
              <a:t>	</a:t>
            </a:r>
            <a:r>
              <a:rPr lang="zh-CN" altLang="en-US"/>
              <a:t>发现失效的Region server并重新分配其上的region。</a:t>
            </a:r>
            <a:endParaRPr lang="zh-CN" altLang="en-US"/>
          </a:p>
          <a:p>
            <a:r>
              <a:rPr lang="en-US" altLang="zh-CN"/>
              <a:t>	</a:t>
            </a:r>
            <a:r>
              <a:rPr lang="zh-CN" altLang="en-US"/>
              <a:t>HDFS上的垃圾文件回收。</a:t>
            </a:r>
            <a:endParaRPr lang="zh-CN" altLang="en-US"/>
          </a:p>
          <a:p>
            <a:r>
              <a:rPr lang="en-US" altLang="zh-CN"/>
              <a:t>	</a:t>
            </a:r>
            <a:r>
              <a:rPr lang="zh-CN" altLang="en-US"/>
              <a:t>处理schema更新请求。</a:t>
            </a:r>
            <a:endParaRPr lang="zh-CN" altLang="en-US"/>
          </a:p>
          <a:p>
            <a:r>
              <a:rPr lang="zh-CN" altLang="en-US"/>
              <a:t>HRegionServer作用：</a:t>
            </a:r>
            <a:endParaRPr lang="zh-CN" altLang="en-US"/>
          </a:p>
          <a:p>
            <a:r>
              <a:rPr lang="en-US" altLang="zh-CN"/>
              <a:t>	</a:t>
            </a:r>
            <a:r>
              <a:rPr lang="zh-CN" altLang="en-US"/>
              <a:t>1.维护master分配给他的region，处理对这些region的io请求。</a:t>
            </a:r>
            <a:endParaRPr lang="zh-CN" altLang="en-US"/>
          </a:p>
          <a:p>
            <a:r>
              <a:rPr lang="en-US" altLang="zh-CN"/>
              <a:t>	</a:t>
            </a:r>
            <a:r>
              <a:rPr lang="zh-CN" altLang="en-US"/>
              <a:t>2.负责切分正在运行过程中变的过大的region。</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图1显示了Hive的主要组件及其与Hadoop的交互。如该图所示，Hive的主要组件是：</a:t>
            </a:r>
            <a:endParaRPr lang="zh-CN" altLang="en-US" dirty="0"/>
          </a:p>
          <a:p>
            <a:endParaRPr lang="zh-CN" altLang="en-US" dirty="0"/>
          </a:p>
          <a:p>
            <a:r>
              <a:rPr lang="zh-CN" altLang="en-US" dirty="0"/>
              <a:t>UI - 用户向系统提交查询和其他操作的用户界面。截至2011年，该系统具有命令行界面，并且正在开发基于Web的GUI。</a:t>
            </a:r>
            <a:endParaRPr lang="zh-CN" altLang="en-US" dirty="0"/>
          </a:p>
          <a:p>
            <a:r>
              <a:rPr lang="zh-CN" altLang="en-US" dirty="0"/>
              <a:t>驱动程序 - 接收查询的组件。该组件实现了会话句柄的概念，并提供了在JDBC / ODBC接口上建模的执行和提取API。</a:t>
            </a:r>
            <a:endParaRPr lang="zh-CN" altLang="en-US" dirty="0"/>
          </a:p>
          <a:p>
            <a:r>
              <a:rPr lang="zh-CN" altLang="en-US" dirty="0"/>
              <a:t>编译器 - 解析查询的组件，对不同的查询块和查询表达式进行语义分析，最终在表的帮助下生成执行计划，并从Metastore中查找分区元数据。</a:t>
            </a:r>
            <a:endParaRPr lang="zh-CN" altLang="en-US" dirty="0"/>
          </a:p>
          <a:p>
            <a:r>
              <a:rPr lang="zh-CN" altLang="en-US" dirty="0"/>
              <a:t>Metastore - 存储仓库中各种表和分区的所有结构信息的组件，包括列和列类型信息，读取和写入数据所需的序列化程序和反序列化程序以及存储数据的相应HDFS文件。</a:t>
            </a:r>
            <a:endParaRPr lang="zh-CN" altLang="en-US" dirty="0"/>
          </a:p>
          <a:p>
            <a:r>
              <a:rPr lang="zh-CN" altLang="en-US" dirty="0"/>
              <a:t>执行引擎 - 执行编译器创建的执行计划的组件。该计划是一个阶段的DAG。执行引擎管理计划的这些不同阶段之间的依赖关系，并在适当的系统组件上执行这些阶段。</a:t>
            </a:r>
            <a:endParaRPr lang="zh-CN" altLang="en-US" dirty="0"/>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endParaRPr lang="zh-CN" altLang="en-US" dirty="0"/>
          </a:p>
        </p:txBody>
      </p:sp>
      <p:sp>
        <p:nvSpPr>
          <p:cNvPr id="4" name="灯片编号占位符 3"/>
          <p:cNvSpPr>
            <a:spLocks noGrp="1"/>
          </p:cNvSpPr>
          <p:nvPr>
            <p:ph type="sldNum" sz="quarter" idx="5"/>
          </p:nvPr>
        </p:nvSpPr>
        <p:spPr/>
        <p:txBody>
          <a:bodyPr/>
          <a:lstStyle/>
          <a:p>
            <a:fld id="{B611E28E-8D29-409A-8F38-39A934621C2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矩形 1"/>
          <p:cNvSpPr/>
          <p:nvPr userDrawn="1"/>
        </p:nvSpPr>
        <p:spPr>
          <a:xfrm>
            <a:off x="0" y="6471251"/>
            <a:ext cx="4074833" cy="307777"/>
          </a:xfrm>
          <a:prstGeom prst="rect">
            <a:avLst/>
          </a:prstGeom>
        </p:spPr>
        <p:txBody>
          <a:bodyPr wrap="none">
            <a:spAutoFit/>
          </a:bodyPr>
          <a:lstStyle/>
          <a:p>
            <a:pPr algn="ctr"/>
            <a:r>
              <a:rPr lang="zh-CN" altLang="en-US" sz="1400">
                <a:solidFill>
                  <a:srgbClr val="10FBFE"/>
                </a:solidFill>
                <a:latin typeface="微软雅黑" panose="020B0503020204020204" charset="-122"/>
                <a:ea typeface="微软雅黑" panose="020B0503020204020204" charset="-122"/>
                <a:cs typeface="+mn-ea"/>
              </a:rPr>
              <a:t>中国 </a:t>
            </a:r>
            <a:r>
              <a:rPr lang="en-US" altLang="zh-CN" sz="1400">
                <a:solidFill>
                  <a:srgbClr val="10FBFE"/>
                </a:solidFill>
                <a:latin typeface="微软雅黑" panose="020B0503020204020204" charset="-122"/>
                <a:ea typeface="微软雅黑" panose="020B0503020204020204" charset="-122"/>
                <a:cs typeface="+mn-ea"/>
              </a:rPr>
              <a:t>HBase </a:t>
            </a:r>
            <a:r>
              <a:rPr lang="zh-CN" altLang="en-US" sz="1400">
                <a:solidFill>
                  <a:srgbClr val="10FBFE"/>
                </a:solidFill>
                <a:latin typeface="微软雅黑" panose="020B0503020204020204" charset="-122"/>
                <a:ea typeface="微软雅黑" panose="020B0503020204020204" charset="-122"/>
                <a:cs typeface="+mn-ea"/>
              </a:rPr>
              <a:t>技术社区网站：</a:t>
            </a:r>
            <a:r>
              <a:rPr lang="en-US" altLang="zh-CN" sz="1400">
                <a:solidFill>
                  <a:srgbClr val="10FBFE"/>
                </a:solidFill>
                <a:latin typeface="微软雅黑" panose="020B0503020204020204" charset="-122"/>
                <a:ea typeface="微软雅黑" panose="020B0503020204020204" charset="-122"/>
                <a:cs typeface="+mn-ea"/>
              </a:rPr>
              <a:t>http://hbase.group</a:t>
            </a:r>
            <a:endParaRPr lang="zh-CN" altLang="en-US" sz="1400" dirty="0">
              <a:solidFill>
                <a:srgbClr val="10FBFE"/>
              </a:solidFill>
              <a:latin typeface="微软雅黑" panose="020B0503020204020204" charset="-122"/>
              <a:ea typeface="微软雅黑" panose="020B0503020204020204" charset="-122"/>
              <a:cs typeface="+mn-ea"/>
            </a:endParaRPr>
          </a:p>
        </p:txBody>
      </p:sp>
      <p:pic>
        <p:nvPicPr>
          <p:cNvPr id="6" name="图片 5"/>
          <p:cNvPicPr>
            <a:picLocks noChangeAspect="1"/>
          </p:cNvPicPr>
          <p:nvPr userDrawn="1"/>
        </p:nvPicPr>
        <p:blipFill>
          <a:blip r:embed="rId2"/>
          <a:stretch>
            <a:fillRect/>
          </a:stretch>
        </p:blipFill>
        <p:spPr>
          <a:xfrm>
            <a:off x="-57785" y="6410960"/>
            <a:ext cx="4074795" cy="428625"/>
          </a:xfrm>
          <a:prstGeom prst="rect">
            <a:avLst/>
          </a:prstGeom>
        </p:spPr>
      </p:pic>
      <p:pic>
        <p:nvPicPr>
          <p:cNvPr id="7" name="图片 6"/>
          <p:cNvPicPr>
            <a:picLocks noChangeAspect="1"/>
          </p:cNvPicPr>
          <p:nvPr userDrawn="1"/>
        </p:nvPicPr>
        <p:blipFill>
          <a:blip r:embed="rId3"/>
          <a:stretch>
            <a:fillRect/>
          </a:stretch>
        </p:blipFill>
        <p:spPr>
          <a:xfrm>
            <a:off x="8409305" y="21590"/>
            <a:ext cx="3773170" cy="979805"/>
          </a:xfrm>
          <a:prstGeom prst="rect">
            <a:avLst/>
          </a:prstGeom>
        </p:spPr>
      </p:pic>
    </p:spTree>
  </p:cSld>
  <p:clrMapOvr>
    <a:masterClrMapping/>
  </p:clrMapOvr>
  <p:transition spd="med" advClick="0" advTm="0">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transition spd="med" advClick="0" advTm="0">
    <p:pull/>
  </p:transition>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2.png"/><Relationship Id="rId4" Type="http://schemas.openxmlformats.org/officeDocument/2006/relationships/image" Target="../media/image4.png"/><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图片 8" descr="e48e1d0cbffed09322e60ec6a930eaf3"/>
          <p:cNvPicPr>
            <a:picLocks noChangeAspect="1"/>
          </p:cNvPicPr>
          <p:nvPr userDrawn="1"/>
        </p:nvPicPr>
        <p:blipFill>
          <a:blip r:embed="rId3"/>
          <a:srcRect l="2081" r="13876"/>
          <a:stretch>
            <a:fillRect/>
          </a:stretch>
        </p:blipFill>
        <p:spPr>
          <a:xfrm>
            <a:off x="-60325" y="-5080"/>
            <a:ext cx="12313285" cy="6868160"/>
          </a:xfrm>
          <a:prstGeom prst="rect">
            <a:avLst/>
          </a:prstGeom>
        </p:spPr>
      </p:pic>
      <p:sp>
        <p:nvSpPr>
          <p:cNvPr id="10" name="矩形 9"/>
          <p:cNvSpPr/>
          <p:nvPr userDrawn="1"/>
        </p:nvSpPr>
        <p:spPr>
          <a:xfrm>
            <a:off x="-121285" y="-11430"/>
            <a:ext cx="12313285" cy="686943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92413" y="43541"/>
            <a:ext cx="3656042" cy="836023"/>
          </a:xfrm>
          <a:prstGeom prst="rect">
            <a:avLst/>
          </a:prstGeom>
        </p:spPr>
      </p:pic>
      <p:pic>
        <p:nvPicPr>
          <p:cNvPr id="7" name="图片 6"/>
          <p:cNvPicPr>
            <a:picLocks noChangeAspect="1"/>
          </p:cNvPicPr>
          <p:nvPr userDrawn="1"/>
        </p:nvPicPr>
        <p:blipFill>
          <a:blip r:embed="rId5"/>
          <a:stretch>
            <a:fillRect/>
          </a:stretch>
        </p:blipFill>
        <p:spPr>
          <a:xfrm>
            <a:off x="8409305" y="21590"/>
            <a:ext cx="3773170" cy="97980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advClick="0" advTm="0">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vmlDrawing" Target="../drawings/vmlDrawing1.vml"/><Relationship Id="rId3" Type="http://schemas.openxmlformats.org/officeDocument/2006/relationships/slideLayout" Target="../slideLayouts/slideLayout1.xml"/><Relationship Id="rId2" Type="http://schemas.openxmlformats.org/officeDocument/2006/relationships/image" Target="../media/image14.emf"/><Relationship Id="rId1"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hyperlink" Target="https://github.com/zy93xy/books/wiki/Google-BigTable" TargetMode="Externa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3015288" y="2748780"/>
            <a:ext cx="6826928" cy="922020"/>
          </a:xfrm>
          <a:prstGeom prst="rect">
            <a:avLst/>
          </a:prstGeom>
          <a:noFill/>
          <a:effectLst/>
        </p:spPr>
        <p:txBody>
          <a:bodyPr wrap="square" rtlCol="0">
            <a:spAutoFit/>
          </a:bodyPr>
          <a:lstStyle/>
          <a:p>
            <a:pPr algn="ctr"/>
            <a:r>
              <a:rPr lang="en-US" sz="5400" dirty="0">
                <a:solidFill>
                  <a:srgbClr val="6AE7FF"/>
                </a:solidFill>
                <a:effectLst/>
                <a:latin typeface="微软雅黑" panose="020B0503020204020204" charset="-122"/>
                <a:ea typeface="微软雅黑" panose="020B0503020204020204" charset="-122"/>
              </a:rPr>
              <a:t>IM</a:t>
            </a:r>
            <a:r>
              <a:rPr lang="zh-CN" altLang="en-US" sz="5400" dirty="0">
                <a:solidFill>
                  <a:srgbClr val="6AE7FF"/>
                </a:solidFill>
                <a:effectLst/>
                <a:latin typeface="微软雅黑" panose="020B0503020204020204" charset="-122"/>
                <a:ea typeface="微软雅黑" panose="020B0503020204020204" charset="-122"/>
              </a:rPr>
              <a:t>数据分析平台</a:t>
            </a:r>
            <a:endParaRPr lang="zh-CN" altLang="en-US" sz="5400" dirty="0">
              <a:solidFill>
                <a:srgbClr val="6AE7FF"/>
              </a:solidFill>
              <a:effectLst/>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
                                        </p:tgtEl>
                                        <p:attrNameLst>
                                          <p:attrName>ppt_y</p:attrName>
                                        </p:attrNameLst>
                                      </p:cBhvr>
                                      <p:tavLst>
                                        <p:tav tm="0">
                                          <p:val>
                                            <p:strVal val="#ppt_y"/>
                                          </p:val>
                                        </p:tav>
                                        <p:tav tm="100000">
                                          <p:val>
                                            <p:strVal val="#ppt_y"/>
                                          </p:val>
                                        </p:tav>
                                      </p:tavLst>
                                    </p:anim>
                                    <p:anim calcmode="lin" valueType="num">
                                      <p:cBhvr>
                                        <p:cTn id="9"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354330" y="377190"/>
            <a:ext cx="606425" cy="606425"/>
            <a:chOff x="2089" y="2413"/>
            <a:chExt cx="1152" cy="1152"/>
          </a:xfrm>
        </p:grpSpPr>
        <p:sp>
          <p:nvSpPr>
            <p:cNvPr id="28" name="椭圆 27"/>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2</a:t>
              </a:r>
              <a:endParaRPr lang="en-US" altLang="zh-CN" sz="2400" b="1" dirty="0">
                <a:latin typeface="微软雅黑" panose="020B0503020204020204" charset="-122"/>
                <a:ea typeface="微软雅黑" panose="020B0503020204020204" charset="-122"/>
              </a:endParaRPr>
            </a:p>
          </p:txBody>
        </p:sp>
      </p:grpSp>
      <p:pic>
        <p:nvPicPr>
          <p:cNvPr id="3" name="图片 2"/>
          <p:cNvPicPr>
            <a:picLocks noChangeAspect="1"/>
          </p:cNvPicPr>
          <p:nvPr/>
        </p:nvPicPr>
        <p:blipFill>
          <a:blip r:embed="rId1"/>
          <a:stretch>
            <a:fillRect/>
          </a:stretch>
        </p:blipFill>
        <p:spPr>
          <a:xfrm>
            <a:off x="4001135" y="1285240"/>
            <a:ext cx="8159115" cy="2041525"/>
          </a:xfrm>
          <a:prstGeom prst="rect">
            <a:avLst/>
          </a:prstGeom>
        </p:spPr>
      </p:pic>
      <p:sp>
        <p:nvSpPr>
          <p:cNvPr id="4" name="椭圆 3"/>
          <p:cNvSpPr/>
          <p:nvPr/>
        </p:nvSpPr>
        <p:spPr>
          <a:xfrm>
            <a:off x="97155" y="1821180"/>
            <a:ext cx="1906270" cy="821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354965" y="1969770"/>
            <a:ext cx="1767840" cy="368300"/>
          </a:xfrm>
          <a:prstGeom prst="rect">
            <a:avLst/>
          </a:prstGeom>
          <a:noFill/>
        </p:spPr>
        <p:txBody>
          <a:bodyPr wrap="square" rtlCol="0">
            <a:spAutoFit/>
          </a:bodyPr>
          <a:p>
            <a:r>
              <a:rPr lang="zh-CN" altLang="en-US">
                <a:solidFill>
                  <a:srgbClr val="6AE7FF"/>
                </a:solidFill>
              </a:rPr>
              <a:t>①数据同步</a:t>
            </a:r>
            <a:endParaRPr lang="zh-CN" altLang="en-US">
              <a:solidFill>
                <a:srgbClr val="6AE7FF"/>
              </a:solidFill>
            </a:endParaRPr>
          </a:p>
        </p:txBody>
      </p:sp>
      <p:cxnSp>
        <p:nvCxnSpPr>
          <p:cNvPr id="6" name="直接箭头连接符 5"/>
          <p:cNvCxnSpPr/>
          <p:nvPr/>
        </p:nvCxnSpPr>
        <p:spPr>
          <a:xfrm>
            <a:off x="1974215" y="2202815"/>
            <a:ext cx="2023745" cy="19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stCxn id="4" idx="5"/>
          </p:cNvCxnSpPr>
          <p:nvPr/>
        </p:nvCxnSpPr>
        <p:spPr>
          <a:xfrm>
            <a:off x="1724025" y="2522220"/>
            <a:ext cx="387350" cy="6318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961390" y="3154045"/>
            <a:ext cx="3030855" cy="713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1633855" y="3188335"/>
            <a:ext cx="2217420" cy="645160"/>
          </a:xfrm>
          <a:prstGeom prst="rect">
            <a:avLst/>
          </a:prstGeom>
          <a:noFill/>
        </p:spPr>
        <p:txBody>
          <a:bodyPr wrap="square" rtlCol="0">
            <a:spAutoFit/>
          </a:bodyPr>
          <a:p>
            <a:r>
              <a:rPr lang="zh-CN" altLang="en-US">
                <a:solidFill>
                  <a:srgbClr val="6AE7FF"/>
                </a:solidFill>
              </a:rPr>
              <a:t>②大数据平台架构执行映射</a:t>
            </a:r>
            <a:r>
              <a:rPr lang="en-US" altLang="zh-CN">
                <a:solidFill>
                  <a:srgbClr val="6AE7FF"/>
                </a:solidFill>
              </a:rPr>
              <a:t>Hive</a:t>
            </a:r>
            <a:endParaRPr lang="en-US" altLang="zh-CN">
              <a:solidFill>
                <a:srgbClr val="6AE7FF"/>
              </a:solidFill>
            </a:endParaRPr>
          </a:p>
        </p:txBody>
      </p:sp>
      <p:sp>
        <p:nvSpPr>
          <p:cNvPr id="10" name="单圆角矩形 9"/>
          <p:cNvSpPr/>
          <p:nvPr/>
        </p:nvSpPr>
        <p:spPr>
          <a:xfrm>
            <a:off x="97155" y="3987800"/>
            <a:ext cx="1877060" cy="772160"/>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96520" y="4018915"/>
            <a:ext cx="1986915" cy="645160"/>
          </a:xfrm>
          <a:prstGeom prst="rect">
            <a:avLst/>
          </a:prstGeom>
          <a:noFill/>
        </p:spPr>
        <p:txBody>
          <a:bodyPr wrap="square" rtlCol="0">
            <a:spAutoFit/>
          </a:bodyPr>
          <a:p>
            <a:r>
              <a:rPr lang="zh-CN" altLang="en-US">
                <a:solidFill>
                  <a:srgbClr val="6AE7FF"/>
                </a:solidFill>
              </a:rPr>
              <a:t>③</a:t>
            </a:r>
            <a:r>
              <a:rPr lang="en-US" altLang="zh-CN">
                <a:solidFill>
                  <a:srgbClr val="6AE7FF"/>
                </a:solidFill>
              </a:rPr>
              <a:t>BI</a:t>
            </a:r>
            <a:r>
              <a:rPr lang="zh-CN" altLang="en-US">
                <a:solidFill>
                  <a:srgbClr val="6AE7FF"/>
                </a:solidFill>
              </a:rPr>
              <a:t>组同意在哪个库下建表</a:t>
            </a:r>
            <a:endParaRPr lang="zh-CN" altLang="en-US">
              <a:solidFill>
                <a:srgbClr val="6AE7FF"/>
              </a:solidFill>
            </a:endParaRPr>
          </a:p>
        </p:txBody>
      </p:sp>
      <p:sp>
        <p:nvSpPr>
          <p:cNvPr id="13" name="下弧形箭头 12"/>
          <p:cNvSpPr/>
          <p:nvPr/>
        </p:nvSpPr>
        <p:spPr>
          <a:xfrm>
            <a:off x="2003425" y="3987800"/>
            <a:ext cx="528320" cy="29273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cxnSp>
        <p:nvCxnSpPr>
          <p:cNvPr id="14" name="直接箭头连接符 13"/>
          <p:cNvCxnSpPr/>
          <p:nvPr/>
        </p:nvCxnSpPr>
        <p:spPr>
          <a:xfrm flipH="1">
            <a:off x="2136775" y="3865245"/>
            <a:ext cx="1006475" cy="10458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1305560" y="4911090"/>
            <a:ext cx="2141220" cy="841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nvSpPr>
        <p:spPr>
          <a:xfrm>
            <a:off x="1412875" y="5062220"/>
            <a:ext cx="2033905" cy="645160"/>
          </a:xfrm>
          <a:prstGeom prst="rect">
            <a:avLst/>
          </a:prstGeom>
          <a:noFill/>
        </p:spPr>
        <p:txBody>
          <a:bodyPr wrap="square" rtlCol="0">
            <a:spAutoFit/>
          </a:bodyPr>
          <a:p>
            <a:r>
              <a:rPr lang="zh-CN" altLang="en-US">
                <a:solidFill>
                  <a:srgbClr val="6AE7FF"/>
                </a:solidFill>
              </a:rPr>
              <a:t>④申请dspidertest权限</a:t>
            </a:r>
            <a:endParaRPr lang="zh-CN" altLang="en-US">
              <a:solidFill>
                <a:srgbClr val="6AE7FF"/>
              </a:solidFill>
            </a:endParaRPr>
          </a:p>
        </p:txBody>
      </p:sp>
      <p:pic>
        <p:nvPicPr>
          <p:cNvPr id="17" name="图片 16"/>
          <p:cNvPicPr>
            <a:picLocks noChangeAspect="1"/>
          </p:cNvPicPr>
          <p:nvPr/>
        </p:nvPicPr>
        <p:blipFill>
          <a:blip r:embed="rId2"/>
          <a:stretch>
            <a:fillRect/>
          </a:stretch>
        </p:blipFill>
        <p:spPr>
          <a:xfrm>
            <a:off x="4067810" y="3769995"/>
            <a:ext cx="8092440" cy="1727835"/>
          </a:xfrm>
          <a:prstGeom prst="rect">
            <a:avLst/>
          </a:prstGeom>
        </p:spPr>
      </p:pic>
      <p:cxnSp>
        <p:nvCxnSpPr>
          <p:cNvPr id="18" name="直接箭头连接符 17"/>
          <p:cNvCxnSpPr/>
          <p:nvPr/>
        </p:nvCxnSpPr>
        <p:spPr>
          <a:xfrm flipV="1">
            <a:off x="2830830" y="4471035"/>
            <a:ext cx="1192530" cy="4495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6" idx="2"/>
          </p:cNvCxnSpPr>
          <p:nvPr/>
        </p:nvCxnSpPr>
        <p:spPr>
          <a:xfrm flipH="1">
            <a:off x="2225040" y="5707380"/>
            <a:ext cx="205105" cy="234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412875" y="6015990"/>
            <a:ext cx="2659380" cy="694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1536065" y="6015355"/>
            <a:ext cx="2536190" cy="645160"/>
          </a:xfrm>
          <a:prstGeom prst="rect">
            <a:avLst/>
          </a:prstGeom>
          <a:noFill/>
        </p:spPr>
        <p:txBody>
          <a:bodyPr wrap="square" rtlCol="0">
            <a:spAutoFit/>
          </a:bodyPr>
          <a:p>
            <a:r>
              <a:rPr lang="zh-CN" altLang="en-US">
                <a:solidFill>
                  <a:srgbClr val="6AE7FF"/>
                </a:solidFill>
              </a:rPr>
              <a:t>⑤申请应用访问</a:t>
            </a:r>
            <a:r>
              <a:rPr lang="en-US" altLang="zh-CN">
                <a:solidFill>
                  <a:srgbClr val="6AE7FF"/>
                </a:solidFill>
              </a:rPr>
              <a:t>hive</a:t>
            </a:r>
            <a:r>
              <a:rPr lang="zh-CN" altLang="en-US">
                <a:solidFill>
                  <a:srgbClr val="6AE7FF"/>
                </a:solidFill>
              </a:rPr>
              <a:t>权限</a:t>
            </a:r>
            <a:endParaRPr lang="zh-CN" altLang="en-US">
              <a:solidFill>
                <a:srgbClr val="6AE7FF"/>
              </a:solidFill>
            </a:endParaRPr>
          </a:p>
        </p:txBody>
      </p:sp>
      <p:sp>
        <p:nvSpPr>
          <p:cNvPr id="264" name="文本框 263"/>
          <p:cNvSpPr txBox="1"/>
          <p:nvPr/>
        </p:nvSpPr>
        <p:spPr>
          <a:xfrm>
            <a:off x="960755" y="481330"/>
            <a:ext cx="5235575" cy="460375"/>
          </a:xfrm>
          <a:prstGeom prst="rect">
            <a:avLst/>
          </a:prstGeom>
          <a:noFill/>
        </p:spPr>
        <p:txBody>
          <a:bodyPr wrap="square" rtlCol="0">
            <a:spAutoFit/>
          </a:bodyPr>
          <a:p>
            <a:r>
              <a:rPr lang="zh-CN" altLang="en-US" sz="2400" b="1" dirty="0">
                <a:solidFill>
                  <a:srgbClr val="6AE7FF"/>
                </a:solidFill>
                <a:latin typeface="微软雅黑" panose="020B0503020204020204" charset="-122"/>
                <a:ea typeface="微软雅黑" panose="020B0503020204020204" charset="-122"/>
              </a:rPr>
              <a:t>大数据平台各应用申请流程</a:t>
            </a:r>
            <a:endParaRPr lang="zh-CN" altLang="en-US" sz="2400" b="1" dirty="0">
              <a:solidFill>
                <a:srgbClr val="6AE7FF"/>
              </a:solidFill>
              <a:latin typeface="微软雅黑" panose="020B0503020204020204" charset="-122"/>
              <a:ea typeface="微软雅黑" panose="020B0503020204020204" charset="-122"/>
            </a:endParaRPr>
          </a:p>
        </p:txBody>
      </p:sp>
      <p:sp>
        <p:nvSpPr>
          <p:cNvPr id="22" name="文本框 21"/>
          <p:cNvSpPr txBox="1"/>
          <p:nvPr/>
        </p:nvSpPr>
        <p:spPr>
          <a:xfrm>
            <a:off x="1974215" y="2519680"/>
            <a:ext cx="763270" cy="275590"/>
          </a:xfrm>
          <a:prstGeom prst="rect">
            <a:avLst/>
          </a:prstGeom>
          <a:noFill/>
        </p:spPr>
        <p:txBody>
          <a:bodyPr wrap="square" rtlCol="0">
            <a:spAutoFit/>
          </a:bodyPr>
          <a:p>
            <a:r>
              <a:rPr lang="zh-CN" altLang="en-US" sz="1200">
                <a:solidFill>
                  <a:srgbClr val="6AE7FF"/>
                </a:solidFill>
              </a:rPr>
              <a:t>同步</a:t>
            </a:r>
            <a:r>
              <a:rPr lang="en-US" altLang="zh-CN" sz="1200">
                <a:solidFill>
                  <a:srgbClr val="6AE7FF"/>
                </a:solidFill>
              </a:rPr>
              <a:t>hdfs</a:t>
            </a:r>
            <a:endParaRPr lang="en-US" altLang="zh-CN" sz="1200">
              <a:solidFill>
                <a:srgbClr val="6AE7FF"/>
              </a:solidFill>
            </a:endParaRPr>
          </a:p>
        </p:txBody>
      </p:sp>
      <p:sp>
        <p:nvSpPr>
          <p:cNvPr id="23" name="文本框 22"/>
          <p:cNvSpPr txBox="1"/>
          <p:nvPr/>
        </p:nvSpPr>
        <p:spPr>
          <a:xfrm>
            <a:off x="2683510" y="4195445"/>
            <a:ext cx="1074420" cy="275590"/>
          </a:xfrm>
          <a:prstGeom prst="rect">
            <a:avLst/>
          </a:prstGeom>
          <a:noFill/>
        </p:spPr>
        <p:txBody>
          <a:bodyPr wrap="square" rtlCol="0">
            <a:spAutoFit/>
          </a:bodyPr>
          <a:p>
            <a:r>
              <a:rPr lang="zh-CN" altLang="en-US" sz="1200">
                <a:solidFill>
                  <a:srgbClr val="6AE7FF"/>
                </a:solidFill>
              </a:rPr>
              <a:t>关联映射</a:t>
            </a:r>
            <a:r>
              <a:rPr lang="en-US" altLang="zh-CN" sz="1200">
                <a:solidFill>
                  <a:srgbClr val="6AE7FF"/>
                </a:solidFill>
              </a:rPr>
              <a:t>hdfs</a:t>
            </a:r>
            <a:endParaRPr lang="en-US" altLang="zh-CN" sz="1200">
              <a:solidFill>
                <a:srgbClr val="6AE7FF"/>
              </a:solidFill>
            </a:endParaRPr>
          </a:p>
        </p:txBody>
      </p:sp>
      <p:sp>
        <p:nvSpPr>
          <p:cNvPr id="24" name="流程图: 预定义过程 23"/>
          <p:cNvSpPr/>
          <p:nvPr/>
        </p:nvSpPr>
        <p:spPr>
          <a:xfrm>
            <a:off x="1974850" y="906145"/>
            <a:ext cx="1876425" cy="675640"/>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2292985" y="1059180"/>
            <a:ext cx="1212215" cy="521970"/>
          </a:xfrm>
          <a:prstGeom prst="rect">
            <a:avLst/>
          </a:prstGeom>
          <a:noFill/>
        </p:spPr>
        <p:txBody>
          <a:bodyPr wrap="square" rtlCol="0">
            <a:spAutoFit/>
          </a:bodyPr>
          <a:p>
            <a:r>
              <a:rPr lang="zh-CN" altLang="en-US" sz="1400">
                <a:solidFill>
                  <a:srgbClr val="6AE7FF"/>
                </a:solidFill>
              </a:rPr>
              <a:t>前提：</a:t>
            </a:r>
            <a:r>
              <a:rPr lang="en-US" altLang="zh-CN" sz="1400">
                <a:solidFill>
                  <a:srgbClr val="6AE7FF"/>
                </a:solidFill>
              </a:rPr>
              <a:t>Hbase</a:t>
            </a:r>
            <a:r>
              <a:rPr lang="zh-CN" altLang="en-US" sz="1400">
                <a:solidFill>
                  <a:srgbClr val="6AE7FF"/>
                </a:solidFill>
              </a:rPr>
              <a:t>业务线集群</a:t>
            </a:r>
            <a:endParaRPr lang="zh-CN" altLang="en-US" sz="1400">
              <a:solidFill>
                <a:srgbClr val="6AE7FF"/>
              </a:solidFill>
            </a:endParaRPr>
          </a:p>
        </p:txBody>
      </p:sp>
      <p:sp>
        <p:nvSpPr>
          <p:cNvPr id="27" name="直角双向箭头 26"/>
          <p:cNvSpPr/>
          <p:nvPr/>
        </p:nvSpPr>
        <p:spPr>
          <a:xfrm>
            <a:off x="1974850" y="1581785"/>
            <a:ext cx="1169035" cy="527050"/>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文本框 28"/>
          <p:cNvSpPr txBox="1"/>
          <p:nvPr/>
        </p:nvSpPr>
        <p:spPr>
          <a:xfrm>
            <a:off x="7251065" y="5624830"/>
            <a:ext cx="4836795" cy="1198880"/>
          </a:xfrm>
          <a:prstGeom prst="rect">
            <a:avLst/>
          </a:prstGeom>
          <a:noFill/>
        </p:spPr>
        <p:txBody>
          <a:bodyPr wrap="square" rtlCol="0" anchor="t">
            <a:spAutoFit/>
          </a:bodyPr>
          <a:p>
            <a:pPr fontAlgn="base"/>
            <a:r>
              <a:rPr lang="zh-CN" altLang="en-US" dirty="0">
                <a:solidFill>
                  <a:srgbClr val="6AE7FF"/>
                </a:solidFill>
                <a:sym typeface="+mn-ea"/>
              </a:rPr>
              <a:t>①：数据同步架构：2676875315</a:t>
            </a:r>
            <a:endParaRPr lang="zh-CN" altLang="en-US" dirty="0">
              <a:solidFill>
                <a:srgbClr val="6AE7FF"/>
              </a:solidFill>
            </a:endParaRPr>
          </a:p>
          <a:p>
            <a:pPr fontAlgn="base"/>
            <a:r>
              <a:rPr lang="zh-CN" altLang="en-US" dirty="0">
                <a:solidFill>
                  <a:srgbClr val="6AE7FF"/>
                </a:solidFill>
                <a:sym typeface="+mn-ea"/>
              </a:rPr>
              <a:t>②：大数据平台架构：2859540067</a:t>
            </a:r>
            <a:endParaRPr lang="zh-CN" altLang="en-US" dirty="0">
              <a:solidFill>
                <a:srgbClr val="6AE7FF"/>
              </a:solidFill>
            </a:endParaRPr>
          </a:p>
          <a:p>
            <a:pPr fontAlgn="base"/>
            <a:r>
              <a:rPr lang="zh-CN" altLang="en-US" dirty="0">
                <a:solidFill>
                  <a:srgbClr val="6AE7FF"/>
                </a:solidFill>
                <a:sym typeface="+mn-ea"/>
              </a:rPr>
              <a:t>③：韩大侠JASON_HAN权限申批</a:t>
            </a:r>
            <a:r>
              <a:rPr lang="en-US" altLang="zh-CN" dirty="0">
                <a:solidFill>
                  <a:srgbClr val="6AE7FF"/>
                </a:solidFill>
                <a:sym typeface="+mn-ea"/>
              </a:rPr>
              <a:t>:584919227</a:t>
            </a:r>
            <a:endParaRPr lang="en-US" altLang="zh-CN" dirty="0">
              <a:solidFill>
                <a:srgbClr val="6AE7FF"/>
              </a:solidFill>
            </a:endParaRPr>
          </a:p>
          <a:p>
            <a:pPr fontAlgn="base"/>
            <a:r>
              <a:rPr lang="zh-CN" altLang="en-US" dirty="0">
                <a:solidFill>
                  <a:srgbClr val="6AE7FF"/>
                </a:solidFill>
                <a:sym typeface="+mn-ea"/>
              </a:rPr>
              <a:t>④：架构-Hbase&amp;hdfs：3436449785</a:t>
            </a:r>
            <a:endParaRPr lang="zh-CN" altLang="en-US" dirty="0">
              <a:solidFill>
                <a:srgbClr val="6AE7FF"/>
              </a:solidFill>
              <a:sym typeface="+mn-ea"/>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dirty="0">
                <a:solidFill>
                  <a:srgbClr val="6AE7FF"/>
                </a:solidFill>
              </a:rPr>
              <a:t>03</a:t>
            </a:r>
            <a:endParaRPr lang="en-US" altLang="zh-CN" sz="9600" dirty="0">
              <a:solidFill>
                <a:srgbClr val="6AE7FF"/>
              </a:solidFill>
            </a:endParaRPr>
          </a:p>
        </p:txBody>
      </p:sp>
      <p:sp>
        <p:nvSpPr>
          <p:cNvPr id="4" name="文本框 3"/>
          <p:cNvSpPr txBox="1"/>
          <p:nvPr/>
        </p:nvSpPr>
        <p:spPr>
          <a:xfrm>
            <a:off x="4620895" y="2736850"/>
            <a:ext cx="3735705" cy="460375"/>
          </a:xfrm>
          <a:prstGeom prst="rect">
            <a:avLst/>
          </a:prstGeom>
          <a:noFill/>
        </p:spPr>
        <p:txBody>
          <a:bodyPr wrap="square" rtlCol="0">
            <a:spAutoFit/>
          </a:bodyPr>
          <a:lstStyle/>
          <a:p>
            <a:pPr algn="l"/>
            <a:r>
              <a:rPr lang="zh-CN" sz="2400" dirty="0" err="1">
                <a:solidFill>
                  <a:srgbClr val="10FBFE"/>
                </a:solidFill>
                <a:latin typeface="微软雅黑" panose="020B0503020204020204" charset="-122"/>
                <a:ea typeface="微软雅黑" panose="020B0503020204020204" charset="-122"/>
              </a:rPr>
              <a:t>离线数据分析平台</a:t>
            </a:r>
            <a:endParaRPr lang="zh-CN" sz="2400" dirty="0">
              <a:solidFill>
                <a:srgbClr val="10FBFE"/>
              </a:solidFill>
              <a:latin typeface="微软雅黑" panose="020B0503020204020204" charset="-122"/>
              <a:ea typeface="微软雅黑" panose="020B0503020204020204" charset="-122"/>
            </a:endParaRPr>
          </a:p>
        </p:txBody>
      </p:sp>
      <p:sp>
        <p:nvSpPr>
          <p:cNvPr id="359" name="矩形 358"/>
          <p:cNvSpPr/>
          <p:nvPr/>
        </p:nvSpPr>
        <p:spPr>
          <a:xfrm>
            <a:off x="4620895" y="3197225"/>
            <a:ext cx="5001260"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Remember what should be remembered, and forget what should be forgotten.Remember what should be remembered, and forget what should be forgotten.</a:t>
            </a:r>
            <a:endParaRPr lang="zh-CN" altLang="en-US" sz="1200" spc="300" dirty="0">
              <a:solidFill>
                <a:srgbClr val="10FBFE"/>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850"/>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对象 1"/>
          <p:cNvGraphicFramePr/>
          <p:nvPr/>
        </p:nvGraphicFramePr>
        <p:xfrm>
          <a:off x="3098800" y="1527810"/>
          <a:ext cx="7313930" cy="5141595"/>
        </p:xfrm>
        <a:graphic>
          <a:graphicData uri="http://schemas.openxmlformats.org/presentationml/2006/ole">
            <mc:AlternateContent xmlns:mc="http://schemas.openxmlformats.org/markup-compatibility/2006">
              <mc:Choice xmlns:v="urn:schemas-microsoft-com:vml" Requires="v">
                <p:oleObj spid="_x0000_s3" name="" r:id="rId1" imgW="5235575" imgH="4679315" progId="Visio.Drawing.15">
                  <p:embed/>
                </p:oleObj>
              </mc:Choice>
              <mc:Fallback>
                <p:oleObj name="" r:id="rId1" imgW="5235575" imgH="4679315" progId="Visio.Drawing.15">
                  <p:embed/>
                  <p:pic>
                    <p:nvPicPr>
                      <p:cNvPr id="0" name="图片 2"/>
                      <p:cNvPicPr/>
                      <p:nvPr/>
                    </p:nvPicPr>
                    <p:blipFill>
                      <a:blip r:embed="rId2"/>
                      <a:stretch>
                        <a:fillRect/>
                      </a:stretch>
                    </p:blipFill>
                    <p:spPr>
                      <a:xfrm>
                        <a:off x="3098800" y="1527810"/>
                        <a:ext cx="7313930" cy="5141595"/>
                      </a:xfrm>
                      <a:prstGeom prst="rect">
                        <a:avLst/>
                      </a:prstGeom>
                    </p:spPr>
                  </p:pic>
                </p:oleObj>
              </mc:Fallback>
            </mc:AlternateContent>
          </a:graphicData>
        </a:graphic>
      </p:graphicFrame>
      <p:sp>
        <p:nvSpPr>
          <p:cNvPr id="24" name="文本框 23"/>
          <p:cNvSpPr txBox="1"/>
          <p:nvPr/>
        </p:nvSpPr>
        <p:spPr>
          <a:xfrm>
            <a:off x="960755" y="481330"/>
            <a:ext cx="6749861" cy="460375"/>
          </a:xfrm>
          <a:prstGeom prst="rect">
            <a:avLst/>
          </a:prstGeom>
          <a:noFill/>
        </p:spPr>
        <p:txBody>
          <a:bodyPr wrap="square" rtlCol="0">
            <a:spAutoFit/>
          </a:bodyPr>
          <a:p>
            <a:r>
              <a:rPr lang="en-US" altLang="zh-CN" sz="2400" dirty="0">
                <a:solidFill>
                  <a:srgbClr val="10FBFE"/>
                </a:solidFill>
                <a:latin typeface="微软雅黑" panose="020B0503020204020204" charset="-122"/>
                <a:ea typeface="微软雅黑" panose="020B0503020204020204" charset="-122"/>
              </a:rPr>
              <a:t>IM</a:t>
            </a:r>
            <a:r>
              <a:rPr lang="zh-CN" altLang="en-US" sz="2400" dirty="0">
                <a:solidFill>
                  <a:srgbClr val="10FBFE"/>
                </a:solidFill>
                <a:latin typeface="微软雅黑" panose="020B0503020204020204" charset="-122"/>
                <a:ea typeface="微软雅黑" panose="020B0503020204020204" charset="-122"/>
              </a:rPr>
              <a:t>实现数据分析</a:t>
            </a:r>
            <a:endParaRPr lang="zh-CN" altLang="en-US" sz="2400" dirty="0">
              <a:solidFill>
                <a:srgbClr val="10FBFE"/>
              </a:solidFill>
              <a:latin typeface="微软雅黑" panose="020B0503020204020204" charset="-122"/>
              <a:ea typeface="微软雅黑" panose="020B0503020204020204" charset="-122"/>
              <a:sym typeface="+mn-ea"/>
            </a:endParaRPr>
          </a:p>
        </p:txBody>
      </p:sp>
      <p:sp>
        <p:nvSpPr>
          <p:cNvPr id="20" name="椭圆 19"/>
          <p:cNvSpPr/>
          <p:nvPr/>
        </p:nvSpPr>
        <p:spPr>
          <a:xfrm>
            <a:off x="432239" y="455625"/>
            <a:ext cx="450081" cy="450081"/>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dirty="0">
                <a:latin typeface="微软雅黑" panose="020B0503020204020204" charset="-122"/>
                <a:ea typeface="微软雅黑" panose="020B0503020204020204" charset="-122"/>
              </a:rPr>
              <a:t>1</a:t>
            </a:r>
            <a:endParaRPr lang="en-US" altLang="zh-CN" sz="2400" b="1" dirty="0">
              <a:latin typeface="微软雅黑" panose="020B0503020204020204" charset="-122"/>
              <a:ea typeface="微软雅黑" panose="020B0503020204020204" charset="-122"/>
            </a:endParaRP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968148" y="2809163"/>
            <a:ext cx="1500554" cy="369332"/>
          </a:xfrm>
          <a:prstGeom prst="rect">
            <a:avLst/>
          </a:prstGeom>
          <a:noFill/>
        </p:spPr>
        <p:txBody>
          <a:bodyPr wrap="square" rtlCol="0">
            <a:spAutoFit/>
          </a:bodyPr>
          <a:lstStyle/>
          <a:p>
            <a:r>
              <a:rPr lang="en-US" altLang="zh-CN" dirty="0" err="1"/>
              <a:t>RegionServer</a:t>
            </a:r>
            <a:endParaRPr lang="zh-CN" altLang="en-US" dirty="0"/>
          </a:p>
        </p:txBody>
      </p:sp>
      <p:grpSp>
        <p:nvGrpSpPr>
          <p:cNvPr id="16" name="组合 15"/>
          <p:cNvGrpSpPr/>
          <p:nvPr/>
        </p:nvGrpSpPr>
        <p:grpSpPr>
          <a:xfrm>
            <a:off x="354330" y="377190"/>
            <a:ext cx="606425" cy="606425"/>
            <a:chOff x="2089" y="2413"/>
            <a:chExt cx="1152" cy="1152"/>
          </a:xfrm>
        </p:grpSpPr>
        <p:sp>
          <p:nvSpPr>
            <p:cNvPr id="18" name="椭圆 17"/>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2</a:t>
              </a:r>
              <a:endParaRPr lang="en-US" altLang="zh-CN" sz="2400" b="1" dirty="0">
                <a:latin typeface="微软雅黑" panose="020B0503020204020204" charset="-122"/>
                <a:ea typeface="微软雅黑" panose="020B0503020204020204" charset="-122"/>
              </a:endParaRPr>
            </a:p>
          </p:txBody>
        </p:sp>
      </p:grpSp>
      <p:sp>
        <p:nvSpPr>
          <p:cNvPr id="24" name="文本框 23"/>
          <p:cNvSpPr txBox="1"/>
          <p:nvPr/>
        </p:nvSpPr>
        <p:spPr>
          <a:xfrm>
            <a:off x="960755" y="481330"/>
            <a:ext cx="6749861" cy="460375"/>
          </a:xfrm>
          <a:prstGeom prst="rect">
            <a:avLst/>
          </a:prstGeom>
          <a:noFill/>
        </p:spPr>
        <p:txBody>
          <a:bodyPr wrap="square" rtlCol="0">
            <a:spAutoFit/>
          </a:bodyPr>
          <a:lstStyle/>
          <a:p>
            <a:r>
              <a:rPr lang="en-US" altLang="zh-CN" sz="2400" dirty="0">
                <a:solidFill>
                  <a:srgbClr val="10FBFE"/>
                </a:solidFill>
                <a:latin typeface="微软雅黑" panose="020B0503020204020204" charset="-122"/>
                <a:ea typeface="微软雅黑" panose="020B0503020204020204" charset="-122"/>
                <a:sym typeface="+mn-ea"/>
              </a:rPr>
              <a:t>IM</a:t>
            </a:r>
            <a:r>
              <a:rPr lang="zh-CN" altLang="en-US" sz="2400" dirty="0">
                <a:solidFill>
                  <a:srgbClr val="10FBFE"/>
                </a:solidFill>
                <a:latin typeface="微软雅黑" panose="020B0503020204020204" charset="-122"/>
                <a:ea typeface="微软雅黑" panose="020B0503020204020204" charset="-122"/>
                <a:sym typeface="+mn-ea"/>
              </a:rPr>
              <a:t>数据平台两种方案实现</a:t>
            </a:r>
            <a:endParaRPr lang="zh-CN" altLang="en-US" sz="2400" dirty="0">
              <a:solidFill>
                <a:srgbClr val="10FBFE"/>
              </a:solidFill>
              <a:latin typeface="微软雅黑" panose="020B0503020204020204" charset="-122"/>
              <a:ea typeface="微软雅黑" panose="020B0503020204020204" charset="-122"/>
              <a:sym typeface="+mn-ea"/>
            </a:endParaRPr>
          </a:p>
        </p:txBody>
      </p:sp>
      <p:pic>
        <p:nvPicPr>
          <p:cNvPr id="2" name="图片 1"/>
          <p:cNvPicPr>
            <a:picLocks noChangeAspect="1"/>
          </p:cNvPicPr>
          <p:nvPr/>
        </p:nvPicPr>
        <p:blipFill>
          <a:blip r:embed="rId1">
            <a:lum bright="-12000" contrast="-6000"/>
          </a:blip>
          <a:stretch>
            <a:fillRect/>
          </a:stretch>
        </p:blipFill>
        <p:spPr>
          <a:xfrm>
            <a:off x="1957705" y="1438910"/>
            <a:ext cx="10065385" cy="4772025"/>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left)">
                                      <p:cBhvr>
                                        <p:cTn id="1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dirty="0">
                <a:solidFill>
                  <a:srgbClr val="6AE7FF"/>
                </a:solidFill>
              </a:rPr>
              <a:t>04</a:t>
            </a:r>
            <a:endParaRPr lang="en-US" altLang="zh-CN" sz="9600" dirty="0">
              <a:solidFill>
                <a:srgbClr val="6AE7FF"/>
              </a:solidFill>
            </a:endParaRPr>
          </a:p>
        </p:txBody>
      </p:sp>
      <p:sp>
        <p:nvSpPr>
          <p:cNvPr id="4" name="文本框 3"/>
          <p:cNvSpPr txBox="1"/>
          <p:nvPr/>
        </p:nvSpPr>
        <p:spPr>
          <a:xfrm>
            <a:off x="4620895" y="2735580"/>
            <a:ext cx="3735705" cy="460375"/>
          </a:xfrm>
          <a:prstGeom prst="rect">
            <a:avLst/>
          </a:prstGeom>
          <a:noFill/>
        </p:spPr>
        <p:txBody>
          <a:bodyPr wrap="square" rtlCol="0">
            <a:spAutoFit/>
          </a:bodyPr>
          <a:lstStyle/>
          <a:p>
            <a:r>
              <a:rPr lang="zh-CN" altLang="en-US" sz="2400" b="1" dirty="0">
                <a:solidFill>
                  <a:srgbClr val="6AE7FF"/>
                </a:solidFill>
                <a:latin typeface="微软雅黑" panose="020B0503020204020204" charset="-122"/>
                <a:ea typeface="微软雅黑" panose="020B0503020204020204" charset="-122"/>
                <a:sym typeface="+mn-ea"/>
              </a:rPr>
              <a:t>数据分析案例</a:t>
            </a:r>
            <a:endParaRPr lang="zh-CN" altLang="en-US" sz="2400" dirty="0">
              <a:solidFill>
                <a:srgbClr val="10FBFE"/>
              </a:solidFill>
              <a:latin typeface="微软雅黑" panose="020B0503020204020204" charset="-122"/>
              <a:ea typeface="微软雅黑" panose="020B0503020204020204" charset="-122"/>
            </a:endParaRPr>
          </a:p>
        </p:txBody>
      </p:sp>
      <p:sp>
        <p:nvSpPr>
          <p:cNvPr id="359" name="矩形 358"/>
          <p:cNvSpPr/>
          <p:nvPr/>
        </p:nvSpPr>
        <p:spPr>
          <a:xfrm>
            <a:off x="4620895" y="3197225"/>
            <a:ext cx="5001260"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Remember what should be remembered, and forget what should be forgotten.Remember what should be remembered, and forget what should be forgotten.</a:t>
            </a:r>
            <a:endParaRPr lang="zh-CN" altLang="en-US" sz="1200" spc="300" dirty="0">
              <a:solidFill>
                <a:srgbClr val="10FBFE"/>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750"/>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 name="圆角矩形 40"/>
          <p:cNvSpPr/>
          <p:nvPr/>
        </p:nvSpPr>
        <p:spPr>
          <a:xfrm>
            <a:off x="690880" y="1551305"/>
            <a:ext cx="10965180" cy="30994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dirty="0">
                  <a:latin typeface="微软雅黑" panose="020B0503020204020204" charset="-122"/>
                  <a:ea typeface="微软雅黑" panose="020B0503020204020204" charset="-122"/>
                </a:rPr>
                <a:t>1</a:t>
              </a:r>
              <a:endParaRPr lang="en-US" altLang="zh-CN" sz="2400" b="1" dirty="0">
                <a:latin typeface="微软雅黑" panose="020B0503020204020204" charset="-122"/>
                <a:ea typeface="微软雅黑" panose="020B0503020204020204" charset="-122"/>
              </a:endParaRPr>
            </a:p>
          </p:txBody>
        </p:sp>
      </p:grpSp>
      <p:sp>
        <p:nvSpPr>
          <p:cNvPr id="264" name="文本框 263"/>
          <p:cNvSpPr txBox="1"/>
          <p:nvPr/>
        </p:nvSpPr>
        <p:spPr>
          <a:xfrm>
            <a:off x="960755" y="455930"/>
            <a:ext cx="5235575" cy="460375"/>
          </a:xfrm>
          <a:prstGeom prst="rect">
            <a:avLst/>
          </a:prstGeom>
          <a:noFill/>
        </p:spPr>
        <p:txBody>
          <a:bodyPr wrap="square" rtlCol="0">
            <a:spAutoFit/>
          </a:bodyPr>
          <a:p>
            <a:r>
              <a:rPr lang="zh-CN" altLang="en-US" sz="2400" b="1" dirty="0">
                <a:solidFill>
                  <a:srgbClr val="6AE7FF"/>
                </a:solidFill>
                <a:latin typeface="微软雅黑" panose="020B0503020204020204" charset="-122"/>
                <a:ea typeface="微软雅黑" panose="020B0503020204020204" charset="-122"/>
              </a:rPr>
              <a:t>大数据应用场景</a:t>
            </a:r>
            <a:endParaRPr lang="zh-CN" altLang="en-US" sz="2400" b="1" dirty="0">
              <a:solidFill>
                <a:srgbClr val="6AE7FF"/>
              </a:solidFill>
              <a:latin typeface="微软雅黑" panose="020B0503020204020204" charset="-122"/>
              <a:ea typeface="微软雅黑" panose="020B0503020204020204" charset="-122"/>
            </a:endParaRPr>
          </a:p>
        </p:txBody>
      </p:sp>
      <p:sp>
        <p:nvSpPr>
          <p:cNvPr id="5" name="流程图: 可选过程 4"/>
          <p:cNvSpPr/>
          <p:nvPr/>
        </p:nvSpPr>
        <p:spPr>
          <a:xfrm>
            <a:off x="2343785" y="1898015"/>
            <a:ext cx="1076325" cy="685800"/>
          </a:xfrm>
          <a:prstGeom prst="flowChartAlternate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流程图: 可选过程 6"/>
          <p:cNvSpPr/>
          <p:nvPr/>
        </p:nvSpPr>
        <p:spPr>
          <a:xfrm>
            <a:off x="691515" y="4872355"/>
            <a:ext cx="10963910" cy="1151890"/>
          </a:xfrm>
          <a:prstGeom prst="flowChartAlternateProcess">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流程图: 可选过程 7"/>
          <p:cNvSpPr/>
          <p:nvPr/>
        </p:nvSpPr>
        <p:spPr>
          <a:xfrm>
            <a:off x="10394315" y="3466465"/>
            <a:ext cx="1076325" cy="685800"/>
          </a:xfrm>
          <a:prstGeom prst="flowChartAlternateProcess">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流程图: 可选过程 8"/>
          <p:cNvSpPr/>
          <p:nvPr/>
        </p:nvSpPr>
        <p:spPr>
          <a:xfrm>
            <a:off x="7313295" y="3466465"/>
            <a:ext cx="1076325" cy="685800"/>
          </a:xfrm>
          <a:prstGeom prst="flowChartAlternate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流程图: 可选过程 9"/>
          <p:cNvSpPr/>
          <p:nvPr/>
        </p:nvSpPr>
        <p:spPr>
          <a:xfrm>
            <a:off x="882650" y="3477260"/>
            <a:ext cx="1076325" cy="685800"/>
          </a:xfrm>
          <a:prstGeom prst="flowChartAlternateProcess">
            <a:avLst/>
          </a:prstGeom>
          <a:gradFill>
            <a:gsLst>
              <a:gs pos="0">
                <a:srgbClr val="012D86"/>
              </a:gs>
              <a:gs pos="100000">
                <a:srgbClr val="0E2557"/>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流程图: 可选过程 10"/>
          <p:cNvSpPr/>
          <p:nvPr/>
        </p:nvSpPr>
        <p:spPr>
          <a:xfrm>
            <a:off x="882015" y="1913255"/>
            <a:ext cx="1076325" cy="6858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流程图: 可选过程 11"/>
          <p:cNvSpPr/>
          <p:nvPr/>
        </p:nvSpPr>
        <p:spPr>
          <a:xfrm>
            <a:off x="3825875" y="1898015"/>
            <a:ext cx="1076325" cy="685800"/>
          </a:xfrm>
          <a:prstGeom prst="flowChartAlternateProcess">
            <a:avLst/>
          </a:prstGeom>
          <a:gradFill>
            <a:gsLst>
              <a:gs pos="0">
                <a:srgbClr val="14CD68"/>
              </a:gs>
              <a:gs pos="100000">
                <a:srgbClr val="0B6E38"/>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流程图: 可选过程 12"/>
          <p:cNvSpPr/>
          <p:nvPr/>
        </p:nvSpPr>
        <p:spPr>
          <a:xfrm>
            <a:off x="7273290" y="1913255"/>
            <a:ext cx="1076325" cy="685800"/>
          </a:xfrm>
          <a:prstGeom prst="flowChartAlternate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流程图: 可选过程 13"/>
          <p:cNvSpPr/>
          <p:nvPr/>
        </p:nvSpPr>
        <p:spPr>
          <a:xfrm>
            <a:off x="5502910" y="1896745"/>
            <a:ext cx="1076325" cy="685800"/>
          </a:xfrm>
          <a:prstGeom prst="flowChartAlternateProcess">
            <a:avLst/>
          </a:prstGeom>
          <a:gradFill>
            <a:gsLst>
              <a:gs pos="0">
                <a:srgbClr val="FE4444"/>
              </a:gs>
              <a:gs pos="100000">
                <a:srgbClr val="832B2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nvSpPr>
        <p:spPr>
          <a:xfrm>
            <a:off x="2409190" y="2056765"/>
            <a:ext cx="944880" cy="398780"/>
          </a:xfrm>
          <a:prstGeom prst="rect">
            <a:avLst/>
          </a:prstGeom>
          <a:noFill/>
        </p:spPr>
        <p:txBody>
          <a:bodyPr wrap="square" rtlCol="0">
            <a:spAutoFit/>
          </a:bodyPr>
          <a:p>
            <a:r>
              <a:rPr lang="zh-CN" altLang="en-US" sz="2000">
                <a:solidFill>
                  <a:schemeClr val="bg1"/>
                </a:solidFill>
              </a:rPr>
              <a:t>轨迹类</a:t>
            </a:r>
            <a:endParaRPr lang="zh-CN" altLang="en-US" sz="2000">
              <a:solidFill>
                <a:schemeClr val="bg1"/>
              </a:solidFill>
            </a:endParaRPr>
          </a:p>
        </p:txBody>
      </p:sp>
      <p:sp>
        <p:nvSpPr>
          <p:cNvPr id="17" name="文本框 16"/>
          <p:cNvSpPr txBox="1"/>
          <p:nvPr/>
        </p:nvSpPr>
        <p:spPr>
          <a:xfrm>
            <a:off x="3846195" y="2041525"/>
            <a:ext cx="1116330" cy="398780"/>
          </a:xfrm>
          <a:prstGeom prst="rect">
            <a:avLst/>
          </a:prstGeom>
          <a:noFill/>
        </p:spPr>
        <p:txBody>
          <a:bodyPr wrap="square" rtlCol="0">
            <a:spAutoFit/>
          </a:bodyPr>
          <a:p>
            <a:r>
              <a:rPr lang="zh-CN" altLang="en-US" sz="2000">
                <a:solidFill>
                  <a:schemeClr val="bg1"/>
                </a:solidFill>
              </a:rPr>
              <a:t>风控类</a:t>
            </a:r>
            <a:endParaRPr lang="zh-CN" altLang="en-US" sz="2000">
              <a:solidFill>
                <a:schemeClr val="bg1"/>
              </a:solidFill>
            </a:endParaRPr>
          </a:p>
        </p:txBody>
      </p:sp>
      <p:sp>
        <p:nvSpPr>
          <p:cNvPr id="18" name="文本框 17"/>
          <p:cNvSpPr txBox="1"/>
          <p:nvPr/>
        </p:nvSpPr>
        <p:spPr>
          <a:xfrm>
            <a:off x="5537835" y="2056765"/>
            <a:ext cx="1116330" cy="398780"/>
          </a:xfrm>
          <a:prstGeom prst="rect">
            <a:avLst/>
          </a:prstGeom>
          <a:noFill/>
        </p:spPr>
        <p:txBody>
          <a:bodyPr wrap="square" rtlCol="0">
            <a:spAutoFit/>
          </a:bodyPr>
          <a:p>
            <a:r>
              <a:rPr lang="zh-CN" altLang="en-US" sz="2000">
                <a:solidFill>
                  <a:schemeClr val="bg1"/>
                </a:solidFill>
              </a:rPr>
              <a:t>报表</a:t>
            </a:r>
            <a:r>
              <a:rPr lang="zh-CN" altLang="en-US" sz="2000">
                <a:solidFill>
                  <a:schemeClr val="bg1"/>
                </a:solidFill>
              </a:rPr>
              <a:t>类</a:t>
            </a:r>
            <a:endParaRPr lang="zh-CN" altLang="en-US" sz="2000">
              <a:solidFill>
                <a:schemeClr val="bg1"/>
              </a:solidFill>
            </a:endParaRPr>
          </a:p>
        </p:txBody>
      </p:sp>
      <p:sp>
        <p:nvSpPr>
          <p:cNvPr id="19" name="文本框 18"/>
          <p:cNvSpPr txBox="1"/>
          <p:nvPr/>
        </p:nvSpPr>
        <p:spPr>
          <a:xfrm>
            <a:off x="7273290" y="2056765"/>
            <a:ext cx="1116330" cy="398780"/>
          </a:xfrm>
          <a:prstGeom prst="rect">
            <a:avLst/>
          </a:prstGeom>
          <a:noFill/>
        </p:spPr>
        <p:txBody>
          <a:bodyPr wrap="square" rtlCol="0">
            <a:spAutoFit/>
          </a:bodyPr>
          <a:p>
            <a:r>
              <a:rPr lang="zh-CN" altLang="en-US" sz="2000">
                <a:solidFill>
                  <a:schemeClr val="bg1"/>
                </a:solidFill>
              </a:rPr>
              <a:t>日志</a:t>
            </a:r>
            <a:r>
              <a:rPr lang="zh-CN" altLang="en-US" sz="2000">
                <a:solidFill>
                  <a:schemeClr val="bg1"/>
                </a:solidFill>
              </a:rPr>
              <a:t>类</a:t>
            </a:r>
            <a:endParaRPr lang="zh-CN" altLang="en-US" sz="2000">
              <a:solidFill>
                <a:schemeClr val="bg1"/>
              </a:solidFill>
            </a:endParaRPr>
          </a:p>
        </p:txBody>
      </p:sp>
      <p:sp>
        <p:nvSpPr>
          <p:cNvPr id="20" name="流程图: 可选过程 19"/>
          <p:cNvSpPr/>
          <p:nvPr/>
        </p:nvSpPr>
        <p:spPr>
          <a:xfrm>
            <a:off x="8883015" y="1913255"/>
            <a:ext cx="1076325" cy="685800"/>
          </a:xfrm>
          <a:prstGeom prst="flowChartAlternateProcess">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8883015" y="2056765"/>
            <a:ext cx="1116330" cy="398780"/>
          </a:xfrm>
          <a:prstGeom prst="rect">
            <a:avLst/>
          </a:prstGeom>
          <a:noFill/>
        </p:spPr>
        <p:txBody>
          <a:bodyPr wrap="square" rtlCol="0">
            <a:spAutoFit/>
          </a:bodyPr>
          <a:p>
            <a:r>
              <a:rPr lang="zh-CN" altLang="en-US" sz="2000">
                <a:solidFill>
                  <a:schemeClr val="bg1"/>
                </a:solidFill>
              </a:rPr>
              <a:t>推荐</a:t>
            </a:r>
            <a:r>
              <a:rPr lang="zh-CN" altLang="en-US" sz="2000">
                <a:solidFill>
                  <a:schemeClr val="bg1"/>
                </a:solidFill>
              </a:rPr>
              <a:t>类</a:t>
            </a:r>
            <a:endParaRPr lang="zh-CN" altLang="en-US" sz="2000">
              <a:solidFill>
                <a:schemeClr val="bg1"/>
              </a:solidFill>
            </a:endParaRPr>
          </a:p>
        </p:txBody>
      </p:sp>
      <p:sp>
        <p:nvSpPr>
          <p:cNvPr id="23" name="流程图: 可选过程 22"/>
          <p:cNvSpPr/>
          <p:nvPr/>
        </p:nvSpPr>
        <p:spPr>
          <a:xfrm>
            <a:off x="10394315" y="1913255"/>
            <a:ext cx="1076325" cy="685800"/>
          </a:xfrm>
          <a:prstGeom prst="flowChartAlternateProcess">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文本框 23"/>
          <p:cNvSpPr txBox="1"/>
          <p:nvPr/>
        </p:nvSpPr>
        <p:spPr>
          <a:xfrm>
            <a:off x="960755" y="2041525"/>
            <a:ext cx="944880" cy="398780"/>
          </a:xfrm>
          <a:prstGeom prst="rect">
            <a:avLst/>
          </a:prstGeom>
          <a:noFill/>
        </p:spPr>
        <p:txBody>
          <a:bodyPr wrap="square" rtlCol="0">
            <a:spAutoFit/>
          </a:bodyPr>
          <a:p>
            <a:r>
              <a:rPr lang="zh-CN" altLang="en-US" sz="2000">
                <a:solidFill>
                  <a:schemeClr val="bg1"/>
                </a:solidFill>
              </a:rPr>
              <a:t>时序性</a:t>
            </a:r>
            <a:endParaRPr lang="zh-CN" altLang="en-US" sz="2000">
              <a:solidFill>
                <a:schemeClr val="bg1"/>
              </a:solidFill>
            </a:endParaRPr>
          </a:p>
        </p:txBody>
      </p:sp>
      <p:sp>
        <p:nvSpPr>
          <p:cNvPr id="25" name="文本框 24"/>
          <p:cNvSpPr txBox="1"/>
          <p:nvPr/>
        </p:nvSpPr>
        <p:spPr>
          <a:xfrm>
            <a:off x="10551795" y="2041525"/>
            <a:ext cx="918845" cy="368300"/>
          </a:xfrm>
          <a:prstGeom prst="rect">
            <a:avLst/>
          </a:prstGeom>
          <a:noFill/>
        </p:spPr>
        <p:txBody>
          <a:bodyPr wrap="square" rtlCol="0">
            <a:spAutoFit/>
          </a:bodyPr>
          <a:p>
            <a:r>
              <a:rPr lang="en-US" altLang="zh-CN">
                <a:solidFill>
                  <a:schemeClr val="bg1"/>
                </a:solidFill>
              </a:rPr>
              <a:t>.......</a:t>
            </a:r>
            <a:endParaRPr lang="en-US" altLang="zh-CN">
              <a:solidFill>
                <a:schemeClr val="bg1"/>
              </a:solidFill>
            </a:endParaRPr>
          </a:p>
        </p:txBody>
      </p:sp>
      <p:sp>
        <p:nvSpPr>
          <p:cNvPr id="27" name="文本框 26"/>
          <p:cNvSpPr txBox="1"/>
          <p:nvPr/>
        </p:nvSpPr>
        <p:spPr>
          <a:xfrm>
            <a:off x="922655" y="3609975"/>
            <a:ext cx="1021080" cy="398780"/>
          </a:xfrm>
          <a:prstGeom prst="rect">
            <a:avLst/>
          </a:prstGeom>
          <a:noFill/>
        </p:spPr>
        <p:txBody>
          <a:bodyPr wrap="square" rtlCol="0">
            <a:spAutoFit/>
          </a:bodyPr>
          <a:p>
            <a:r>
              <a:rPr lang="zh-CN" altLang="en-US" sz="2000">
                <a:solidFill>
                  <a:schemeClr val="bg1"/>
                </a:solidFill>
              </a:rPr>
              <a:t>新闻类</a:t>
            </a:r>
            <a:endParaRPr lang="zh-CN" altLang="en-US" sz="2000">
              <a:solidFill>
                <a:schemeClr val="bg1"/>
              </a:solidFill>
            </a:endParaRPr>
          </a:p>
        </p:txBody>
      </p:sp>
      <p:sp>
        <p:nvSpPr>
          <p:cNvPr id="28" name="流程图: 可选过程 27"/>
          <p:cNvSpPr/>
          <p:nvPr/>
        </p:nvSpPr>
        <p:spPr>
          <a:xfrm>
            <a:off x="8883015" y="3466465"/>
            <a:ext cx="1076325" cy="685800"/>
          </a:xfrm>
          <a:prstGeom prst="flowChartAlternateProcess">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流程图: 可选过程 28"/>
          <p:cNvSpPr/>
          <p:nvPr/>
        </p:nvSpPr>
        <p:spPr>
          <a:xfrm>
            <a:off x="5495290" y="3466465"/>
            <a:ext cx="1076325" cy="685800"/>
          </a:xfrm>
          <a:prstGeom prst="flowChartAlternateProcess">
            <a:avLst/>
          </a:prstGeom>
          <a:gradFill>
            <a:gsLst>
              <a:gs pos="0">
                <a:srgbClr val="E30000"/>
              </a:gs>
              <a:gs pos="100000">
                <a:srgbClr val="76030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流程图: 可选过程 29"/>
          <p:cNvSpPr/>
          <p:nvPr/>
        </p:nvSpPr>
        <p:spPr>
          <a:xfrm>
            <a:off x="3754120" y="3466465"/>
            <a:ext cx="1076325" cy="685800"/>
          </a:xfrm>
          <a:prstGeom prst="flowChartAlternateProcess">
            <a:avLst/>
          </a:prstGeom>
          <a:gradFill>
            <a:gsLst>
              <a:gs pos="0">
                <a:srgbClr val="14CD68"/>
              </a:gs>
              <a:gs pos="100000">
                <a:srgbClr val="035C7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流程图: 可选过程 30"/>
          <p:cNvSpPr/>
          <p:nvPr/>
        </p:nvSpPr>
        <p:spPr>
          <a:xfrm>
            <a:off x="2343785" y="3466465"/>
            <a:ext cx="1076325" cy="685800"/>
          </a:xfrm>
          <a:prstGeom prst="flowChartAlternateProcess">
            <a:avLst/>
          </a:prstGeom>
          <a:gradFill>
            <a:gsLst>
              <a:gs pos="0">
                <a:srgbClr val="14CD68"/>
              </a:gs>
              <a:gs pos="100000">
                <a:srgbClr val="035C7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文本框 31"/>
          <p:cNvSpPr txBox="1"/>
          <p:nvPr/>
        </p:nvSpPr>
        <p:spPr>
          <a:xfrm>
            <a:off x="2399030" y="3456305"/>
            <a:ext cx="1021080" cy="706755"/>
          </a:xfrm>
          <a:prstGeom prst="rect">
            <a:avLst/>
          </a:prstGeom>
          <a:noFill/>
        </p:spPr>
        <p:txBody>
          <a:bodyPr wrap="square" rtlCol="0">
            <a:spAutoFit/>
          </a:bodyPr>
          <a:p>
            <a:r>
              <a:rPr lang="zh-CN" altLang="en-US" sz="2000">
                <a:solidFill>
                  <a:schemeClr val="bg1"/>
                </a:solidFill>
              </a:rPr>
              <a:t>车联网</a:t>
            </a:r>
            <a:endParaRPr lang="zh-CN" altLang="en-US" sz="2000">
              <a:solidFill>
                <a:schemeClr val="bg1"/>
              </a:solidFill>
            </a:endParaRPr>
          </a:p>
          <a:p>
            <a:r>
              <a:rPr lang="zh-CN" altLang="en-US" sz="2000">
                <a:solidFill>
                  <a:schemeClr val="bg1"/>
                </a:solidFill>
              </a:rPr>
              <a:t>物联网</a:t>
            </a:r>
            <a:endParaRPr lang="zh-CN" altLang="en-US" sz="2000">
              <a:solidFill>
                <a:schemeClr val="bg1"/>
              </a:solidFill>
            </a:endParaRPr>
          </a:p>
        </p:txBody>
      </p:sp>
      <p:sp>
        <p:nvSpPr>
          <p:cNvPr id="33" name="文本框 32"/>
          <p:cNvSpPr txBox="1"/>
          <p:nvPr/>
        </p:nvSpPr>
        <p:spPr>
          <a:xfrm>
            <a:off x="3707130" y="3620770"/>
            <a:ext cx="1394460" cy="398780"/>
          </a:xfrm>
          <a:prstGeom prst="rect">
            <a:avLst/>
          </a:prstGeom>
          <a:noFill/>
        </p:spPr>
        <p:txBody>
          <a:bodyPr wrap="square" rtlCol="0">
            <a:spAutoFit/>
          </a:bodyPr>
          <a:p>
            <a:r>
              <a:rPr lang="zh-CN" altLang="en-US" sz="2000">
                <a:solidFill>
                  <a:schemeClr val="bg1"/>
                </a:solidFill>
              </a:rPr>
              <a:t>电子商务</a:t>
            </a:r>
            <a:endParaRPr lang="zh-CN" altLang="en-US" sz="2000">
              <a:solidFill>
                <a:schemeClr val="bg1"/>
              </a:solidFill>
            </a:endParaRPr>
          </a:p>
        </p:txBody>
      </p:sp>
      <p:sp>
        <p:nvSpPr>
          <p:cNvPr id="34" name="文本框 33"/>
          <p:cNvSpPr txBox="1"/>
          <p:nvPr/>
        </p:nvSpPr>
        <p:spPr>
          <a:xfrm>
            <a:off x="5495290" y="3579495"/>
            <a:ext cx="1460500" cy="398780"/>
          </a:xfrm>
          <a:prstGeom prst="rect">
            <a:avLst/>
          </a:prstGeom>
          <a:noFill/>
        </p:spPr>
        <p:txBody>
          <a:bodyPr wrap="square" rtlCol="0">
            <a:spAutoFit/>
          </a:bodyPr>
          <a:p>
            <a:r>
              <a:rPr lang="zh-CN" altLang="en-US" sz="2000">
                <a:solidFill>
                  <a:schemeClr val="bg1"/>
                </a:solidFill>
              </a:rPr>
              <a:t>聊天应用</a:t>
            </a:r>
            <a:endParaRPr lang="zh-CN" altLang="en-US" sz="2000">
              <a:solidFill>
                <a:schemeClr val="bg1"/>
              </a:solidFill>
            </a:endParaRPr>
          </a:p>
        </p:txBody>
      </p:sp>
      <p:sp>
        <p:nvSpPr>
          <p:cNvPr id="35" name="文本框 34"/>
          <p:cNvSpPr txBox="1"/>
          <p:nvPr/>
        </p:nvSpPr>
        <p:spPr>
          <a:xfrm>
            <a:off x="7487920" y="3620770"/>
            <a:ext cx="1021080" cy="398780"/>
          </a:xfrm>
          <a:prstGeom prst="rect">
            <a:avLst/>
          </a:prstGeom>
          <a:noFill/>
        </p:spPr>
        <p:txBody>
          <a:bodyPr wrap="square" rtlCol="0">
            <a:spAutoFit/>
          </a:bodyPr>
          <a:p>
            <a:r>
              <a:rPr lang="zh-CN" altLang="en-US" sz="2000">
                <a:solidFill>
                  <a:schemeClr val="bg1"/>
                </a:solidFill>
              </a:rPr>
              <a:t>金融</a:t>
            </a:r>
            <a:endParaRPr lang="zh-CN" altLang="en-US" sz="2000">
              <a:solidFill>
                <a:schemeClr val="bg1"/>
              </a:solidFill>
            </a:endParaRPr>
          </a:p>
        </p:txBody>
      </p:sp>
      <p:sp>
        <p:nvSpPr>
          <p:cNvPr id="36" name="文本框 35"/>
          <p:cNvSpPr txBox="1"/>
          <p:nvPr/>
        </p:nvSpPr>
        <p:spPr>
          <a:xfrm>
            <a:off x="8978265" y="3594735"/>
            <a:ext cx="1021080" cy="398780"/>
          </a:xfrm>
          <a:prstGeom prst="rect">
            <a:avLst/>
          </a:prstGeom>
          <a:noFill/>
        </p:spPr>
        <p:txBody>
          <a:bodyPr wrap="square" rtlCol="0">
            <a:spAutoFit/>
          </a:bodyPr>
          <a:p>
            <a:r>
              <a:rPr lang="zh-CN" altLang="en-US" sz="2000">
                <a:solidFill>
                  <a:schemeClr val="bg1"/>
                </a:solidFill>
              </a:rPr>
              <a:t>广告</a:t>
            </a:r>
            <a:endParaRPr lang="zh-CN" altLang="en-US" sz="2000">
              <a:solidFill>
                <a:schemeClr val="bg1"/>
              </a:solidFill>
            </a:endParaRPr>
          </a:p>
        </p:txBody>
      </p:sp>
      <p:sp>
        <p:nvSpPr>
          <p:cNvPr id="38" name="文本框 37"/>
          <p:cNvSpPr txBox="1"/>
          <p:nvPr/>
        </p:nvSpPr>
        <p:spPr>
          <a:xfrm>
            <a:off x="10473055" y="3609975"/>
            <a:ext cx="918845" cy="368300"/>
          </a:xfrm>
          <a:prstGeom prst="rect">
            <a:avLst/>
          </a:prstGeom>
          <a:noFill/>
        </p:spPr>
        <p:txBody>
          <a:bodyPr wrap="square" rtlCol="0">
            <a:spAutoFit/>
          </a:bodyPr>
          <a:p>
            <a:r>
              <a:rPr lang="en-US" altLang="zh-CN">
                <a:solidFill>
                  <a:schemeClr val="bg1"/>
                </a:solidFill>
              </a:rPr>
              <a:t>.......</a:t>
            </a:r>
            <a:endParaRPr lang="en-US" altLang="zh-CN">
              <a:solidFill>
                <a:schemeClr val="bg1"/>
              </a:solidFill>
            </a:endParaRPr>
          </a:p>
        </p:txBody>
      </p:sp>
      <p:sp>
        <p:nvSpPr>
          <p:cNvPr id="39" name="文本框 38"/>
          <p:cNvSpPr txBox="1"/>
          <p:nvPr/>
        </p:nvSpPr>
        <p:spPr>
          <a:xfrm>
            <a:off x="4596130" y="5218430"/>
            <a:ext cx="3549015" cy="460375"/>
          </a:xfrm>
          <a:prstGeom prst="rect">
            <a:avLst/>
          </a:prstGeom>
          <a:noFill/>
        </p:spPr>
        <p:txBody>
          <a:bodyPr wrap="square" rtlCol="0">
            <a:spAutoFit/>
          </a:bodyPr>
          <a:p>
            <a:pPr algn="ctr"/>
            <a:r>
              <a:rPr lang="en-US" altLang="zh-CN" sz="2400">
                <a:solidFill>
                  <a:schemeClr val="bg1"/>
                </a:solidFill>
              </a:rPr>
              <a:t>Hbase</a:t>
            </a:r>
            <a:endParaRPr lang="en-US" altLang="zh-CN" sz="2400">
              <a:solidFill>
                <a:schemeClr val="bg1"/>
              </a:solidFill>
            </a:endParaRP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dirty="0">
                  <a:latin typeface="微软雅黑" panose="020B0503020204020204" charset="-122"/>
                  <a:ea typeface="微软雅黑" panose="020B0503020204020204" charset="-122"/>
                </a:rPr>
                <a:t>1</a:t>
              </a:r>
              <a:endParaRPr lang="en-US" altLang="zh-CN" sz="2400" b="1" dirty="0">
                <a:latin typeface="微软雅黑" panose="020B0503020204020204" charset="-122"/>
                <a:ea typeface="微软雅黑" panose="020B0503020204020204" charset="-122"/>
              </a:endParaRPr>
            </a:p>
          </p:txBody>
        </p:sp>
      </p:grpSp>
      <p:sp>
        <p:nvSpPr>
          <p:cNvPr id="264" name="文本框 263"/>
          <p:cNvSpPr txBox="1"/>
          <p:nvPr/>
        </p:nvSpPr>
        <p:spPr>
          <a:xfrm>
            <a:off x="960755" y="480695"/>
            <a:ext cx="5235575" cy="460375"/>
          </a:xfrm>
          <a:prstGeom prst="rect">
            <a:avLst/>
          </a:prstGeom>
          <a:noFill/>
        </p:spPr>
        <p:txBody>
          <a:bodyPr wrap="square" rtlCol="0">
            <a:spAutoFit/>
          </a:bodyPr>
          <a:p>
            <a:r>
              <a:rPr lang="zh-CN" altLang="en-US" sz="2400" b="1" dirty="0">
                <a:solidFill>
                  <a:srgbClr val="6AE7FF"/>
                </a:solidFill>
                <a:latin typeface="微软雅黑" panose="020B0503020204020204" charset="-122"/>
                <a:ea typeface="微软雅黑" panose="020B0503020204020204" charset="-122"/>
              </a:rPr>
              <a:t>车联网案例 – 海量数据存储与分析</a:t>
            </a:r>
            <a:endParaRPr lang="zh-CN" altLang="en-US" sz="2400" b="1" dirty="0">
              <a:solidFill>
                <a:srgbClr val="6AE7FF"/>
              </a:solidFill>
              <a:latin typeface="微软雅黑" panose="020B0503020204020204" charset="-122"/>
              <a:ea typeface="微软雅黑" panose="020B0503020204020204" charset="-122"/>
            </a:endParaRPr>
          </a:p>
        </p:txBody>
      </p:sp>
      <p:sp>
        <p:nvSpPr>
          <p:cNvPr id="5" name="文本框 4"/>
          <p:cNvSpPr txBox="1"/>
          <p:nvPr/>
        </p:nvSpPr>
        <p:spPr>
          <a:xfrm>
            <a:off x="58420" y="1204595"/>
            <a:ext cx="12075160" cy="368300"/>
          </a:xfrm>
          <a:prstGeom prst="rect">
            <a:avLst/>
          </a:prstGeom>
          <a:noFill/>
        </p:spPr>
        <p:txBody>
          <a:bodyPr wrap="square" rtlCol="0" anchor="t">
            <a:spAutoFit/>
          </a:bodyPr>
          <a:p>
            <a:r>
              <a:rPr lang="zh-CN" altLang="en-US">
                <a:solidFill>
                  <a:schemeClr val="accent3"/>
                </a:solidFill>
              </a:rPr>
              <a:t>场景：百万车载终端，百TB级数据不间断写入，数十亿级数据量下分⻚页查询和车辆历史轨迹查询要求毫秒级响应</a:t>
            </a:r>
            <a:endParaRPr lang="zh-CN" altLang="en-US">
              <a:solidFill>
                <a:schemeClr val="accent3"/>
              </a:solidFill>
            </a:endParaRPr>
          </a:p>
        </p:txBody>
      </p:sp>
      <p:pic>
        <p:nvPicPr>
          <p:cNvPr id="6" name="图片 5"/>
          <p:cNvPicPr>
            <a:picLocks noChangeAspect="1"/>
          </p:cNvPicPr>
          <p:nvPr/>
        </p:nvPicPr>
        <p:blipFill>
          <a:blip r:embed="rId1"/>
          <a:stretch>
            <a:fillRect/>
          </a:stretch>
        </p:blipFill>
        <p:spPr>
          <a:xfrm>
            <a:off x="432435" y="1743075"/>
            <a:ext cx="11083290" cy="4452620"/>
          </a:xfrm>
          <a:prstGeom prst="rect">
            <a:avLst/>
          </a:prstGeom>
        </p:spPr>
      </p:pic>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778500" y="2399030"/>
            <a:ext cx="5478145" cy="1106805"/>
          </a:xfrm>
          <a:prstGeom prst="rect">
            <a:avLst/>
          </a:prstGeom>
          <a:noFill/>
          <a:effectLst/>
        </p:spPr>
        <p:txBody>
          <a:bodyPr wrap="square" rtlCol="0">
            <a:spAutoFit/>
          </a:bodyPr>
          <a:lstStyle/>
          <a:p>
            <a:pPr algn="r"/>
            <a:r>
              <a:rPr lang="en-US" sz="6600" b="1">
                <a:solidFill>
                  <a:srgbClr val="6AE7FF"/>
                </a:solidFill>
                <a:effectLst/>
                <a:latin typeface="微软雅黑" panose="020B0503020204020204" charset="-122"/>
                <a:ea typeface="微软雅黑" panose="020B0503020204020204" charset="-122"/>
              </a:rPr>
              <a:t>THANK YOU</a:t>
            </a:r>
            <a:endParaRPr lang="en-US" sz="6600" b="1">
              <a:solidFill>
                <a:srgbClr val="6AE7FF"/>
              </a:solidFill>
              <a:effectLst/>
              <a:latin typeface="微软雅黑" panose="020B0503020204020204" charset="-122"/>
              <a:ea typeface="微软雅黑" panose="020B0503020204020204" charset="-122"/>
            </a:endParaRPr>
          </a:p>
        </p:txBody>
      </p:sp>
      <p:sp>
        <p:nvSpPr>
          <p:cNvPr id="19" name="矩形 18"/>
          <p:cNvSpPr/>
          <p:nvPr/>
        </p:nvSpPr>
        <p:spPr>
          <a:xfrm>
            <a:off x="6809105" y="3572510"/>
            <a:ext cx="4447540" cy="922020"/>
          </a:xfrm>
          <a:prstGeom prst="rect">
            <a:avLst/>
          </a:prstGeom>
        </p:spPr>
        <p:txBody>
          <a:bodyPr wrap="square">
            <a:spAutoFit/>
          </a:bodyPr>
          <a:lstStyle/>
          <a:p>
            <a:pPr algn="r">
              <a:lnSpc>
                <a:spcPct val="150000"/>
              </a:lnSpc>
            </a:pPr>
            <a:r>
              <a:rPr sz="1200" dirty="0">
                <a:solidFill>
                  <a:srgbClr val="6AE7FF"/>
                </a:solidFill>
                <a:latin typeface="微软雅黑" panose="020B0503020204020204" charset="-122"/>
                <a:ea typeface="微软雅黑" panose="020B0503020204020204" charset="-122"/>
                <a:cs typeface="+mn-ea"/>
                <a:sym typeface="+mn-lt"/>
              </a:rPr>
              <a:t>When a cigarette falls in love with a match,it is destined to be hurt.When a cigarette falls in love with a match,it is destined to be hurt.</a:t>
            </a:r>
            <a:endParaRPr lang="zh-CN" sz="1200" dirty="0">
              <a:solidFill>
                <a:srgbClr val="6AE7FF"/>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
                                        </p:tgtEl>
                                        <p:attrNameLst>
                                          <p:attrName>ppt_y</p:attrName>
                                        </p:attrNameLst>
                                      </p:cBhvr>
                                      <p:tavLst>
                                        <p:tav tm="0">
                                          <p:val>
                                            <p:strVal val="#ppt_y"/>
                                          </p:val>
                                        </p:tav>
                                        <p:tav tm="100000">
                                          <p:val>
                                            <p:strVal val="#ppt_y"/>
                                          </p:val>
                                        </p:tav>
                                      </p:tavLst>
                                    </p:anim>
                                    <p:anim calcmode="lin" valueType="num">
                                      <p:cBhvr>
                                        <p:cTn id="9"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
                                        </p:tgtEl>
                                      </p:cBhvr>
                                    </p:animEffect>
                                  </p:childTnLst>
                                </p:cTn>
                              </p:par>
                            </p:childTnLst>
                          </p:cTn>
                        </p:par>
                        <p:par>
                          <p:cTn id="12" fill="hold">
                            <p:stCondLst>
                              <p:cond delay="899"/>
                            </p:stCondLst>
                            <p:childTnLst>
                              <p:par>
                                <p:cTn id="13" presetID="42"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anim calcmode="lin" valueType="num">
                                      <p:cBhvr>
                                        <p:cTn id="16" dur="500" fill="hold"/>
                                        <p:tgtEl>
                                          <p:spTgt spid="19"/>
                                        </p:tgtEl>
                                        <p:attrNameLst>
                                          <p:attrName>ppt_x</p:attrName>
                                        </p:attrNameLst>
                                      </p:cBhvr>
                                      <p:tavLst>
                                        <p:tav tm="0">
                                          <p:val>
                                            <p:strVal val="#ppt_x"/>
                                          </p:val>
                                        </p:tav>
                                        <p:tav tm="100000">
                                          <p:val>
                                            <p:strVal val="#ppt_x"/>
                                          </p:val>
                                        </p:tav>
                                      </p:tavLst>
                                    </p:anim>
                                    <p:anim calcmode="lin" valueType="num">
                                      <p:cBhvr>
                                        <p:cTn id="17" dur="5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28862" y="2697113"/>
            <a:ext cx="1585692" cy="923330"/>
          </a:xfrm>
          <a:prstGeom prst="rect">
            <a:avLst/>
          </a:prstGeom>
          <a:noFill/>
        </p:spPr>
        <p:txBody>
          <a:bodyPr wrap="none" lIns="91440" tIns="45720" rIns="91440" bIns="45720">
            <a:spAutoFit/>
          </a:bodyPr>
          <a:lstStyle/>
          <a:p>
            <a:pPr algn="ctr"/>
            <a:r>
              <a:rPr lang="en-US" altLang="zh-CN"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Q&amp;A</a:t>
            </a:r>
            <a:endParaRPr lang="zh-CN" alt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256405" y="929005"/>
            <a:ext cx="3679190" cy="706755"/>
          </a:xfrm>
          <a:prstGeom prst="rect">
            <a:avLst/>
          </a:prstGeom>
          <a:noFill/>
        </p:spPr>
        <p:txBody>
          <a:bodyPr wrap="square" rtlCol="0">
            <a:spAutoFit/>
          </a:bodyPr>
          <a:lstStyle/>
          <a:p>
            <a:pPr algn="ctr"/>
            <a:r>
              <a:rPr lang="zh-CN" altLang="en-US" sz="4000" b="1">
                <a:solidFill>
                  <a:srgbClr val="6AE7FF"/>
                </a:solidFill>
                <a:latin typeface="微软雅黑" panose="020B0503020204020204" charset="-122"/>
                <a:ea typeface="微软雅黑" panose="020B0503020204020204" charset="-122"/>
              </a:rPr>
              <a:t>目录 </a:t>
            </a:r>
            <a:r>
              <a:rPr lang="en-US" altLang="zh-CN" sz="4000" b="1">
                <a:solidFill>
                  <a:srgbClr val="6AE7FF"/>
                </a:solidFill>
                <a:latin typeface="微软雅黑" panose="020B0503020204020204" charset="-122"/>
                <a:ea typeface="微软雅黑" panose="020B0503020204020204" charset="-122"/>
              </a:rPr>
              <a:t>/ </a:t>
            </a:r>
            <a:r>
              <a:rPr lang="en-US" altLang="zh-CN" sz="2000">
                <a:solidFill>
                  <a:srgbClr val="6AE7FF"/>
                </a:solidFill>
                <a:latin typeface="微软雅黑" panose="020B0503020204020204" charset="-122"/>
                <a:ea typeface="微软雅黑" panose="020B0503020204020204" charset="-122"/>
              </a:rPr>
              <a:t>Contents</a:t>
            </a:r>
            <a:endParaRPr lang="en-US" altLang="zh-CN" sz="2000">
              <a:solidFill>
                <a:srgbClr val="6AE7FF"/>
              </a:solidFill>
              <a:latin typeface="微软雅黑" panose="020B0503020204020204" charset="-122"/>
              <a:ea typeface="微软雅黑" panose="020B0503020204020204" charset="-122"/>
            </a:endParaRPr>
          </a:p>
        </p:txBody>
      </p:sp>
      <p:sp>
        <p:nvSpPr>
          <p:cNvPr id="8" name="文本框 7"/>
          <p:cNvSpPr txBox="1"/>
          <p:nvPr/>
        </p:nvSpPr>
        <p:spPr>
          <a:xfrm>
            <a:off x="1381125" y="2569210"/>
            <a:ext cx="819785" cy="706755"/>
          </a:xfrm>
          <a:prstGeom prst="rect">
            <a:avLst/>
          </a:prstGeom>
          <a:noFill/>
        </p:spPr>
        <p:txBody>
          <a:bodyPr wrap="square" rtlCol="0">
            <a:spAutoFit/>
          </a:bodyPr>
          <a:lstStyle/>
          <a:p>
            <a:pPr algn="r"/>
            <a:r>
              <a:rPr lang="en-US" altLang="zh-CN" sz="4000" b="1">
                <a:solidFill>
                  <a:srgbClr val="6AE7FF"/>
                </a:solidFill>
                <a:latin typeface="微软雅黑" panose="020B0503020204020204" charset="-122"/>
                <a:ea typeface="微软雅黑" panose="020B0503020204020204" charset="-122"/>
              </a:rPr>
              <a:t>01</a:t>
            </a:r>
            <a:endParaRPr lang="en-US" altLang="zh-CN" sz="4000" b="1">
              <a:solidFill>
                <a:srgbClr val="6AE7FF"/>
              </a:solidFill>
              <a:latin typeface="微软雅黑" panose="020B0503020204020204" charset="-122"/>
              <a:ea typeface="微软雅黑" panose="020B0503020204020204" charset="-122"/>
            </a:endParaRPr>
          </a:p>
        </p:txBody>
      </p:sp>
      <p:sp>
        <p:nvSpPr>
          <p:cNvPr id="9" name="圆角矩形 8"/>
          <p:cNvSpPr/>
          <p:nvPr/>
        </p:nvSpPr>
        <p:spPr>
          <a:xfrm>
            <a:off x="2378710" y="2665730"/>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rgbClr val="6AE7FF"/>
              </a:solidFill>
              <a:latin typeface="微软雅黑" panose="020B0503020204020204" charset="-122"/>
              <a:ea typeface="微软雅黑" panose="020B0503020204020204" charset="-122"/>
            </a:endParaRPr>
          </a:p>
        </p:txBody>
      </p:sp>
      <p:sp>
        <p:nvSpPr>
          <p:cNvPr id="10" name="文本框 9"/>
          <p:cNvSpPr txBox="1"/>
          <p:nvPr/>
        </p:nvSpPr>
        <p:spPr>
          <a:xfrm>
            <a:off x="6513830" y="2569210"/>
            <a:ext cx="819785" cy="706755"/>
          </a:xfrm>
          <a:prstGeom prst="rect">
            <a:avLst/>
          </a:prstGeom>
          <a:noFill/>
        </p:spPr>
        <p:txBody>
          <a:bodyPr wrap="square" rtlCol="0">
            <a:spAutoFit/>
          </a:bodyPr>
          <a:lstStyle/>
          <a:p>
            <a:pPr algn="r"/>
            <a:r>
              <a:rPr lang="en-US" altLang="zh-CN" sz="4000" b="1">
                <a:solidFill>
                  <a:srgbClr val="6AE7FF"/>
                </a:solidFill>
                <a:latin typeface="微软雅黑" panose="020B0503020204020204" charset="-122"/>
                <a:ea typeface="微软雅黑" panose="020B0503020204020204" charset="-122"/>
              </a:rPr>
              <a:t>02</a:t>
            </a:r>
            <a:endParaRPr lang="en-US" altLang="zh-CN" sz="4000" b="1">
              <a:solidFill>
                <a:srgbClr val="6AE7FF"/>
              </a:solidFill>
              <a:latin typeface="微软雅黑" panose="020B0503020204020204" charset="-122"/>
              <a:ea typeface="微软雅黑" panose="020B0503020204020204" charset="-122"/>
            </a:endParaRPr>
          </a:p>
        </p:txBody>
      </p:sp>
      <p:sp>
        <p:nvSpPr>
          <p:cNvPr id="11" name="圆角矩形 10"/>
          <p:cNvSpPr/>
          <p:nvPr/>
        </p:nvSpPr>
        <p:spPr>
          <a:xfrm>
            <a:off x="7511415" y="2665730"/>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6AE7FF"/>
                </a:solidFill>
                <a:latin typeface="微软雅黑" panose="020B0503020204020204" charset="-122"/>
                <a:ea typeface="微软雅黑" panose="020B0503020204020204" charset="-122"/>
                <a:sym typeface="+mn-ea"/>
              </a:rPr>
              <a:t>公司大数据平台介绍</a:t>
            </a:r>
            <a:endParaRPr lang="zh-CN" altLang="en-US" sz="2000" b="1" dirty="0">
              <a:solidFill>
                <a:srgbClr val="6AE7FF"/>
              </a:solidFill>
              <a:latin typeface="微软雅黑" panose="020B0503020204020204" charset="-122"/>
              <a:ea typeface="微软雅黑" panose="020B0503020204020204" charset="-122"/>
            </a:endParaRPr>
          </a:p>
        </p:txBody>
      </p:sp>
      <p:sp>
        <p:nvSpPr>
          <p:cNvPr id="12" name="文本框 11"/>
          <p:cNvSpPr txBox="1"/>
          <p:nvPr/>
        </p:nvSpPr>
        <p:spPr>
          <a:xfrm>
            <a:off x="1381125" y="4347845"/>
            <a:ext cx="819785" cy="706755"/>
          </a:xfrm>
          <a:prstGeom prst="rect">
            <a:avLst/>
          </a:prstGeom>
          <a:noFill/>
        </p:spPr>
        <p:txBody>
          <a:bodyPr wrap="square" rtlCol="0">
            <a:spAutoFit/>
          </a:bodyPr>
          <a:lstStyle/>
          <a:p>
            <a:pPr algn="r"/>
            <a:r>
              <a:rPr lang="en-US" altLang="zh-CN" sz="4000" b="1">
                <a:solidFill>
                  <a:srgbClr val="6AE7FF"/>
                </a:solidFill>
                <a:latin typeface="微软雅黑" panose="020B0503020204020204" charset="-122"/>
                <a:ea typeface="微软雅黑" panose="020B0503020204020204" charset="-122"/>
              </a:rPr>
              <a:t>03</a:t>
            </a:r>
            <a:endParaRPr lang="en-US" altLang="zh-CN" sz="4000" b="1">
              <a:solidFill>
                <a:srgbClr val="6AE7FF"/>
              </a:solidFill>
              <a:latin typeface="微软雅黑" panose="020B0503020204020204" charset="-122"/>
              <a:ea typeface="微软雅黑" panose="020B0503020204020204" charset="-122"/>
            </a:endParaRPr>
          </a:p>
        </p:txBody>
      </p:sp>
      <p:sp>
        <p:nvSpPr>
          <p:cNvPr id="13" name="圆角矩形 12"/>
          <p:cNvSpPr/>
          <p:nvPr/>
        </p:nvSpPr>
        <p:spPr>
          <a:xfrm>
            <a:off x="2378710" y="4444365"/>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6AE7FF"/>
                </a:solidFill>
                <a:latin typeface="微软雅黑" panose="020B0503020204020204" charset="-122"/>
                <a:ea typeface="微软雅黑" panose="020B0503020204020204" charset="-122"/>
                <a:sym typeface="+mn-ea"/>
              </a:rPr>
              <a:t>离线数据分析应用</a:t>
            </a:r>
            <a:endParaRPr lang="zh-CN" altLang="en-US" sz="2000" b="1" dirty="0">
              <a:solidFill>
                <a:srgbClr val="6AE7FF"/>
              </a:solidFill>
              <a:latin typeface="微软雅黑" panose="020B0503020204020204" charset="-122"/>
              <a:ea typeface="微软雅黑" panose="020B0503020204020204" charset="-122"/>
            </a:endParaRPr>
          </a:p>
        </p:txBody>
      </p:sp>
      <p:sp>
        <p:nvSpPr>
          <p:cNvPr id="32" name="文本框 31"/>
          <p:cNvSpPr txBox="1"/>
          <p:nvPr/>
        </p:nvSpPr>
        <p:spPr>
          <a:xfrm>
            <a:off x="6513830" y="4347845"/>
            <a:ext cx="819785" cy="706755"/>
          </a:xfrm>
          <a:prstGeom prst="rect">
            <a:avLst/>
          </a:prstGeom>
          <a:noFill/>
        </p:spPr>
        <p:txBody>
          <a:bodyPr wrap="square" rtlCol="0">
            <a:spAutoFit/>
          </a:bodyPr>
          <a:lstStyle/>
          <a:p>
            <a:pPr algn="r"/>
            <a:r>
              <a:rPr lang="en-US" altLang="zh-CN" sz="4000" b="1">
                <a:solidFill>
                  <a:srgbClr val="6AE7FF"/>
                </a:solidFill>
                <a:latin typeface="微软雅黑" panose="020B0503020204020204" charset="-122"/>
                <a:ea typeface="微软雅黑" panose="020B0503020204020204" charset="-122"/>
              </a:rPr>
              <a:t>04</a:t>
            </a:r>
            <a:endParaRPr lang="en-US" altLang="zh-CN" sz="4000" b="1">
              <a:solidFill>
                <a:srgbClr val="6AE7FF"/>
              </a:solidFill>
              <a:latin typeface="微软雅黑" panose="020B0503020204020204" charset="-122"/>
              <a:ea typeface="微软雅黑" panose="020B0503020204020204" charset="-122"/>
            </a:endParaRPr>
          </a:p>
        </p:txBody>
      </p:sp>
      <p:sp>
        <p:nvSpPr>
          <p:cNvPr id="33" name="圆角矩形 32"/>
          <p:cNvSpPr/>
          <p:nvPr/>
        </p:nvSpPr>
        <p:spPr>
          <a:xfrm>
            <a:off x="7511415" y="4444365"/>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6AE7FF"/>
                </a:solidFill>
                <a:latin typeface="微软雅黑" panose="020B0503020204020204" charset="-122"/>
                <a:ea typeface="微软雅黑" panose="020B0503020204020204" charset="-122"/>
                <a:sym typeface="+mn-ea"/>
              </a:rPr>
              <a:t>数据分析案例</a:t>
            </a:r>
            <a:endParaRPr lang="zh-CN" sz="2000" b="1" dirty="0">
              <a:solidFill>
                <a:srgbClr val="6AE7FF"/>
              </a:solidFill>
              <a:latin typeface="微软雅黑" panose="020B0503020204020204" charset="-122"/>
              <a:ea typeface="微软雅黑" panose="020B0503020204020204" charset="-122"/>
            </a:endParaRPr>
          </a:p>
        </p:txBody>
      </p:sp>
      <p:sp>
        <p:nvSpPr>
          <p:cNvPr id="2" name="文本框 1"/>
          <p:cNvSpPr txBox="1"/>
          <p:nvPr/>
        </p:nvSpPr>
        <p:spPr>
          <a:xfrm>
            <a:off x="2378710" y="2738120"/>
            <a:ext cx="3142615" cy="398780"/>
          </a:xfrm>
          <a:prstGeom prst="rect">
            <a:avLst/>
          </a:prstGeom>
          <a:noFill/>
        </p:spPr>
        <p:txBody>
          <a:bodyPr wrap="square" rtlCol="0">
            <a:spAutoFit/>
          </a:bodyPr>
          <a:p>
            <a:pPr algn="ctr"/>
            <a:r>
              <a:rPr lang="zh-CN" altLang="en-US" sz="2000" b="1" dirty="0">
                <a:solidFill>
                  <a:srgbClr val="6AE7FF"/>
                </a:solidFill>
                <a:latin typeface="微软雅黑" panose="020B0503020204020204" charset="-122"/>
                <a:ea typeface="微软雅黑" panose="020B0503020204020204" charset="-122"/>
                <a:sym typeface="+mn-ea"/>
              </a:rPr>
              <a:t>大数据技术体系概述</a:t>
            </a:r>
            <a:endParaRPr lang="zh-CN" altLang="en-US" sz="200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par>
                          <p:cTn id="12" fill="hold">
                            <p:stCondLst>
                              <p:cond delay="11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p:stCondLst>
                              <p:cond delay="1600"/>
                            </p:stCondLst>
                            <p:childTnLst>
                              <p:par>
                                <p:cTn id="19" presetID="29" presetClass="entr" presetSubtype="0" fill="hold" grpId="1"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ppt_x</p:attrName>
                                        </p:attrNameLst>
                                      </p:cBhvr>
                                      <p:tavLst>
                                        <p:tav tm="0">
                                          <p:val>
                                            <p:strVal val="#ppt_x-.2"/>
                                          </p:val>
                                        </p:tav>
                                        <p:tav tm="100000">
                                          <p:val>
                                            <p:strVal val="#ppt_x"/>
                                          </p:val>
                                        </p:tav>
                                      </p:tavLst>
                                    </p:anim>
                                    <p:anim calcmode="lin" valueType="num">
                                      <p:cBhvr>
                                        <p:cTn id="22" dur="5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23" dur="500"/>
                                        <p:tgtEl>
                                          <p:spTgt spid="9"/>
                                        </p:tgtEl>
                                      </p:cBhvr>
                                    </p:animEffect>
                                  </p:childTnLst>
                                </p:cTn>
                              </p:par>
                            </p:childTnLst>
                          </p:cTn>
                        </p:par>
                        <p:par>
                          <p:cTn id="24" fill="hold">
                            <p:stCondLst>
                              <p:cond delay="2100"/>
                            </p:stCondLst>
                            <p:childTnLst>
                              <p:par>
                                <p:cTn id="25" presetID="53" presetClass="entr" presetSubtype="16"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childTnLst>
                          </p:cTn>
                        </p:par>
                        <p:par>
                          <p:cTn id="30" fill="hold">
                            <p:stCondLst>
                              <p:cond delay="2600"/>
                            </p:stCondLst>
                            <p:childTnLst>
                              <p:par>
                                <p:cTn id="31" presetID="29" presetClass="entr" presetSubtype="0" fill="hold" grpId="1"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ppt_x</p:attrName>
                                        </p:attrNameLst>
                                      </p:cBhvr>
                                      <p:tavLst>
                                        <p:tav tm="0">
                                          <p:val>
                                            <p:strVal val="#ppt_x-.2"/>
                                          </p:val>
                                        </p:tav>
                                        <p:tav tm="100000">
                                          <p:val>
                                            <p:strVal val="#ppt_x"/>
                                          </p:val>
                                        </p:tav>
                                      </p:tavLst>
                                    </p:anim>
                                    <p:anim calcmode="lin" valueType="num">
                                      <p:cBhvr>
                                        <p:cTn id="34" dur="5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35" dur="500"/>
                                        <p:tgtEl>
                                          <p:spTgt spid="11"/>
                                        </p:tgtEl>
                                      </p:cBhvr>
                                    </p:animEffect>
                                  </p:childTnLst>
                                </p:cTn>
                              </p:par>
                            </p:childTnLst>
                          </p:cTn>
                        </p:par>
                        <p:par>
                          <p:cTn id="36" fill="hold">
                            <p:stCondLst>
                              <p:cond delay="3100"/>
                            </p:stCondLst>
                            <p:childTnLst>
                              <p:par>
                                <p:cTn id="37" presetID="53" presetClass="entr" presetSubtype="16"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500" fill="hold"/>
                                        <p:tgtEl>
                                          <p:spTgt spid="12"/>
                                        </p:tgtEl>
                                        <p:attrNameLst>
                                          <p:attrName>ppt_w</p:attrName>
                                        </p:attrNameLst>
                                      </p:cBhvr>
                                      <p:tavLst>
                                        <p:tav tm="0">
                                          <p:val>
                                            <p:fltVal val="0"/>
                                          </p:val>
                                        </p:tav>
                                        <p:tav tm="100000">
                                          <p:val>
                                            <p:strVal val="#ppt_w"/>
                                          </p:val>
                                        </p:tav>
                                      </p:tavLst>
                                    </p:anim>
                                    <p:anim calcmode="lin" valueType="num">
                                      <p:cBhvr>
                                        <p:cTn id="40" dur="500" fill="hold"/>
                                        <p:tgtEl>
                                          <p:spTgt spid="12"/>
                                        </p:tgtEl>
                                        <p:attrNameLst>
                                          <p:attrName>ppt_h</p:attrName>
                                        </p:attrNameLst>
                                      </p:cBhvr>
                                      <p:tavLst>
                                        <p:tav tm="0">
                                          <p:val>
                                            <p:fltVal val="0"/>
                                          </p:val>
                                        </p:tav>
                                        <p:tav tm="100000">
                                          <p:val>
                                            <p:strVal val="#ppt_h"/>
                                          </p:val>
                                        </p:tav>
                                      </p:tavLst>
                                    </p:anim>
                                    <p:animEffect transition="in" filter="fade">
                                      <p:cBhvr>
                                        <p:cTn id="41" dur="500"/>
                                        <p:tgtEl>
                                          <p:spTgt spid="12"/>
                                        </p:tgtEl>
                                      </p:cBhvr>
                                    </p:animEffect>
                                  </p:childTnLst>
                                </p:cTn>
                              </p:par>
                            </p:childTnLst>
                          </p:cTn>
                        </p:par>
                        <p:par>
                          <p:cTn id="42" fill="hold">
                            <p:stCondLst>
                              <p:cond delay="3600"/>
                            </p:stCondLst>
                            <p:childTnLst>
                              <p:par>
                                <p:cTn id="43" presetID="29" presetClass="entr" presetSubtype="0" fill="hold" grpId="1" nodeType="after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ppt_x</p:attrName>
                                        </p:attrNameLst>
                                      </p:cBhvr>
                                      <p:tavLst>
                                        <p:tav tm="0">
                                          <p:val>
                                            <p:strVal val="#ppt_x-.2"/>
                                          </p:val>
                                        </p:tav>
                                        <p:tav tm="100000">
                                          <p:val>
                                            <p:strVal val="#ppt_x"/>
                                          </p:val>
                                        </p:tav>
                                      </p:tavLst>
                                    </p:anim>
                                    <p:anim calcmode="lin" valueType="num">
                                      <p:cBhvr>
                                        <p:cTn id="46" dur="5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47" dur="500"/>
                                        <p:tgtEl>
                                          <p:spTgt spid="13"/>
                                        </p:tgtEl>
                                      </p:cBhvr>
                                    </p:animEffect>
                                  </p:childTnLst>
                                </p:cTn>
                              </p:par>
                            </p:childTnLst>
                          </p:cTn>
                        </p:par>
                        <p:par>
                          <p:cTn id="48" fill="hold">
                            <p:stCondLst>
                              <p:cond delay="4100"/>
                            </p:stCondLst>
                            <p:childTnLst>
                              <p:par>
                                <p:cTn id="49" presetID="53" presetClass="entr" presetSubtype="16" fill="hold" grpId="0" nodeType="after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p:cTn id="51" dur="500" fill="hold"/>
                                        <p:tgtEl>
                                          <p:spTgt spid="32"/>
                                        </p:tgtEl>
                                        <p:attrNameLst>
                                          <p:attrName>ppt_w</p:attrName>
                                        </p:attrNameLst>
                                      </p:cBhvr>
                                      <p:tavLst>
                                        <p:tav tm="0">
                                          <p:val>
                                            <p:fltVal val="0"/>
                                          </p:val>
                                        </p:tav>
                                        <p:tav tm="100000">
                                          <p:val>
                                            <p:strVal val="#ppt_w"/>
                                          </p:val>
                                        </p:tav>
                                      </p:tavLst>
                                    </p:anim>
                                    <p:anim calcmode="lin" valueType="num">
                                      <p:cBhvr>
                                        <p:cTn id="52" dur="500" fill="hold"/>
                                        <p:tgtEl>
                                          <p:spTgt spid="32"/>
                                        </p:tgtEl>
                                        <p:attrNameLst>
                                          <p:attrName>ppt_h</p:attrName>
                                        </p:attrNameLst>
                                      </p:cBhvr>
                                      <p:tavLst>
                                        <p:tav tm="0">
                                          <p:val>
                                            <p:fltVal val="0"/>
                                          </p:val>
                                        </p:tav>
                                        <p:tav tm="100000">
                                          <p:val>
                                            <p:strVal val="#ppt_h"/>
                                          </p:val>
                                        </p:tav>
                                      </p:tavLst>
                                    </p:anim>
                                    <p:animEffect transition="in" filter="fade">
                                      <p:cBhvr>
                                        <p:cTn id="53" dur="500"/>
                                        <p:tgtEl>
                                          <p:spTgt spid="32"/>
                                        </p:tgtEl>
                                      </p:cBhvr>
                                    </p:animEffect>
                                  </p:childTnLst>
                                </p:cTn>
                              </p:par>
                            </p:childTnLst>
                          </p:cTn>
                        </p:par>
                        <p:par>
                          <p:cTn id="54" fill="hold">
                            <p:stCondLst>
                              <p:cond delay="4600"/>
                            </p:stCondLst>
                            <p:childTnLst>
                              <p:par>
                                <p:cTn id="55" presetID="29" presetClass="entr" presetSubtype="0" fill="hold" grpId="1" nodeType="afterEffect">
                                  <p:stCondLst>
                                    <p:cond delay="0"/>
                                  </p:stCondLst>
                                  <p:childTnLst>
                                    <p:set>
                                      <p:cBhvr>
                                        <p:cTn id="56" dur="1" fill="hold">
                                          <p:stCondLst>
                                            <p:cond delay="0"/>
                                          </p:stCondLst>
                                        </p:cTn>
                                        <p:tgtEl>
                                          <p:spTgt spid="33"/>
                                        </p:tgtEl>
                                        <p:attrNameLst>
                                          <p:attrName>style.visibility</p:attrName>
                                        </p:attrNameLst>
                                      </p:cBhvr>
                                      <p:to>
                                        <p:strVal val="visible"/>
                                      </p:to>
                                    </p:set>
                                    <p:anim calcmode="lin" valueType="num">
                                      <p:cBhvr>
                                        <p:cTn id="57" dur="500" fill="hold"/>
                                        <p:tgtEl>
                                          <p:spTgt spid="33"/>
                                        </p:tgtEl>
                                        <p:attrNameLst>
                                          <p:attrName>ppt_x</p:attrName>
                                        </p:attrNameLst>
                                      </p:cBhvr>
                                      <p:tavLst>
                                        <p:tav tm="0">
                                          <p:val>
                                            <p:strVal val="#ppt_x-.2"/>
                                          </p:val>
                                        </p:tav>
                                        <p:tav tm="100000">
                                          <p:val>
                                            <p:strVal val="#ppt_x"/>
                                          </p:val>
                                        </p:tav>
                                      </p:tavLst>
                                    </p:anim>
                                    <p:anim calcmode="lin" valueType="num">
                                      <p:cBhvr>
                                        <p:cTn id="58" dur="500" fill="hold"/>
                                        <p:tgtEl>
                                          <p:spTgt spid="33"/>
                                        </p:tgtEl>
                                        <p:attrNameLst>
                                          <p:attrName>ppt_y</p:attrName>
                                        </p:attrNameLst>
                                      </p:cBhvr>
                                      <p:tavLst>
                                        <p:tav tm="0">
                                          <p:val>
                                            <p:strVal val="#ppt_y"/>
                                          </p:val>
                                        </p:tav>
                                        <p:tav tm="100000">
                                          <p:val>
                                            <p:strVal val="#ppt_y"/>
                                          </p:val>
                                        </p:tav>
                                      </p:tavLst>
                                    </p:anim>
                                    <p:animEffect transition="in" filter="wipe(right)" prLst="gradientSize: 0.1">
                                      <p:cBhvr>
                                        <p:cTn id="5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animBg="1"/>
      <p:bldP spid="9" grpId="1" animBg="1"/>
      <p:bldP spid="10" grpId="0"/>
      <p:bldP spid="11" grpId="0" animBg="1"/>
      <p:bldP spid="11" grpId="1" animBg="1"/>
      <p:bldP spid="12" grpId="0"/>
      <p:bldP spid="13" grpId="0" animBg="1"/>
      <p:bldP spid="13" grpId="1" animBg="1"/>
      <p:bldP spid="32" grpId="0"/>
      <p:bldP spid="33" grpId="0" animBg="1"/>
      <p:bldP spid="33"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dirty="0">
                <a:solidFill>
                  <a:srgbClr val="6AE7FF"/>
                </a:solidFill>
              </a:rPr>
              <a:t>01</a:t>
            </a:r>
            <a:endParaRPr lang="en-US" altLang="zh-CN" sz="9600" dirty="0">
              <a:solidFill>
                <a:srgbClr val="6AE7FF"/>
              </a:solidFill>
            </a:endParaRPr>
          </a:p>
        </p:txBody>
      </p:sp>
      <p:sp>
        <p:nvSpPr>
          <p:cNvPr id="4" name="文本框 3"/>
          <p:cNvSpPr txBox="1"/>
          <p:nvPr/>
        </p:nvSpPr>
        <p:spPr>
          <a:xfrm>
            <a:off x="4544060" y="2716530"/>
            <a:ext cx="3735705" cy="1198880"/>
          </a:xfrm>
          <a:prstGeom prst="rect">
            <a:avLst/>
          </a:prstGeom>
          <a:noFill/>
        </p:spPr>
        <p:txBody>
          <a:bodyPr wrap="square" rtlCol="0">
            <a:spAutoFit/>
          </a:bodyPr>
          <a:lstStyle/>
          <a:p>
            <a:pPr algn="ctr"/>
            <a:r>
              <a:rPr lang="zh-CN" altLang="en-US" sz="2400" b="1" dirty="0">
                <a:solidFill>
                  <a:srgbClr val="6AE7FF"/>
                </a:solidFill>
                <a:latin typeface="微软雅黑" panose="020B0503020204020204" charset="-122"/>
                <a:ea typeface="微软雅黑" panose="020B0503020204020204" charset="-122"/>
                <a:sym typeface="+mn-ea"/>
              </a:rPr>
              <a:t>大数据技术体系概述</a:t>
            </a:r>
            <a:endParaRPr lang="zh-CN" altLang="en-US" sz="2400"/>
          </a:p>
          <a:p>
            <a:pPr algn="ctr"/>
            <a:endParaRPr lang="zh-CN" altLang="en-US" sz="2400" b="1" dirty="0">
              <a:solidFill>
                <a:srgbClr val="6AE7FF"/>
              </a:solidFill>
              <a:latin typeface="微软雅黑" panose="020B0503020204020204" charset="-122"/>
              <a:ea typeface="微软雅黑" panose="020B0503020204020204" charset="-122"/>
            </a:endParaRPr>
          </a:p>
          <a:p>
            <a:pPr algn="ctr"/>
            <a:endParaRPr lang="zh-CN" altLang="en-US" sz="2400" b="1" dirty="0">
              <a:solidFill>
                <a:srgbClr val="6AE7FF"/>
              </a:solidFill>
              <a:latin typeface="微软雅黑" panose="020B0503020204020204" charset="-122"/>
              <a:ea typeface="微软雅黑" panose="020B0503020204020204" charset="-122"/>
            </a:endParaRPr>
          </a:p>
        </p:txBody>
      </p:sp>
      <p:sp>
        <p:nvSpPr>
          <p:cNvPr id="359" name="矩形 358"/>
          <p:cNvSpPr/>
          <p:nvPr/>
        </p:nvSpPr>
        <p:spPr>
          <a:xfrm>
            <a:off x="4620895" y="3197225"/>
            <a:ext cx="5001260"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Remember what should be remembered, and forget what should be </a:t>
            </a:r>
            <a:r>
              <a:rPr sz="1200" dirty="0" err="1">
                <a:solidFill>
                  <a:srgbClr val="10FBFE"/>
                </a:solidFill>
                <a:latin typeface="微软雅黑" panose="020B0503020204020204" charset="-122"/>
                <a:ea typeface="微软雅黑" panose="020B0503020204020204" charset="-122"/>
                <a:cs typeface="+mn-ea"/>
                <a:sym typeface="+mn-lt"/>
              </a:rPr>
              <a:t>forgotten.Remember</a:t>
            </a:r>
            <a:r>
              <a:rPr sz="1200" dirty="0">
                <a:solidFill>
                  <a:srgbClr val="10FBFE"/>
                </a:solidFill>
                <a:latin typeface="微软雅黑" panose="020B0503020204020204" charset="-122"/>
                <a:ea typeface="微软雅黑" panose="020B0503020204020204" charset="-122"/>
                <a:cs typeface="+mn-ea"/>
                <a:sym typeface="+mn-lt"/>
              </a:rPr>
              <a:t> what should be remembered, and forget what should be forgotten.</a:t>
            </a:r>
            <a:endParaRPr lang="zh-CN" altLang="en-US" sz="1200" spc="300" dirty="0">
              <a:solidFill>
                <a:srgbClr val="10FBFE"/>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899"/>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2176780" y="1198880"/>
            <a:ext cx="9982200" cy="5506720"/>
          </a:xfrm>
          <a:prstGeom prst="rect">
            <a:avLst/>
          </a:prstGeom>
        </p:spPr>
      </p:pic>
      <p:grpSp>
        <p:nvGrpSpPr>
          <p:cNvPr id="5" name="组合 4"/>
          <p:cNvGrpSpPr/>
          <p:nvPr/>
        </p:nvGrpSpPr>
        <p:grpSpPr>
          <a:xfrm>
            <a:off x="354330" y="377190"/>
            <a:ext cx="606425" cy="606425"/>
            <a:chOff x="2089" y="2413"/>
            <a:chExt cx="1152" cy="1152"/>
          </a:xfrm>
        </p:grpSpPr>
        <p:sp>
          <p:nvSpPr>
            <p:cNvPr id="6" name="椭圆 5"/>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dirty="0">
                  <a:latin typeface="微软雅黑" panose="020B0503020204020204" charset="-122"/>
                  <a:ea typeface="微软雅黑" panose="020B0503020204020204" charset="-122"/>
                </a:rPr>
                <a:t>1</a:t>
              </a:r>
              <a:endParaRPr lang="en-US" altLang="zh-CN" sz="2400" b="1" dirty="0">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98780"/>
          </a:xfrm>
          <a:prstGeom prst="rect">
            <a:avLst/>
          </a:prstGeom>
          <a:noFill/>
        </p:spPr>
        <p:txBody>
          <a:bodyPr wrap="square" rtlCol="0">
            <a:spAutoFit/>
          </a:bodyPr>
          <a:p>
            <a:r>
              <a:rPr lang="en-US" altLang="zh-CN" sz="2000" b="1" dirty="0">
                <a:solidFill>
                  <a:srgbClr val="6AE7FF"/>
                </a:solidFill>
                <a:latin typeface="微软雅黑" panose="020B0503020204020204" charset="-122"/>
                <a:ea typeface="微软雅黑" panose="020B0503020204020204" charset="-122"/>
              </a:rPr>
              <a:t>Hadoop2.x</a:t>
            </a:r>
            <a:r>
              <a:rPr lang="zh-CN" altLang="en-US" sz="2000" b="1" dirty="0">
                <a:solidFill>
                  <a:srgbClr val="6AE7FF"/>
                </a:solidFill>
                <a:latin typeface="微软雅黑" panose="020B0503020204020204" charset="-122"/>
                <a:ea typeface="微软雅黑" panose="020B0503020204020204" charset="-122"/>
              </a:rPr>
              <a:t>技术生态</a:t>
            </a:r>
            <a:endParaRPr lang="zh-CN" altLang="en-US" sz="2000" b="1" dirty="0">
              <a:solidFill>
                <a:srgbClr val="6AE7FF"/>
              </a:solidFill>
              <a:latin typeface="微软雅黑" panose="020B0503020204020204" charset="-122"/>
              <a:ea typeface="微软雅黑" panose="020B0503020204020204" charset="-122"/>
            </a:endParaRPr>
          </a:p>
        </p:txBody>
      </p:sp>
      <p:sp>
        <p:nvSpPr>
          <p:cNvPr id="3" name="文本框 2"/>
          <p:cNvSpPr txBox="1"/>
          <p:nvPr/>
        </p:nvSpPr>
        <p:spPr>
          <a:xfrm>
            <a:off x="127000" y="1294130"/>
            <a:ext cx="2401570" cy="5539105"/>
          </a:xfrm>
          <a:prstGeom prst="rect">
            <a:avLst/>
          </a:prstGeom>
          <a:noFill/>
        </p:spPr>
        <p:txBody>
          <a:bodyPr wrap="square" rtlCol="0">
            <a:spAutoFit/>
          </a:bodyPr>
          <a:p>
            <a:r>
              <a:rPr lang="en-US" altLang="zh-CN" sz="1400">
                <a:solidFill>
                  <a:schemeClr val="accent3"/>
                </a:solidFill>
              </a:rPr>
              <a:t>Apache Hadoop</a:t>
            </a:r>
            <a:r>
              <a:rPr lang="zh-CN" altLang="en-US">
                <a:solidFill>
                  <a:schemeClr val="accent3"/>
                </a:solidFill>
              </a:rPr>
              <a:t>：</a:t>
            </a:r>
            <a:r>
              <a:rPr lang="zh-CN" altLang="en-US" sz="1400">
                <a:solidFill>
                  <a:schemeClr val="accent3"/>
                </a:solidFill>
              </a:rPr>
              <a:t>Hadoop是根据谷歌公司发表的MapReduce和Google文件系统的论文自行实现而成。</a:t>
            </a:r>
            <a:endParaRPr lang="zh-CN" altLang="en-US" sz="1400">
              <a:solidFill>
                <a:schemeClr val="accent3"/>
              </a:solidFill>
            </a:endParaRPr>
          </a:p>
          <a:p>
            <a:endParaRPr lang="zh-CN" altLang="en-US" sz="1400">
              <a:solidFill>
                <a:schemeClr val="accent3"/>
              </a:solidFill>
            </a:endParaRPr>
          </a:p>
          <a:p>
            <a:r>
              <a:rPr lang="zh-CN" altLang="en-US" sz="1400">
                <a:solidFill>
                  <a:schemeClr val="accent3"/>
                </a:solidFill>
                <a:sym typeface="+mn-ea"/>
              </a:rPr>
              <a:t>Apache HBase</a:t>
            </a:r>
            <a:r>
              <a:rPr lang="zh-CN" altLang="en-US" sz="1400">
                <a:solidFill>
                  <a:schemeClr val="accent3"/>
                </a:solidFill>
              </a:rPr>
              <a:t>是一个开源的非关系型分布式数据库（NoSQL），它参考了谷歌的</a:t>
            </a:r>
            <a:r>
              <a:rPr lang="zh-CN" altLang="en-US" sz="1400">
                <a:solidFill>
                  <a:schemeClr val="accent3"/>
                </a:solidFill>
                <a:hlinkClick r:id="rId2" action="ppaction://hlinkfile"/>
              </a:rPr>
              <a:t>BigTable</a:t>
            </a:r>
            <a:r>
              <a:rPr lang="zh-CN" altLang="en-US" sz="1400">
                <a:solidFill>
                  <a:schemeClr val="accent3"/>
                </a:solidFill>
              </a:rPr>
              <a:t>建模，实现的编程语言为 Java。</a:t>
            </a:r>
            <a:endParaRPr lang="zh-CN" altLang="en-US" sz="1400">
              <a:solidFill>
                <a:schemeClr val="accent3"/>
              </a:solidFill>
            </a:endParaRPr>
          </a:p>
          <a:p>
            <a:endParaRPr lang="zh-CN" altLang="en-US" sz="1400">
              <a:solidFill>
                <a:schemeClr val="accent3"/>
              </a:solidFill>
            </a:endParaRPr>
          </a:p>
          <a:p>
            <a:r>
              <a:rPr lang="zh-CN" altLang="en-US" sz="1400">
                <a:solidFill>
                  <a:schemeClr val="accent3"/>
                </a:solidFill>
              </a:rPr>
              <a:t>MapReduce是用于大规模数据集（大于1TB）的并行运算、概念“Map（映射）”和“Reduce（归纳）、分布和可靠性</a:t>
            </a:r>
            <a:endParaRPr lang="zh-CN" altLang="en-US" sz="1400">
              <a:solidFill>
                <a:schemeClr val="accent3"/>
              </a:solidFill>
            </a:endParaRPr>
          </a:p>
          <a:p>
            <a:endParaRPr lang="zh-CN" altLang="en-US" sz="1400">
              <a:solidFill>
                <a:schemeClr val="accent3"/>
              </a:solidFill>
            </a:endParaRPr>
          </a:p>
          <a:p>
            <a:r>
              <a:rPr lang="zh-CN" altLang="en-US" sz="1400">
                <a:solidFill>
                  <a:schemeClr val="accent3"/>
                </a:solidFill>
              </a:rPr>
              <a:t>HDFS是Hadoop应用用到的一个最主要的分布式存储系统。一个HDFS集群主要由一个NameNode和很多个Datanode组成：Namenode管理文件系统的元数据，而Datanode存储了实际的数据。</a:t>
            </a:r>
            <a:endParaRPr lang="zh-CN" altLang="en-US" sz="1400">
              <a:solidFill>
                <a:schemeClr val="accent3"/>
              </a:solidFill>
            </a:endParaRPr>
          </a:p>
          <a:p>
            <a:endParaRPr lang="zh-CN" altLang="en-US" sz="1400">
              <a:solidFill>
                <a:schemeClr val="accent3"/>
              </a:solidFill>
            </a:endParaRP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57785" y="1052830"/>
            <a:ext cx="7036435" cy="4217035"/>
          </a:xfrm>
          <a:prstGeom prst="rect">
            <a:avLst/>
          </a:prstGeom>
        </p:spPr>
      </p:pic>
      <p:pic>
        <p:nvPicPr>
          <p:cNvPr id="4" name="图片 3"/>
          <p:cNvPicPr>
            <a:picLocks noChangeAspect="1"/>
          </p:cNvPicPr>
          <p:nvPr/>
        </p:nvPicPr>
        <p:blipFill>
          <a:blip r:embed="rId2"/>
          <a:stretch>
            <a:fillRect/>
          </a:stretch>
        </p:blipFill>
        <p:spPr>
          <a:xfrm>
            <a:off x="6978650" y="2137410"/>
            <a:ext cx="5267960" cy="4279265"/>
          </a:xfrm>
          <a:prstGeom prst="rect">
            <a:avLst/>
          </a:prstGeom>
        </p:spPr>
      </p:pic>
      <p:grpSp>
        <p:nvGrpSpPr>
          <p:cNvPr id="5" name="组合 4"/>
          <p:cNvGrpSpPr/>
          <p:nvPr/>
        </p:nvGrpSpPr>
        <p:grpSpPr>
          <a:xfrm>
            <a:off x="354330" y="377190"/>
            <a:ext cx="606425" cy="606425"/>
            <a:chOff x="2089" y="2413"/>
            <a:chExt cx="1152" cy="1152"/>
          </a:xfrm>
        </p:grpSpPr>
        <p:sp>
          <p:nvSpPr>
            <p:cNvPr id="6" name="椭圆 5"/>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dirty="0">
                  <a:latin typeface="微软雅黑" panose="020B0503020204020204" charset="-122"/>
                  <a:ea typeface="微软雅黑" panose="020B0503020204020204" charset="-122"/>
                </a:rPr>
                <a:t>2</a:t>
              </a:r>
              <a:endParaRPr lang="en-US" altLang="zh-CN" sz="2400" b="1" dirty="0">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460375"/>
          </a:xfrm>
          <a:prstGeom prst="rect">
            <a:avLst/>
          </a:prstGeom>
          <a:noFill/>
        </p:spPr>
        <p:txBody>
          <a:bodyPr wrap="square" rtlCol="0">
            <a:spAutoFit/>
          </a:bodyPr>
          <a:p>
            <a:r>
              <a:rPr lang="en-US" altLang="zh-CN" sz="2400" b="1" dirty="0">
                <a:solidFill>
                  <a:srgbClr val="6AE7FF"/>
                </a:solidFill>
                <a:latin typeface="微软雅黑" panose="020B0503020204020204" charset="-122"/>
                <a:ea typeface="微软雅黑" panose="020B0503020204020204" charset="-122"/>
              </a:rPr>
              <a:t>Hbase</a:t>
            </a:r>
            <a:r>
              <a:rPr lang="zh-CN" altLang="en-US" sz="2400" b="1" dirty="0">
                <a:solidFill>
                  <a:srgbClr val="6AE7FF"/>
                </a:solidFill>
                <a:latin typeface="微软雅黑" panose="020B0503020204020204" charset="-122"/>
                <a:ea typeface="微软雅黑" panose="020B0503020204020204" charset="-122"/>
              </a:rPr>
              <a:t>技术架构</a:t>
            </a:r>
            <a:endParaRPr lang="zh-CN" altLang="en-US" sz="2400" b="1" dirty="0">
              <a:solidFill>
                <a:srgbClr val="6AE7FF"/>
              </a:solidFill>
              <a:latin typeface="微软雅黑" panose="020B0503020204020204" charset="-122"/>
              <a:ea typeface="微软雅黑" panose="020B0503020204020204" charset="-122"/>
            </a:endParaRP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dirty="0">
                  <a:latin typeface="微软雅黑" panose="020B0503020204020204" charset="-122"/>
                  <a:ea typeface="微软雅黑" panose="020B0503020204020204" charset="-122"/>
                </a:rPr>
                <a:t>2</a:t>
              </a:r>
              <a:endParaRPr lang="en-US" altLang="zh-CN" sz="2400" b="1" dirty="0">
                <a:latin typeface="微软雅黑" panose="020B0503020204020204" charset="-122"/>
                <a:ea typeface="微软雅黑" panose="020B0503020204020204" charset="-122"/>
              </a:endParaRPr>
            </a:p>
          </p:txBody>
        </p:sp>
      </p:grpSp>
      <p:sp>
        <p:nvSpPr>
          <p:cNvPr id="264" name="文本框 263"/>
          <p:cNvSpPr txBox="1"/>
          <p:nvPr/>
        </p:nvSpPr>
        <p:spPr>
          <a:xfrm>
            <a:off x="960755" y="455930"/>
            <a:ext cx="5235575" cy="460375"/>
          </a:xfrm>
          <a:prstGeom prst="rect">
            <a:avLst/>
          </a:prstGeom>
          <a:noFill/>
        </p:spPr>
        <p:txBody>
          <a:bodyPr wrap="square" rtlCol="0">
            <a:spAutoFit/>
          </a:bodyPr>
          <a:p>
            <a:r>
              <a:rPr lang="en-US" altLang="zh-CN" sz="2400" b="1" dirty="0">
                <a:solidFill>
                  <a:srgbClr val="6AE7FF"/>
                </a:solidFill>
                <a:latin typeface="微软雅黑" panose="020B0503020204020204" charset="-122"/>
                <a:ea typeface="微软雅黑" panose="020B0503020204020204" charset="-122"/>
              </a:rPr>
              <a:t>Hbase</a:t>
            </a:r>
            <a:r>
              <a:rPr lang="zh-CN" altLang="en-US" sz="2400" b="1" dirty="0">
                <a:solidFill>
                  <a:srgbClr val="6AE7FF"/>
                </a:solidFill>
                <a:latin typeface="微软雅黑" panose="020B0503020204020204" charset="-122"/>
                <a:ea typeface="微软雅黑" panose="020B0503020204020204" charset="-122"/>
              </a:rPr>
              <a:t>与</a:t>
            </a:r>
            <a:r>
              <a:rPr lang="en-US" altLang="zh-CN" sz="2400" b="1" dirty="0">
                <a:solidFill>
                  <a:srgbClr val="6AE7FF"/>
                </a:solidFill>
                <a:latin typeface="微软雅黑" panose="020B0503020204020204" charset="-122"/>
                <a:ea typeface="微软雅黑" panose="020B0503020204020204" charset="-122"/>
              </a:rPr>
              <a:t>Hive</a:t>
            </a:r>
            <a:r>
              <a:rPr lang="zh-CN" altLang="en-US" sz="2400" b="1" dirty="0">
                <a:solidFill>
                  <a:srgbClr val="6AE7FF"/>
                </a:solidFill>
                <a:latin typeface="微软雅黑" panose="020B0503020204020204" charset="-122"/>
                <a:ea typeface="微软雅黑" panose="020B0503020204020204" charset="-122"/>
              </a:rPr>
              <a:t>读写数据</a:t>
            </a:r>
            <a:endParaRPr lang="zh-CN" altLang="en-US" sz="2400" b="1" dirty="0">
              <a:solidFill>
                <a:srgbClr val="6AE7FF"/>
              </a:solidFill>
              <a:latin typeface="微软雅黑" panose="020B0503020204020204" charset="-122"/>
              <a:ea typeface="微软雅黑" panose="020B0503020204020204" charset="-122"/>
            </a:endParaRPr>
          </a:p>
        </p:txBody>
      </p:sp>
      <p:pic>
        <p:nvPicPr>
          <p:cNvPr id="5" name="图片 4"/>
          <p:cNvPicPr>
            <a:picLocks noChangeAspect="1"/>
          </p:cNvPicPr>
          <p:nvPr/>
        </p:nvPicPr>
        <p:blipFill>
          <a:blip r:embed="rId1"/>
          <a:stretch>
            <a:fillRect/>
          </a:stretch>
        </p:blipFill>
        <p:spPr>
          <a:xfrm>
            <a:off x="-83820" y="983615"/>
            <a:ext cx="6033135" cy="4501515"/>
          </a:xfrm>
          <a:prstGeom prst="rect">
            <a:avLst/>
          </a:prstGeom>
        </p:spPr>
      </p:pic>
      <p:pic>
        <p:nvPicPr>
          <p:cNvPr id="8" name="图片 7"/>
          <p:cNvPicPr>
            <a:picLocks noChangeAspect="1"/>
          </p:cNvPicPr>
          <p:nvPr/>
        </p:nvPicPr>
        <p:blipFill>
          <a:blip r:embed="rId2"/>
          <a:stretch>
            <a:fillRect/>
          </a:stretch>
        </p:blipFill>
        <p:spPr>
          <a:xfrm>
            <a:off x="5948680" y="1807845"/>
            <a:ext cx="6249035" cy="5002530"/>
          </a:xfrm>
          <a:prstGeom prst="rect">
            <a:avLst/>
          </a:prstGeom>
        </p:spPr>
      </p:pic>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3</a:t>
              </a:r>
              <a:endParaRPr lang="en-US" altLang="zh-CN" sz="2400" b="1" dirty="0">
                <a:latin typeface="微软雅黑" panose="020B0503020204020204" charset="-122"/>
                <a:ea typeface="微软雅黑" panose="020B0503020204020204" charset="-122"/>
              </a:endParaRPr>
            </a:p>
          </p:txBody>
        </p:sp>
      </p:grpSp>
      <p:sp>
        <p:nvSpPr>
          <p:cNvPr id="264" name="文本框 263"/>
          <p:cNvSpPr txBox="1"/>
          <p:nvPr/>
        </p:nvSpPr>
        <p:spPr>
          <a:xfrm>
            <a:off x="960755" y="455930"/>
            <a:ext cx="5235575" cy="460375"/>
          </a:xfrm>
          <a:prstGeom prst="rect">
            <a:avLst/>
          </a:prstGeom>
          <a:noFill/>
        </p:spPr>
        <p:txBody>
          <a:bodyPr wrap="square" rtlCol="0">
            <a:spAutoFit/>
          </a:bodyPr>
          <a:lstStyle/>
          <a:p>
            <a:r>
              <a:rPr lang="en-US" altLang="zh-CN" sz="2400" b="1" dirty="0">
                <a:solidFill>
                  <a:srgbClr val="6AE7FF"/>
                </a:solidFill>
                <a:latin typeface="微软雅黑" panose="020B0503020204020204" charset="-122"/>
                <a:ea typeface="微软雅黑" panose="020B0503020204020204" charset="-122"/>
              </a:rPr>
              <a:t>Hive</a:t>
            </a:r>
            <a:r>
              <a:rPr lang="zh-CN" altLang="en-US" sz="2400" b="1" dirty="0">
                <a:solidFill>
                  <a:srgbClr val="6AE7FF"/>
                </a:solidFill>
                <a:latin typeface="微软雅黑" panose="020B0503020204020204" charset="-122"/>
                <a:ea typeface="微软雅黑" panose="020B0503020204020204" charset="-122"/>
              </a:rPr>
              <a:t>简介</a:t>
            </a:r>
            <a:endParaRPr lang="zh-CN" altLang="en-US" sz="2400" b="1" dirty="0">
              <a:solidFill>
                <a:srgbClr val="6AE7FF"/>
              </a:solidFill>
              <a:latin typeface="微软雅黑" panose="020B0503020204020204" charset="-122"/>
              <a:ea typeface="微软雅黑" panose="020B0503020204020204" charset="-122"/>
            </a:endParaRPr>
          </a:p>
        </p:txBody>
      </p:sp>
      <p:pic>
        <p:nvPicPr>
          <p:cNvPr id="29" name="图片 28"/>
          <p:cNvPicPr>
            <a:picLocks noChangeAspect="1"/>
          </p:cNvPicPr>
          <p:nvPr/>
        </p:nvPicPr>
        <p:blipFill>
          <a:blip r:embed="rId1"/>
          <a:stretch>
            <a:fillRect/>
          </a:stretch>
        </p:blipFill>
        <p:spPr>
          <a:xfrm>
            <a:off x="2439035" y="1344930"/>
            <a:ext cx="9781540" cy="5131435"/>
          </a:xfrm>
          <a:prstGeom prst="rect">
            <a:avLst/>
          </a:prstGeom>
        </p:spPr>
      </p:pic>
      <p:sp>
        <p:nvSpPr>
          <p:cNvPr id="31" name="文本框 30"/>
          <p:cNvSpPr txBox="1"/>
          <p:nvPr/>
        </p:nvSpPr>
        <p:spPr>
          <a:xfrm>
            <a:off x="-6985" y="1509395"/>
            <a:ext cx="2446655" cy="3169285"/>
          </a:xfrm>
          <a:prstGeom prst="rect">
            <a:avLst/>
          </a:prstGeom>
          <a:noFill/>
        </p:spPr>
        <p:txBody>
          <a:bodyPr wrap="square" rtlCol="0">
            <a:spAutoFit/>
          </a:bodyPr>
          <a:p>
            <a:pPr algn="l"/>
            <a:r>
              <a:rPr lang="zh-CN" altLang="en-US">
                <a:solidFill>
                  <a:srgbClr val="6AE7FF"/>
                </a:solidFill>
              </a:rPr>
              <a:t>维基：</a:t>
            </a:r>
            <a:r>
              <a:rPr lang="zh-CN" altLang="en-US" sz="1400">
                <a:solidFill>
                  <a:srgbClr val="6AE7FF"/>
                </a:solidFill>
              </a:rPr>
              <a:t>hive是基于Hadoop的一个数据仓库工具，可以将结构化的数据文</a:t>
            </a:r>
            <a:endParaRPr lang="zh-CN" altLang="en-US" sz="1400">
              <a:solidFill>
                <a:srgbClr val="6AE7FF"/>
              </a:solidFill>
            </a:endParaRPr>
          </a:p>
          <a:p>
            <a:pPr algn="l"/>
            <a:r>
              <a:rPr lang="zh-CN" altLang="en-US" sz="1400">
                <a:solidFill>
                  <a:srgbClr val="6AE7FF"/>
                </a:solidFill>
              </a:rPr>
              <a:t>件映射为一张数据库表，</a:t>
            </a:r>
            <a:endParaRPr lang="zh-CN" altLang="en-US" sz="1400">
              <a:solidFill>
                <a:srgbClr val="6AE7FF"/>
              </a:solidFill>
            </a:endParaRPr>
          </a:p>
          <a:p>
            <a:pPr algn="l"/>
            <a:r>
              <a:rPr lang="zh-CN" altLang="en-US" sz="1400">
                <a:solidFill>
                  <a:srgbClr val="6AE7FF"/>
                </a:solidFill>
              </a:rPr>
              <a:t>并提供简单的sql查询功</a:t>
            </a:r>
            <a:endParaRPr lang="zh-CN" altLang="en-US" sz="1400">
              <a:solidFill>
                <a:srgbClr val="6AE7FF"/>
              </a:solidFill>
            </a:endParaRPr>
          </a:p>
          <a:p>
            <a:pPr algn="l"/>
            <a:r>
              <a:rPr lang="zh-CN" altLang="en-US" sz="1400">
                <a:solidFill>
                  <a:srgbClr val="6AE7FF"/>
                </a:solidFill>
              </a:rPr>
              <a:t>能，可以将sql</a:t>
            </a:r>
            <a:endParaRPr lang="zh-CN" altLang="en-US" sz="1400">
              <a:solidFill>
                <a:srgbClr val="6AE7FF"/>
              </a:solidFill>
            </a:endParaRPr>
          </a:p>
          <a:p>
            <a:pPr algn="l"/>
            <a:r>
              <a:rPr lang="zh-CN" altLang="en-US" sz="1400">
                <a:solidFill>
                  <a:srgbClr val="6AE7FF"/>
                </a:solidFill>
              </a:rPr>
              <a:t>语句转换为MapReduce</a:t>
            </a:r>
            <a:endParaRPr lang="zh-CN" altLang="en-US" sz="1400">
              <a:solidFill>
                <a:srgbClr val="6AE7FF"/>
              </a:solidFill>
            </a:endParaRPr>
          </a:p>
          <a:p>
            <a:pPr algn="l"/>
            <a:r>
              <a:rPr lang="zh-CN" altLang="en-US" sz="1400">
                <a:solidFill>
                  <a:srgbClr val="6AE7FF"/>
                </a:solidFill>
              </a:rPr>
              <a:t>任务进行运行。 其优点</a:t>
            </a:r>
            <a:endParaRPr lang="zh-CN" altLang="en-US" sz="1400">
              <a:solidFill>
                <a:srgbClr val="6AE7FF"/>
              </a:solidFill>
            </a:endParaRPr>
          </a:p>
          <a:p>
            <a:pPr algn="l"/>
            <a:r>
              <a:rPr lang="zh-CN" altLang="en-US" sz="1400">
                <a:solidFill>
                  <a:srgbClr val="6AE7FF"/>
                </a:solidFill>
              </a:rPr>
              <a:t>是学习成本低，可以通</a:t>
            </a:r>
            <a:endParaRPr lang="zh-CN" altLang="en-US" sz="1400">
              <a:solidFill>
                <a:srgbClr val="6AE7FF"/>
              </a:solidFill>
            </a:endParaRPr>
          </a:p>
          <a:p>
            <a:pPr algn="l"/>
            <a:r>
              <a:rPr lang="zh-CN" altLang="en-US" sz="1400">
                <a:solidFill>
                  <a:srgbClr val="6AE7FF"/>
                </a:solidFill>
              </a:rPr>
              <a:t>过类SQL语句快速实现简</a:t>
            </a:r>
            <a:endParaRPr lang="zh-CN" altLang="en-US" sz="1400">
              <a:solidFill>
                <a:srgbClr val="6AE7FF"/>
              </a:solidFill>
            </a:endParaRPr>
          </a:p>
          <a:p>
            <a:pPr algn="l"/>
            <a:r>
              <a:rPr lang="zh-CN" altLang="en-US" sz="1400">
                <a:solidFill>
                  <a:srgbClr val="6AE7FF"/>
                </a:solidFill>
              </a:rPr>
              <a:t>单的MapReduce统计，</a:t>
            </a:r>
            <a:endParaRPr lang="zh-CN" altLang="en-US" sz="1400">
              <a:solidFill>
                <a:srgbClr val="6AE7FF"/>
              </a:solidFill>
            </a:endParaRPr>
          </a:p>
          <a:p>
            <a:pPr algn="l"/>
            <a:r>
              <a:rPr lang="zh-CN" altLang="en-US" sz="1400">
                <a:solidFill>
                  <a:srgbClr val="6AE7FF"/>
                </a:solidFill>
              </a:rPr>
              <a:t>不必开发专门的MapReduce应用，十分适合数据仓库的统计分析。</a:t>
            </a:r>
            <a:r>
              <a:rPr lang="zh-CN" altLang="en-US" sz="1400"/>
              <a:t>基</a:t>
            </a:r>
            <a:endParaRPr lang="zh-CN" altLang="en-US" sz="140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02</a:t>
            </a:r>
            <a:endParaRPr lang="en-US" altLang="zh-CN" sz="9600">
              <a:solidFill>
                <a:srgbClr val="6AE7FF"/>
              </a:solidFill>
            </a:endParaRPr>
          </a:p>
        </p:txBody>
      </p:sp>
      <p:sp>
        <p:nvSpPr>
          <p:cNvPr id="4" name="文本框 3"/>
          <p:cNvSpPr txBox="1"/>
          <p:nvPr/>
        </p:nvSpPr>
        <p:spPr>
          <a:xfrm>
            <a:off x="4620895" y="2736850"/>
            <a:ext cx="3735705" cy="460375"/>
          </a:xfrm>
          <a:prstGeom prst="rect">
            <a:avLst/>
          </a:prstGeom>
          <a:noFill/>
        </p:spPr>
        <p:txBody>
          <a:bodyPr wrap="square" rtlCol="0">
            <a:spAutoFit/>
          </a:bodyPr>
          <a:lstStyle/>
          <a:p>
            <a:pPr algn="l"/>
            <a:r>
              <a:rPr lang="zh-CN" altLang="en-US" sz="2400" b="1" dirty="0">
                <a:solidFill>
                  <a:srgbClr val="6AE7FF"/>
                </a:solidFill>
                <a:latin typeface="微软雅黑" panose="020B0503020204020204" charset="-122"/>
                <a:ea typeface="微软雅黑" panose="020B0503020204020204" charset="-122"/>
                <a:sym typeface="+mn-ea"/>
              </a:rPr>
              <a:t>公司大数据平台介绍</a:t>
            </a:r>
            <a:endParaRPr lang="zh-CN" altLang="en-US" sz="2400" dirty="0">
              <a:solidFill>
                <a:srgbClr val="10FBFE"/>
              </a:solidFill>
              <a:latin typeface="微软雅黑" panose="020B0503020204020204" charset="-122"/>
              <a:ea typeface="微软雅黑" panose="020B0503020204020204" charset="-122"/>
            </a:endParaRPr>
          </a:p>
        </p:txBody>
      </p:sp>
      <p:sp>
        <p:nvSpPr>
          <p:cNvPr id="359" name="矩形 358"/>
          <p:cNvSpPr/>
          <p:nvPr/>
        </p:nvSpPr>
        <p:spPr>
          <a:xfrm>
            <a:off x="4620895" y="3197225"/>
            <a:ext cx="5001260"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Remember what should be remembered, and forget what should be forgotten.Remember what should be remembered, and forget what should be forgotten.</a:t>
            </a:r>
            <a:endParaRPr lang="zh-CN" altLang="en-US" sz="1200" spc="300" dirty="0">
              <a:solidFill>
                <a:srgbClr val="10FBFE"/>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899"/>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lum bright="-12000" contrast="6000"/>
          </a:blip>
          <a:stretch>
            <a:fillRect/>
          </a:stretch>
        </p:blipFill>
        <p:spPr>
          <a:xfrm>
            <a:off x="4147820" y="880110"/>
            <a:ext cx="7987030" cy="5707380"/>
          </a:xfrm>
          <a:prstGeom prst="rect">
            <a:avLst/>
          </a:prstGeom>
          <a:ln>
            <a:solidFill>
              <a:srgbClr val="002060"/>
            </a:solidFill>
          </a:ln>
        </p:spPr>
      </p:pic>
      <p:sp>
        <p:nvSpPr>
          <p:cNvPr id="4" name="文本框 3"/>
          <p:cNvSpPr txBox="1"/>
          <p:nvPr/>
        </p:nvSpPr>
        <p:spPr>
          <a:xfrm>
            <a:off x="4826000" y="3244850"/>
            <a:ext cx="2540000" cy="368300"/>
          </a:xfrm>
          <a:prstGeom prst="rect">
            <a:avLst/>
          </a:prstGeom>
          <a:noFill/>
        </p:spPr>
        <p:txBody>
          <a:bodyPr wrap="square" rtlCol="0" anchor="t">
            <a:spAutoFit/>
          </a:bodyPr>
          <a:p>
            <a:r>
              <a:rPr lang="zh-CN" altLang="en-US"/>
              <a:t> </a:t>
            </a:r>
            <a:endParaRPr lang="zh-CN" altLang="en-US"/>
          </a:p>
        </p:txBody>
      </p:sp>
      <p:grpSp>
        <p:nvGrpSpPr>
          <p:cNvPr id="5" name="组合 4"/>
          <p:cNvGrpSpPr/>
          <p:nvPr/>
        </p:nvGrpSpPr>
        <p:grpSpPr>
          <a:xfrm>
            <a:off x="354330" y="377190"/>
            <a:ext cx="606425" cy="606425"/>
            <a:chOff x="2089" y="2413"/>
            <a:chExt cx="1152" cy="1152"/>
          </a:xfrm>
        </p:grpSpPr>
        <p:sp>
          <p:nvSpPr>
            <p:cNvPr id="6" name="椭圆 5"/>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dirty="0">
                  <a:latin typeface="微软雅黑" panose="020B0503020204020204" charset="-122"/>
                  <a:ea typeface="微软雅黑" panose="020B0503020204020204" charset="-122"/>
                </a:rPr>
                <a:t>4</a:t>
              </a:r>
              <a:endParaRPr lang="en-US" altLang="zh-CN" sz="2400" b="1" dirty="0">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98780"/>
          </a:xfrm>
          <a:prstGeom prst="rect">
            <a:avLst/>
          </a:prstGeom>
          <a:noFill/>
        </p:spPr>
        <p:txBody>
          <a:bodyPr wrap="square" rtlCol="0">
            <a:spAutoFit/>
          </a:bodyPr>
          <a:p>
            <a:r>
              <a:rPr lang="zh-CN" altLang="en-US" sz="2000" b="1" dirty="0">
                <a:solidFill>
                  <a:srgbClr val="6AE7FF"/>
                </a:solidFill>
                <a:latin typeface="微软雅黑" panose="020B0503020204020204" charset="-122"/>
                <a:ea typeface="微软雅黑" panose="020B0503020204020204" charset="-122"/>
              </a:rPr>
              <a:t>公司大数据分析平台理解</a:t>
            </a:r>
            <a:endParaRPr lang="zh-CN" altLang="en-US" sz="2000" b="1" dirty="0">
              <a:solidFill>
                <a:srgbClr val="6AE7FF"/>
              </a:solidFill>
              <a:latin typeface="微软雅黑" panose="020B0503020204020204" charset="-122"/>
              <a:ea typeface="微软雅黑" panose="020B0503020204020204" charset="-122"/>
            </a:endParaRPr>
          </a:p>
        </p:txBody>
      </p:sp>
      <p:sp>
        <p:nvSpPr>
          <p:cNvPr id="8" name="文本框 7"/>
          <p:cNvSpPr txBox="1"/>
          <p:nvPr/>
        </p:nvSpPr>
        <p:spPr>
          <a:xfrm>
            <a:off x="234315" y="1591945"/>
            <a:ext cx="1727835" cy="368300"/>
          </a:xfrm>
          <a:prstGeom prst="rect">
            <a:avLst/>
          </a:prstGeom>
          <a:noFill/>
        </p:spPr>
        <p:txBody>
          <a:bodyPr wrap="none" rtlCol="0">
            <a:spAutoFit/>
          </a:bodyPr>
          <a:p>
            <a:r>
              <a:rPr lang="en-US" altLang="zh-CN">
                <a:solidFill>
                  <a:srgbClr val="6AE7FF"/>
                </a:solidFill>
              </a:rPr>
              <a:t>1.</a:t>
            </a:r>
            <a:r>
              <a:rPr lang="zh-CN" altLang="en-US">
                <a:solidFill>
                  <a:srgbClr val="6AE7FF"/>
                </a:solidFill>
              </a:rPr>
              <a:t>数据分析方式</a:t>
            </a:r>
            <a:endParaRPr lang="zh-CN" altLang="en-US">
              <a:solidFill>
                <a:srgbClr val="6AE7FF"/>
              </a:solidFill>
            </a:endParaRP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1715</Words>
  <Application>WPS 演示</Application>
  <PresentationFormat>宽屏</PresentationFormat>
  <Paragraphs>172</Paragraphs>
  <Slides>18</Slides>
  <Notes>21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7" baseType="lpstr">
      <vt:lpstr>Arial</vt:lpstr>
      <vt:lpstr>宋体</vt:lpstr>
      <vt:lpstr>Wingdings</vt:lpstr>
      <vt:lpstr>微软雅黑</vt:lpstr>
      <vt:lpstr>Calibri</vt:lpstr>
      <vt:lpstr>Arial Unicode MS</vt:lpstr>
      <vt:lpstr>等线</vt:lpstr>
      <vt:lpstr>Office 主题</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dc:description>HBase 技术社区;</dc:description>
  <cp:lastModifiedBy>执1〉阔</cp:lastModifiedBy>
  <cp:revision>110</cp:revision>
  <dcterms:created xsi:type="dcterms:W3CDTF">2017-07-15T13:06:00Z</dcterms:created>
  <dcterms:modified xsi:type="dcterms:W3CDTF">2019-04-22T12:21:56Z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2052-11.1.0.8567</vt:lpwstr>
  </property>
</Properties>
</file>