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6" r:id="rId4"/>
    <p:sldId id="258" r:id="rId5"/>
    <p:sldId id="275" r:id="rId6"/>
    <p:sldId id="272" r:id="rId7"/>
    <p:sldId id="273" r:id="rId8"/>
    <p:sldId id="274" r:id="rId9"/>
    <p:sldId id="261" r:id="rId10"/>
    <p:sldId id="268" r:id="rId11"/>
    <p:sldId id="267" r:id="rId12"/>
    <p:sldId id="265" r:id="rId13"/>
  </p:sldIdLst>
  <p:sldSz cx="14630400" cy="8229600"/>
  <p:notesSz cx="8229600" cy="14630400"/>
  <p:embeddedFontLst>
    <p:embeddedFont>
      <p:font typeface="Libre Baskerville" panose="02000000000000000000" pitchFamily="2" charset="0"/>
      <p:regular r:id="rId15"/>
      <p:bold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9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341B4-9912-E7E8-F806-B87084F3A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2F3C01-1A5C-05DE-7BD8-4D69388DC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2455F-8CC1-40F3-28C4-F40DA421F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5481C-8288-6030-A414-447B6085FC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43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85E62-C699-851B-6726-A279D15B8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0EB1F-D77C-A97E-4C31-8B2AC3046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50D49-D0E2-8E22-B545-6B4360844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5208E-42AE-5E22-6D4D-057E863474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DA6B2-A021-84CF-5280-D68FB6E1D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127F23-E8BE-2534-BFAE-9A00F6054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6D2E1-9888-9949-7E94-04BBF6E8C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E82A6-C50E-8281-789A-E887F8B6C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46302-5AAD-C186-111E-50142FAB9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FF4EBC-B4C9-BA99-DA07-166248707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CDD7A-6A2A-4145-9F2B-8C0DAB088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421B-1D4E-C09B-C59D-47E87E706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5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CD4F3-9E52-47BC-4826-0D8A856F5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2178C8-136A-3653-AD22-EAD1C4923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6A84FA-EAB2-720B-E28E-BA00E2CD1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2030A-7827-71B2-7B99-D5E17B803B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62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0300-EB65-4847-081A-757E8BC0C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13D1F9-8F79-F987-913A-558A14F4B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0D720-2255-1961-672B-049BA5CA4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B7D38-475F-1266-5DB4-BFB50934F4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2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058F7-25C1-A0CF-36D0-FC2BE83F5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9E8F5F-B663-D18F-C19C-23A623B826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2000CA-EE2B-E210-90ED-A75B9F3BB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B8CCF-6C44-4542-DA6F-42465D6C8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17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lab.research.google.com/drive/1gM6L7mWWiuMz3uBjvPxS54obs7vjaK23?usp=shar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3566" y="1942797"/>
            <a:ext cx="7497454" cy="19000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3600" b="1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Graduation Project DEPI </a:t>
            </a:r>
          </a:p>
          <a:p>
            <a:pPr marL="0" indent="0">
              <a:lnSpc>
                <a:spcPts val="7700"/>
              </a:lnSpc>
              <a:buNone/>
            </a:pPr>
            <a:r>
              <a:rPr lang="en-US" sz="28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Predicting Used Car Prices with ML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23566" y="4471397"/>
            <a:ext cx="6802202" cy="2041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Accurate prediction of used car prices is crucial for both buyers and sellers to ensure fair transactions. This presentation will showcase a machine learning model developed to tackle this challenge, highlighting its exceptional performance in the Egyptian market.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424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64CD-3E16-659E-8D14-EE267C41685C}"/>
              </a:ext>
            </a:extLst>
          </p:cNvPr>
          <p:cNvSpPr/>
          <p:nvPr/>
        </p:nvSpPr>
        <p:spPr>
          <a:xfrm>
            <a:off x="12626939" y="7705618"/>
            <a:ext cx="1966390" cy="441789"/>
          </a:xfrm>
          <a:prstGeom prst="rect">
            <a:avLst/>
          </a:prstGeom>
          <a:solidFill>
            <a:srgbClr val="FA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17C319-C433-9E27-7F31-C467F4AF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69" t="6306" b="18789"/>
          <a:stretch/>
        </p:blipFill>
        <p:spPr>
          <a:xfrm>
            <a:off x="7828199" y="0"/>
            <a:ext cx="6802202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79A29-4058-B287-E7A1-94679A152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82C81F21-AF29-A4C6-E4E8-C9B59C589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070A51DE-45FD-DC92-1A08-C48AC8F761E4}"/>
              </a:ext>
            </a:extLst>
          </p:cNvPr>
          <p:cNvSpPr/>
          <p:nvPr/>
        </p:nvSpPr>
        <p:spPr>
          <a:xfrm>
            <a:off x="793790" y="10897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 Evaluation: R2 Score, MAE, and RMSE</a:t>
            </a: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A9379E0B-1C36-8B53-91BF-66D3159D9128}"/>
              </a:ext>
            </a:extLst>
          </p:cNvPr>
          <p:cNvSpPr/>
          <p:nvPr/>
        </p:nvSpPr>
        <p:spPr>
          <a:xfrm>
            <a:off x="793790" y="2847499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AE8F3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3D95164-019F-CDFE-9B32-C2C5B473A2F6}"/>
              </a:ext>
            </a:extLst>
          </p:cNvPr>
          <p:cNvSpPr/>
          <p:nvPr/>
        </p:nvSpPr>
        <p:spPr>
          <a:xfrm>
            <a:off x="1020604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R2 Score</a:t>
            </a:r>
            <a:endParaRPr lang="en-US" sz="2200" b="1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CBCB304A-4646-DBDF-F83E-F61D522F2346}"/>
              </a:ext>
            </a:extLst>
          </p:cNvPr>
          <p:cNvSpPr/>
          <p:nvPr/>
        </p:nvSpPr>
        <p:spPr>
          <a:xfrm>
            <a:off x="1020604" y="356473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 achieved a high R2 score of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92.5%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indicating its excellent ability to explain the variance in used car prices.</a:t>
            </a:r>
            <a:endParaRPr lang="en-US" sz="17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8161AA6-95B5-F478-2ECB-AD90C2A5690F}"/>
              </a:ext>
            </a:extLst>
          </p:cNvPr>
          <p:cNvSpPr/>
          <p:nvPr/>
        </p:nvSpPr>
        <p:spPr>
          <a:xfrm>
            <a:off x="4685467" y="2847499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AE8F3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62A7BC3D-CF83-843A-7BA9-D77B5A3FE850}"/>
              </a:ext>
            </a:extLst>
          </p:cNvPr>
          <p:cNvSpPr/>
          <p:nvPr/>
        </p:nvSpPr>
        <p:spPr>
          <a:xfrm>
            <a:off x="4912281" y="3074313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Mean Absolute Error (MAE)</a:t>
            </a:r>
            <a:endParaRPr lang="en-US" sz="2200" b="1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3548627-4037-431F-DF47-BD2D03BFA895}"/>
              </a:ext>
            </a:extLst>
          </p:cNvPr>
          <p:cNvSpPr/>
          <p:nvPr/>
        </p:nvSpPr>
        <p:spPr>
          <a:xfrm>
            <a:off x="4912281" y="3919061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model's MAE of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13.36 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suggests a low average error in its price predictions.</a:t>
            </a:r>
            <a:endParaRPr lang="en-US" sz="17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0DF0837A-18D6-EC65-7C36-BA71EC548F86}"/>
              </a:ext>
            </a:extLst>
          </p:cNvPr>
          <p:cNvSpPr/>
          <p:nvPr/>
        </p:nvSpPr>
        <p:spPr>
          <a:xfrm>
            <a:off x="793790" y="5469969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4DF2C09E-C713-EBD5-E6F1-C59647A9FBE3}"/>
              </a:ext>
            </a:extLst>
          </p:cNvPr>
          <p:cNvSpPr/>
          <p:nvPr/>
        </p:nvSpPr>
        <p:spPr>
          <a:xfrm>
            <a:off x="1020604" y="5696783"/>
            <a:ext cx="49352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Root Mean Squared Error (RMSE)</a:t>
            </a:r>
            <a:endParaRPr lang="en-US" sz="2200" b="1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1C5C9D28-98A0-541A-BB6A-446608B3238E}"/>
              </a:ext>
            </a:extLst>
          </p:cNvPr>
          <p:cNvSpPr/>
          <p:nvPr/>
        </p:nvSpPr>
        <p:spPr>
          <a:xfrm>
            <a:off x="1020604" y="618720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RMSE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 22.39 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further confirms the model's high accuracy in forecasting used car prices.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81642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9F614-A20F-5148-9988-1986F3C98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E6506F6-D73D-8321-A058-1FCF86FB4792}"/>
              </a:ext>
            </a:extLst>
          </p:cNvPr>
          <p:cNvSpPr/>
          <p:nvPr/>
        </p:nvSpPr>
        <p:spPr>
          <a:xfrm>
            <a:off x="1242083" y="1074171"/>
            <a:ext cx="37268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Stream lit</a:t>
            </a:r>
            <a:endParaRPr lang="en-US" sz="44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A46227-C1B3-F139-4BC5-059D347DA637}"/>
              </a:ext>
            </a:extLst>
          </p:cNvPr>
          <p:cNvSpPr/>
          <p:nvPr/>
        </p:nvSpPr>
        <p:spPr>
          <a:xfrm>
            <a:off x="12626939" y="7705618"/>
            <a:ext cx="1966390" cy="441789"/>
          </a:xfrm>
          <a:prstGeom prst="rect">
            <a:avLst/>
          </a:prstGeom>
          <a:solidFill>
            <a:srgbClr val="FA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9D1E6A-C074-6BB7-07D5-C456B3BF01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5189"/>
          <a:stretch/>
        </p:blipFill>
        <p:spPr>
          <a:xfrm>
            <a:off x="7680416" y="1073650"/>
            <a:ext cx="2337771" cy="6719299"/>
          </a:xfrm>
          <a:prstGeom prst="rect">
            <a:avLst/>
          </a:prstGeom>
        </p:spPr>
      </p:pic>
      <p:sp>
        <p:nvSpPr>
          <p:cNvPr id="15" name="Text 2">
            <a:extLst>
              <a:ext uri="{FF2B5EF4-FFF2-40B4-BE49-F238E27FC236}">
                <a16:creationId xmlns:a16="http://schemas.microsoft.com/office/drawing/2014/main" id="{E6C93FA6-FC6A-E868-27EA-37846483C6D0}"/>
              </a:ext>
            </a:extLst>
          </p:cNvPr>
          <p:cNvSpPr/>
          <p:nvPr/>
        </p:nvSpPr>
        <p:spPr>
          <a:xfrm>
            <a:off x="1351875" y="1975527"/>
            <a:ext cx="5158716" cy="48824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Stream lit app predicts car prices based on user-selected features. Simply choose options for:</a:t>
            </a:r>
          </a:p>
          <a:p>
            <a:pPr marL="742950" lvl="1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Brand</a:t>
            </a:r>
          </a:p>
          <a:p>
            <a:pPr marL="742950" lvl="1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</a:t>
            </a:r>
          </a:p>
          <a:p>
            <a:pPr marL="742950" lvl="1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Body type</a:t>
            </a:r>
          </a:p>
          <a:p>
            <a:pPr marL="742950" lvl="1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Color </a:t>
            </a:r>
          </a:p>
          <a:p>
            <a:pPr marL="742950" lvl="1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Year</a:t>
            </a:r>
          </a:p>
          <a:p>
            <a:pPr marL="742950" lvl="1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Fuel type</a:t>
            </a:r>
          </a:p>
          <a:p>
            <a:pPr marL="742950" lvl="1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Transmission</a:t>
            </a:r>
          </a:p>
          <a:p>
            <a:pPr marL="742950" lvl="1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Governorate</a:t>
            </a:r>
          </a:p>
          <a:p>
            <a:pPr marL="742950" lvl="1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Kilometers driven</a:t>
            </a:r>
          </a:p>
          <a:p>
            <a:pPr marL="742950" lvl="1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Engine size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73B18D-699F-370E-81FE-E7C10DE0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795" t="2107"/>
          <a:stretch/>
        </p:blipFill>
        <p:spPr>
          <a:xfrm>
            <a:off x="10018186" y="1073649"/>
            <a:ext cx="3677265" cy="6719299"/>
          </a:xfrm>
          <a:prstGeom prst="rect">
            <a:avLst/>
          </a:prstGeom>
        </p:spPr>
      </p:pic>
      <p:sp>
        <p:nvSpPr>
          <p:cNvPr id="19" name="Text 0">
            <a:extLst>
              <a:ext uri="{FF2B5EF4-FFF2-40B4-BE49-F238E27FC236}">
                <a16:creationId xmlns:a16="http://schemas.microsoft.com/office/drawing/2014/main" id="{2B676BE1-955A-AEA8-2D65-F53E9C02742F}"/>
              </a:ext>
            </a:extLst>
          </p:cNvPr>
          <p:cNvSpPr/>
          <p:nvPr/>
        </p:nvSpPr>
        <p:spPr>
          <a:xfrm>
            <a:off x="1957373" y="6696188"/>
            <a:ext cx="37268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2000" b="1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  <a:hlinkClick r:id="rId4"/>
              </a:rPr>
              <a:t> Notebook Link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4868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51798" y="3508625"/>
            <a:ext cx="5126804" cy="606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Thank You !</a:t>
            </a:r>
            <a:endParaRPr lang="en-US" sz="6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884F1-2608-CED5-12D5-52739E553FFF}"/>
              </a:ext>
            </a:extLst>
          </p:cNvPr>
          <p:cNvSpPr/>
          <p:nvPr/>
        </p:nvSpPr>
        <p:spPr>
          <a:xfrm>
            <a:off x="12626939" y="7705618"/>
            <a:ext cx="1966390" cy="441789"/>
          </a:xfrm>
          <a:prstGeom prst="rect">
            <a:avLst/>
          </a:prstGeom>
          <a:solidFill>
            <a:srgbClr val="FA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244" y="1810371"/>
            <a:ext cx="33605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Our Team</a:t>
            </a:r>
            <a:endParaRPr lang="en-US" sz="6000" b="1" dirty="0"/>
          </a:p>
        </p:txBody>
      </p:sp>
      <p:sp>
        <p:nvSpPr>
          <p:cNvPr id="4" name="Text 2"/>
          <p:cNvSpPr/>
          <p:nvPr/>
        </p:nvSpPr>
        <p:spPr>
          <a:xfrm>
            <a:off x="1222309" y="3176573"/>
            <a:ext cx="4253817" cy="2761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Abdulrahman Nabil</a:t>
            </a:r>
          </a:p>
          <a:p>
            <a:pPr marL="457200" indent="-4572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Kareem Saad  </a:t>
            </a:r>
          </a:p>
          <a:p>
            <a:pPr marL="457200" indent="-4572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Abdulrahman Tarek</a:t>
            </a:r>
          </a:p>
          <a:p>
            <a:pPr marL="457200" indent="-4572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Zyad</a:t>
            </a:r>
            <a:r>
              <a:rPr lang="en-US" sz="2800" b="1" dirty="0"/>
              <a:t> Nabil </a:t>
            </a:r>
          </a:p>
          <a:p>
            <a:pPr>
              <a:lnSpc>
                <a:spcPts val="2850"/>
              </a:lnSpc>
            </a:pPr>
            <a:endParaRPr lang="en-US" sz="2800" b="1" dirty="0"/>
          </a:p>
          <a:p>
            <a:pPr>
              <a:lnSpc>
                <a:spcPts val="2850"/>
              </a:lnSpc>
            </a:pPr>
            <a:endParaRPr lang="en-US" sz="2800" b="1" dirty="0"/>
          </a:p>
          <a:p>
            <a:pPr marL="0" indent="0">
              <a:lnSpc>
                <a:spcPts val="2850"/>
              </a:lnSpc>
              <a:buNone/>
            </a:pPr>
            <a:endParaRPr lang="en-US" sz="2800" b="1" dirty="0"/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D8C96E-3830-43BD-6813-0FF74CA7E5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15" r="9807" b="2697"/>
          <a:stretch/>
        </p:blipFill>
        <p:spPr>
          <a:xfrm>
            <a:off x="6700756" y="-12470"/>
            <a:ext cx="7929644" cy="8242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75257-C949-457C-D663-C5F5FE7F3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33C5FF4-BDEB-A570-591A-E81BB55855F2}"/>
              </a:ext>
            </a:extLst>
          </p:cNvPr>
          <p:cNvSpPr/>
          <p:nvPr/>
        </p:nvSpPr>
        <p:spPr>
          <a:xfrm>
            <a:off x="739736" y="793762"/>
            <a:ext cx="4888191" cy="7151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Steps of Project </a:t>
            </a:r>
            <a:endParaRPr lang="en-US" sz="4150" b="1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CA31DEDA-9A42-D8EF-47E5-A17BB82B5A12}"/>
              </a:ext>
            </a:extLst>
          </p:cNvPr>
          <p:cNvSpPr/>
          <p:nvPr/>
        </p:nvSpPr>
        <p:spPr>
          <a:xfrm>
            <a:off x="1033747" y="2012097"/>
            <a:ext cx="22860" cy="5090398"/>
          </a:xfrm>
          <a:prstGeom prst="roundRect">
            <a:avLst>
              <a:gd name="adj" fmla="val 138692"/>
            </a:avLst>
          </a:prstGeom>
          <a:solidFill>
            <a:srgbClr val="D0CED9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A80638ED-E3E5-91D1-C3B5-80EC4D2D52CA}"/>
              </a:ext>
            </a:extLst>
          </p:cNvPr>
          <p:cNvSpPr/>
          <p:nvPr/>
        </p:nvSpPr>
        <p:spPr>
          <a:xfrm>
            <a:off x="1260085" y="2476202"/>
            <a:ext cx="739735" cy="22860"/>
          </a:xfrm>
          <a:prstGeom prst="roundRect">
            <a:avLst>
              <a:gd name="adj" fmla="val 138692"/>
            </a:avLst>
          </a:prstGeom>
          <a:solidFill>
            <a:srgbClr val="D0CED9"/>
          </a:solidFill>
          <a:ln/>
        </p:spPr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A64C7B65-B01E-0918-3B72-265D17294E1C}"/>
              </a:ext>
            </a:extLst>
          </p:cNvPr>
          <p:cNvSpPr/>
          <p:nvPr/>
        </p:nvSpPr>
        <p:spPr>
          <a:xfrm>
            <a:off x="807409" y="2249865"/>
            <a:ext cx="475536" cy="475536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AADBA7E5-091D-50A0-2023-096DC45B8C46}"/>
              </a:ext>
            </a:extLst>
          </p:cNvPr>
          <p:cNvSpPr/>
          <p:nvPr/>
        </p:nvSpPr>
        <p:spPr>
          <a:xfrm>
            <a:off x="974454" y="2329041"/>
            <a:ext cx="141446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DBA2B817-EDF6-5984-16BD-E9BFDDCFF77C}"/>
              </a:ext>
            </a:extLst>
          </p:cNvPr>
          <p:cNvSpPr/>
          <p:nvPr/>
        </p:nvSpPr>
        <p:spPr>
          <a:xfrm>
            <a:off x="2207584" y="2223433"/>
            <a:ext cx="3112118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Libraries &amp; Toolkits</a:t>
            </a:r>
            <a:endParaRPr lang="en-US" sz="20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42367992-6519-E57A-A56D-8733D24CFA87}"/>
              </a:ext>
            </a:extLst>
          </p:cNvPr>
          <p:cNvSpPr/>
          <p:nvPr/>
        </p:nvSpPr>
        <p:spPr>
          <a:xfrm>
            <a:off x="1260085" y="3679379"/>
            <a:ext cx="739735" cy="22860"/>
          </a:xfrm>
          <a:prstGeom prst="roundRect">
            <a:avLst>
              <a:gd name="adj" fmla="val 138692"/>
            </a:avLst>
          </a:prstGeom>
          <a:solidFill>
            <a:srgbClr val="D0CED9"/>
          </a:solidFill>
          <a:ln/>
        </p:spPr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11506069-17E2-3BEF-9EDD-1B271D93DCBC}"/>
              </a:ext>
            </a:extLst>
          </p:cNvPr>
          <p:cNvSpPr/>
          <p:nvPr/>
        </p:nvSpPr>
        <p:spPr>
          <a:xfrm>
            <a:off x="807409" y="3453041"/>
            <a:ext cx="475536" cy="475536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2F605562-3456-1B67-5241-808E63ED65EB}"/>
              </a:ext>
            </a:extLst>
          </p:cNvPr>
          <p:cNvSpPr/>
          <p:nvPr/>
        </p:nvSpPr>
        <p:spPr>
          <a:xfrm>
            <a:off x="947545" y="3532218"/>
            <a:ext cx="195263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0D28A4C1-A788-D220-D721-B90BAA417470}"/>
              </a:ext>
            </a:extLst>
          </p:cNvPr>
          <p:cNvSpPr/>
          <p:nvPr/>
        </p:nvSpPr>
        <p:spPr>
          <a:xfrm>
            <a:off x="2207584" y="3426609"/>
            <a:ext cx="4717198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Importing Dataset &amp; Exploration</a:t>
            </a:r>
            <a:endParaRPr lang="en-US" sz="205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0F31F8BE-04CD-437B-D5E4-F21F794C4080}"/>
              </a:ext>
            </a:extLst>
          </p:cNvPr>
          <p:cNvSpPr/>
          <p:nvPr/>
        </p:nvSpPr>
        <p:spPr>
          <a:xfrm>
            <a:off x="1260085" y="5028846"/>
            <a:ext cx="739735" cy="22860"/>
          </a:xfrm>
          <a:prstGeom prst="roundRect">
            <a:avLst>
              <a:gd name="adj" fmla="val 138692"/>
            </a:avLst>
          </a:prstGeom>
          <a:solidFill>
            <a:srgbClr val="D0CED9"/>
          </a:solidFill>
          <a:ln/>
        </p:spPr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063F3ABD-2AA6-4E69-9BC0-9C3F93954940}"/>
              </a:ext>
            </a:extLst>
          </p:cNvPr>
          <p:cNvSpPr/>
          <p:nvPr/>
        </p:nvSpPr>
        <p:spPr>
          <a:xfrm>
            <a:off x="807409" y="4802508"/>
            <a:ext cx="475536" cy="475536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4B4491E0-4DE4-1FD0-33EB-CE0BA13462A4}"/>
              </a:ext>
            </a:extLst>
          </p:cNvPr>
          <p:cNvSpPr/>
          <p:nvPr/>
        </p:nvSpPr>
        <p:spPr>
          <a:xfrm>
            <a:off x="947545" y="4881685"/>
            <a:ext cx="195263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1ACF7DD0-EF17-1CB0-BAE0-9A818CC318F7}"/>
              </a:ext>
            </a:extLst>
          </p:cNvPr>
          <p:cNvSpPr/>
          <p:nvPr/>
        </p:nvSpPr>
        <p:spPr>
          <a:xfrm>
            <a:off x="2207584" y="4776076"/>
            <a:ext cx="4267036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Exploratory Data Analysis (EDA)</a:t>
            </a:r>
            <a:endParaRPr lang="en-US" sz="2050" dirty="0"/>
          </a:p>
        </p:txBody>
      </p:sp>
      <p:sp>
        <p:nvSpPr>
          <p:cNvPr id="36" name="Shape 1">
            <a:extLst>
              <a:ext uri="{FF2B5EF4-FFF2-40B4-BE49-F238E27FC236}">
                <a16:creationId xmlns:a16="http://schemas.microsoft.com/office/drawing/2014/main" id="{1321DF7A-4517-7B25-7646-2177F6DD71E5}"/>
              </a:ext>
            </a:extLst>
          </p:cNvPr>
          <p:cNvSpPr/>
          <p:nvPr/>
        </p:nvSpPr>
        <p:spPr>
          <a:xfrm>
            <a:off x="7711799" y="1934706"/>
            <a:ext cx="22860" cy="5090398"/>
          </a:xfrm>
          <a:prstGeom prst="roundRect">
            <a:avLst>
              <a:gd name="adj" fmla="val 138692"/>
            </a:avLst>
          </a:prstGeom>
          <a:solidFill>
            <a:srgbClr val="D0CED9"/>
          </a:solidFill>
          <a:ln/>
        </p:spPr>
      </p:sp>
      <p:sp>
        <p:nvSpPr>
          <p:cNvPr id="37" name="Shape 2">
            <a:extLst>
              <a:ext uri="{FF2B5EF4-FFF2-40B4-BE49-F238E27FC236}">
                <a16:creationId xmlns:a16="http://schemas.microsoft.com/office/drawing/2014/main" id="{2CA17144-F515-5A0C-FBE7-05B677C92F12}"/>
              </a:ext>
            </a:extLst>
          </p:cNvPr>
          <p:cNvSpPr/>
          <p:nvPr/>
        </p:nvSpPr>
        <p:spPr>
          <a:xfrm>
            <a:off x="7938137" y="2398811"/>
            <a:ext cx="739735" cy="22860"/>
          </a:xfrm>
          <a:prstGeom prst="roundRect">
            <a:avLst>
              <a:gd name="adj" fmla="val 138692"/>
            </a:avLst>
          </a:prstGeom>
          <a:solidFill>
            <a:srgbClr val="D0CED9"/>
          </a:solidFill>
          <a:ln/>
        </p:spPr>
      </p:sp>
      <p:sp>
        <p:nvSpPr>
          <p:cNvPr id="38" name="Shape 3">
            <a:extLst>
              <a:ext uri="{FF2B5EF4-FFF2-40B4-BE49-F238E27FC236}">
                <a16:creationId xmlns:a16="http://schemas.microsoft.com/office/drawing/2014/main" id="{1563F39B-E867-7B15-BA61-2ADE68471A07}"/>
              </a:ext>
            </a:extLst>
          </p:cNvPr>
          <p:cNvSpPr/>
          <p:nvPr/>
        </p:nvSpPr>
        <p:spPr>
          <a:xfrm>
            <a:off x="7485461" y="2172474"/>
            <a:ext cx="475536" cy="475536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39" name="Text 4">
            <a:extLst>
              <a:ext uri="{FF2B5EF4-FFF2-40B4-BE49-F238E27FC236}">
                <a16:creationId xmlns:a16="http://schemas.microsoft.com/office/drawing/2014/main" id="{9BFA224B-0644-7E80-B3A9-7DDBFF87BA08}"/>
              </a:ext>
            </a:extLst>
          </p:cNvPr>
          <p:cNvSpPr/>
          <p:nvPr/>
        </p:nvSpPr>
        <p:spPr>
          <a:xfrm>
            <a:off x="7652506" y="2251650"/>
            <a:ext cx="141446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9495A"/>
                </a:solidFill>
                <a:latin typeface="Libre Baskerville" pitchFamily="34" charset="0"/>
              </a:rPr>
              <a:t>5</a:t>
            </a:r>
            <a:endParaRPr lang="en-US" sz="2450" dirty="0"/>
          </a:p>
        </p:txBody>
      </p:sp>
      <p:sp>
        <p:nvSpPr>
          <p:cNvPr id="40" name="Text 5">
            <a:extLst>
              <a:ext uri="{FF2B5EF4-FFF2-40B4-BE49-F238E27FC236}">
                <a16:creationId xmlns:a16="http://schemas.microsoft.com/office/drawing/2014/main" id="{19217CF1-8F22-A6E9-ECFB-363561451DDE}"/>
              </a:ext>
            </a:extLst>
          </p:cNvPr>
          <p:cNvSpPr/>
          <p:nvPr/>
        </p:nvSpPr>
        <p:spPr>
          <a:xfrm>
            <a:off x="8885636" y="2146042"/>
            <a:ext cx="5707693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Feature Selection</a:t>
            </a:r>
            <a:endParaRPr lang="en-US" sz="2050" dirty="0"/>
          </a:p>
        </p:txBody>
      </p:sp>
      <p:sp>
        <p:nvSpPr>
          <p:cNvPr id="41" name="Shape 7">
            <a:extLst>
              <a:ext uri="{FF2B5EF4-FFF2-40B4-BE49-F238E27FC236}">
                <a16:creationId xmlns:a16="http://schemas.microsoft.com/office/drawing/2014/main" id="{47B68C5D-B115-CF0E-988D-6C2A220DA391}"/>
              </a:ext>
            </a:extLst>
          </p:cNvPr>
          <p:cNvSpPr/>
          <p:nvPr/>
        </p:nvSpPr>
        <p:spPr>
          <a:xfrm>
            <a:off x="7938137" y="3601988"/>
            <a:ext cx="739735" cy="22860"/>
          </a:xfrm>
          <a:prstGeom prst="roundRect">
            <a:avLst>
              <a:gd name="adj" fmla="val 138692"/>
            </a:avLst>
          </a:prstGeom>
          <a:solidFill>
            <a:srgbClr val="D0CED9"/>
          </a:solidFill>
          <a:ln/>
        </p:spPr>
      </p:sp>
      <p:sp>
        <p:nvSpPr>
          <p:cNvPr id="42" name="Shape 8">
            <a:extLst>
              <a:ext uri="{FF2B5EF4-FFF2-40B4-BE49-F238E27FC236}">
                <a16:creationId xmlns:a16="http://schemas.microsoft.com/office/drawing/2014/main" id="{8E3D770E-43AD-E397-19EA-41D8589D1F8E}"/>
              </a:ext>
            </a:extLst>
          </p:cNvPr>
          <p:cNvSpPr/>
          <p:nvPr/>
        </p:nvSpPr>
        <p:spPr>
          <a:xfrm>
            <a:off x="7485461" y="3375650"/>
            <a:ext cx="475536" cy="475536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43" name="Text 9">
            <a:extLst>
              <a:ext uri="{FF2B5EF4-FFF2-40B4-BE49-F238E27FC236}">
                <a16:creationId xmlns:a16="http://schemas.microsoft.com/office/drawing/2014/main" id="{91E606F4-675A-08B2-1427-4A6F01BA6500}"/>
              </a:ext>
            </a:extLst>
          </p:cNvPr>
          <p:cNvSpPr/>
          <p:nvPr/>
        </p:nvSpPr>
        <p:spPr>
          <a:xfrm>
            <a:off x="7625597" y="3454827"/>
            <a:ext cx="195263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9495A"/>
                </a:solidFill>
                <a:latin typeface="Libre Baskerville" pitchFamily="34" charset="0"/>
              </a:rPr>
              <a:t>6</a:t>
            </a:r>
            <a:endParaRPr lang="en-US" sz="2450" dirty="0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6E4DCD31-6F93-B926-2D2F-82900637D0FC}"/>
              </a:ext>
            </a:extLst>
          </p:cNvPr>
          <p:cNvSpPr/>
          <p:nvPr/>
        </p:nvSpPr>
        <p:spPr>
          <a:xfrm>
            <a:off x="8885636" y="3349218"/>
            <a:ext cx="4937355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Modeling</a:t>
            </a:r>
            <a:endParaRPr lang="en-US" sz="2050" dirty="0"/>
          </a:p>
        </p:txBody>
      </p:sp>
      <p:sp>
        <p:nvSpPr>
          <p:cNvPr id="46" name="Shape 12">
            <a:extLst>
              <a:ext uri="{FF2B5EF4-FFF2-40B4-BE49-F238E27FC236}">
                <a16:creationId xmlns:a16="http://schemas.microsoft.com/office/drawing/2014/main" id="{C3543716-E5FA-8253-AFE1-A5F786ED3502}"/>
              </a:ext>
            </a:extLst>
          </p:cNvPr>
          <p:cNvSpPr/>
          <p:nvPr/>
        </p:nvSpPr>
        <p:spPr>
          <a:xfrm>
            <a:off x="7938137" y="4951455"/>
            <a:ext cx="739735" cy="22860"/>
          </a:xfrm>
          <a:prstGeom prst="roundRect">
            <a:avLst>
              <a:gd name="adj" fmla="val 138692"/>
            </a:avLst>
          </a:prstGeom>
          <a:solidFill>
            <a:srgbClr val="D0CED9"/>
          </a:solidFill>
          <a:ln/>
        </p:spPr>
      </p:sp>
      <p:sp>
        <p:nvSpPr>
          <p:cNvPr id="47" name="Shape 13">
            <a:extLst>
              <a:ext uri="{FF2B5EF4-FFF2-40B4-BE49-F238E27FC236}">
                <a16:creationId xmlns:a16="http://schemas.microsoft.com/office/drawing/2014/main" id="{925032F0-BB96-304E-7B10-DFB2ED81388D}"/>
              </a:ext>
            </a:extLst>
          </p:cNvPr>
          <p:cNvSpPr/>
          <p:nvPr/>
        </p:nvSpPr>
        <p:spPr>
          <a:xfrm>
            <a:off x="7485461" y="4725117"/>
            <a:ext cx="475536" cy="475536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48" name="Text 14">
            <a:extLst>
              <a:ext uri="{FF2B5EF4-FFF2-40B4-BE49-F238E27FC236}">
                <a16:creationId xmlns:a16="http://schemas.microsoft.com/office/drawing/2014/main" id="{3997C30C-9E60-1572-4CCD-4CF9A6210915}"/>
              </a:ext>
            </a:extLst>
          </p:cNvPr>
          <p:cNvSpPr/>
          <p:nvPr/>
        </p:nvSpPr>
        <p:spPr>
          <a:xfrm>
            <a:off x="7625597" y="4804294"/>
            <a:ext cx="195263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9495A"/>
                </a:solidFill>
                <a:latin typeface="Libre Baskerville" pitchFamily="34" charset="0"/>
              </a:rPr>
              <a:t>7</a:t>
            </a:r>
            <a:endParaRPr lang="en-US" sz="2450" dirty="0"/>
          </a:p>
        </p:txBody>
      </p:sp>
      <p:sp>
        <p:nvSpPr>
          <p:cNvPr id="49" name="Text 15">
            <a:extLst>
              <a:ext uri="{FF2B5EF4-FFF2-40B4-BE49-F238E27FC236}">
                <a16:creationId xmlns:a16="http://schemas.microsoft.com/office/drawing/2014/main" id="{E82CD1DC-AC22-3C65-E514-E0FE7467D518}"/>
              </a:ext>
            </a:extLst>
          </p:cNvPr>
          <p:cNvSpPr/>
          <p:nvPr/>
        </p:nvSpPr>
        <p:spPr>
          <a:xfrm>
            <a:off x="8885636" y="4698685"/>
            <a:ext cx="4797219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 Evaluation &amp; Saving </a:t>
            </a:r>
            <a:endParaRPr lang="en-US" sz="2050" dirty="0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A3B04368-E947-A4FC-0808-63659EC52A9F}"/>
              </a:ext>
            </a:extLst>
          </p:cNvPr>
          <p:cNvSpPr/>
          <p:nvPr/>
        </p:nvSpPr>
        <p:spPr>
          <a:xfrm>
            <a:off x="1260085" y="6355547"/>
            <a:ext cx="739735" cy="22860"/>
          </a:xfrm>
          <a:prstGeom prst="roundRect">
            <a:avLst>
              <a:gd name="adj" fmla="val 138692"/>
            </a:avLst>
          </a:prstGeom>
          <a:solidFill>
            <a:srgbClr val="D0CED9"/>
          </a:solidFill>
          <a:ln/>
        </p:spPr>
      </p:sp>
      <p:sp>
        <p:nvSpPr>
          <p:cNvPr id="53" name="Shape 13">
            <a:extLst>
              <a:ext uri="{FF2B5EF4-FFF2-40B4-BE49-F238E27FC236}">
                <a16:creationId xmlns:a16="http://schemas.microsoft.com/office/drawing/2014/main" id="{E8977F45-45C2-B7D3-BEA1-E1ED23A0829F}"/>
              </a:ext>
            </a:extLst>
          </p:cNvPr>
          <p:cNvSpPr/>
          <p:nvPr/>
        </p:nvSpPr>
        <p:spPr>
          <a:xfrm>
            <a:off x="807409" y="6129209"/>
            <a:ext cx="475536" cy="475536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4" name="Text 14">
            <a:extLst>
              <a:ext uri="{FF2B5EF4-FFF2-40B4-BE49-F238E27FC236}">
                <a16:creationId xmlns:a16="http://schemas.microsoft.com/office/drawing/2014/main" id="{68D04490-77D4-2DD8-053A-B83DB6516FA1}"/>
              </a:ext>
            </a:extLst>
          </p:cNvPr>
          <p:cNvSpPr/>
          <p:nvPr/>
        </p:nvSpPr>
        <p:spPr>
          <a:xfrm>
            <a:off x="947545" y="6208386"/>
            <a:ext cx="195263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9495A"/>
                </a:solidFill>
                <a:latin typeface="Libre Baskerville" pitchFamily="34" charset="0"/>
              </a:rPr>
              <a:t>4</a:t>
            </a:r>
            <a:endParaRPr lang="en-US" sz="2450" dirty="0"/>
          </a:p>
        </p:txBody>
      </p:sp>
      <p:sp>
        <p:nvSpPr>
          <p:cNvPr id="55" name="Text 15">
            <a:extLst>
              <a:ext uri="{FF2B5EF4-FFF2-40B4-BE49-F238E27FC236}">
                <a16:creationId xmlns:a16="http://schemas.microsoft.com/office/drawing/2014/main" id="{5B84BD0B-3D0A-B83F-8C61-5E7D952201C9}"/>
              </a:ext>
            </a:extLst>
          </p:cNvPr>
          <p:cNvSpPr/>
          <p:nvPr/>
        </p:nvSpPr>
        <p:spPr>
          <a:xfrm>
            <a:off x="2207584" y="6102776"/>
            <a:ext cx="3317915" cy="801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Preprocessing &amp;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Feature Engineering</a:t>
            </a:r>
            <a:endParaRPr lang="en-US" sz="2050" dirty="0"/>
          </a:p>
        </p:txBody>
      </p:sp>
      <p:sp>
        <p:nvSpPr>
          <p:cNvPr id="56" name="Shape 12">
            <a:extLst>
              <a:ext uri="{FF2B5EF4-FFF2-40B4-BE49-F238E27FC236}">
                <a16:creationId xmlns:a16="http://schemas.microsoft.com/office/drawing/2014/main" id="{879D4F47-D895-1A95-FDA3-A6E430E31B4F}"/>
              </a:ext>
            </a:extLst>
          </p:cNvPr>
          <p:cNvSpPr/>
          <p:nvPr/>
        </p:nvSpPr>
        <p:spPr>
          <a:xfrm>
            <a:off x="7938137" y="6278156"/>
            <a:ext cx="739735" cy="22860"/>
          </a:xfrm>
          <a:prstGeom prst="roundRect">
            <a:avLst>
              <a:gd name="adj" fmla="val 138692"/>
            </a:avLst>
          </a:prstGeom>
          <a:solidFill>
            <a:srgbClr val="D0CED9"/>
          </a:solidFill>
          <a:ln/>
        </p:spPr>
      </p:sp>
      <p:sp>
        <p:nvSpPr>
          <p:cNvPr id="57" name="Shape 13">
            <a:extLst>
              <a:ext uri="{FF2B5EF4-FFF2-40B4-BE49-F238E27FC236}">
                <a16:creationId xmlns:a16="http://schemas.microsoft.com/office/drawing/2014/main" id="{BAE0E294-F5FE-4064-5437-F316A67C6401}"/>
              </a:ext>
            </a:extLst>
          </p:cNvPr>
          <p:cNvSpPr/>
          <p:nvPr/>
        </p:nvSpPr>
        <p:spPr>
          <a:xfrm>
            <a:off x="7485461" y="6051818"/>
            <a:ext cx="475536" cy="475536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8" name="Text 14">
            <a:extLst>
              <a:ext uri="{FF2B5EF4-FFF2-40B4-BE49-F238E27FC236}">
                <a16:creationId xmlns:a16="http://schemas.microsoft.com/office/drawing/2014/main" id="{6CC9A57E-7962-8F52-41B3-5797D54801BE}"/>
              </a:ext>
            </a:extLst>
          </p:cNvPr>
          <p:cNvSpPr/>
          <p:nvPr/>
        </p:nvSpPr>
        <p:spPr>
          <a:xfrm>
            <a:off x="7625597" y="6130995"/>
            <a:ext cx="195263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9495A"/>
                </a:solidFill>
                <a:latin typeface="Libre Baskerville" pitchFamily="34" charset="0"/>
              </a:rPr>
              <a:t>8</a:t>
            </a:r>
            <a:endParaRPr lang="en-US" sz="2450" dirty="0"/>
          </a:p>
        </p:txBody>
      </p:sp>
      <p:sp>
        <p:nvSpPr>
          <p:cNvPr id="59" name="Text 15">
            <a:extLst>
              <a:ext uri="{FF2B5EF4-FFF2-40B4-BE49-F238E27FC236}">
                <a16:creationId xmlns:a16="http://schemas.microsoft.com/office/drawing/2014/main" id="{852D74F5-35D0-F99B-761C-78C4F9C830B1}"/>
              </a:ext>
            </a:extLst>
          </p:cNvPr>
          <p:cNvSpPr/>
          <p:nvPr/>
        </p:nvSpPr>
        <p:spPr>
          <a:xfrm>
            <a:off x="8885636" y="6025386"/>
            <a:ext cx="4797219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Deploy on Stream lit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976607-BBD2-4FFA-F22E-553EE4DC02C8}"/>
              </a:ext>
            </a:extLst>
          </p:cNvPr>
          <p:cNvSpPr/>
          <p:nvPr/>
        </p:nvSpPr>
        <p:spPr>
          <a:xfrm>
            <a:off x="12626939" y="7705618"/>
            <a:ext cx="1966390" cy="441789"/>
          </a:xfrm>
          <a:prstGeom prst="rect">
            <a:avLst/>
          </a:prstGeom>
          <a:solidFill>
            <a:srgbClr val="FA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4882" y="997773"/>
            <a:ext cx="33419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</a:rPr>
              <a:t>Dataset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BB39F4-E904-F858-B9CB-87DB938C13D1}"/>
              </a:ext>
            </a:extLst>
          </p:cNvPr>
          <p:cNvSpPr/>
          <p:nvPr/>
        </p:nvSpPr>
        <p:spPr>
          <a:xfrm>
            <a:off x="12626939" y="7705618"/>
            <a:ext cx="1966390" cy="441789"/>
          </a:xfrm>
          <a:prstGeom prst="rect">
            <a:avLst/>
          </a:prstGeom>
          <a:solidFill>
            <a:srgbClr val="FA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B4EFB610-1BE3-7DDB-638D-6F36556D1A8A}"/>
              </a:ext>
            </a:extLst>
          </p:cNvPr>
          <p:cNvSpPr/>
          <p:nvPr/>
        </p:nvSpPr>
        <p:spPr>
          <a:xfrm>
            <a:off x="808761" y="2394782"/>
            <a:ext cx="2016632" cy="4464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2000" b="1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10077EE-B810-5AF3-BEF2-7AA259267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429643"/>
              </p:ext>
            </p:extLst>
          </p:nvPr>
        </p:nvGraphicFramePr>
        <p:xfrm>
          <a:off x="644882" y="3146781"/>
          <a:ext cx="12458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2458571" imgH="1485938" progId="Excel.Sheet.12">
                  <p:embed/>
                </p:oleObj>
              </mc:Choice>
              <mc:Fallback>
                <p:oleObj name="Worksheet" r:id="rId3" imgW="12458571" imgH="14859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882" y="3146781"/>
                        <a:ext cx="124587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5">
            <a:extLst>
              <a:ext uri="{FF2B5EF4-FFF2-40B4-BE49-F238E27FC236}">
                <a16:creationId xmlns:a16="http://schemas.microsoft.com/office/drawing/2014/main" id="{8479541C-C37C-3B38-57A8-8E8669D932EB}"/>
              </a:ext>
            </a:extLst>
          </p:cNvPr>
          <p:cNvSpPr/>
          <p:nvPr/>
        </p:nvSpPr>
        <p:spPr>
          <a:xfrm>
            <a:off x="644882" y="2394782"/>
            <a:ext cx="3112118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Sample of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A815A-8AA4-2BDD-CE83-F9442A5BF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3135B43-BB99-DA98-5C00-AB8C400399F9}"/>
              </a:ext>
            </a:extLst>
          </p:cNvPr>
          <p:cNvSpPr/>
          <p:nvPr/>
        </p:nvSpPr>
        <p:spPr>
          <a:xfrm>
            <a:off x="726567" y="992046"/>
            <a:ext cx="105647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</a:rPr>
              <a:t>Exploratory Data Analysis (EDA)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25F0ADF-C536-A578-45D7-0F512D6AF6D1}"/>
              </a:ext>
            </a:extLst>
          </p:cNvPr>
          <p:cNvSpPr/>
          <p:nvPr/>
        </p:nvSpPr>
        <p:spPr>
          <a:xfrm>
            <a:off x="640329" y="2211733"/>
            <a:ext cx="63128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Analyze categorical variables and their relationship with price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720DE-6FB8-C961-9DC7-69AD0984185D}"/>
              </a:ext>
            </a:extLst>
          </p:cNvPr>
          <p:cNvSpPr/>
          <p:nvPr/>
        </p:nvSpPr>
        <p:spPr>
          <a:xfrm>
            <a:off x="12626939" y="7705618"/>
            <a:ext cx="1966390" cy="441789"/>
          </a:xfrm>
          <a:prstGeom prst="rect">
            <a:avLst/>
          </a:prstGeom>
          <a:solidFill>
            <a:srgbClr val="FA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F34839-D426-536B-E479-32338042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29" y="2756087"/>
            <a:ext cx="6017325" cy="49857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B3413B-3E06-FAC0-E958-FD0C76F3C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669" y="2697351"/>
            <a:ext cx="5710879" cy="5188188"/>
          </a:xfrm>
          <a:prstGeom prst="rect">
            <a:avLst/>
          </a:prstGeom>
        </p:spPr>
      </p:pic>
      <p:sp>
        <p:nvSpPr>
          <p:cNvPr id="14" name="Text 2">
            <a:extLst>
              <a:ext uri="{FF2B5EF4-FFF2-40B4-BE49-F238E27FC236}">
                <a16:creationId xmlns:a16="http://schemas.microsoft.com/office/drawing/2014/main" id="{FE677B6A-90BA-64B1-DE54-4C347C7DD15F}"/>
              </a:ext>
            </a:extLst>
          </p:cNvPr>
          <p:cNvSpPr/>
          <p:nvPr/>
        </p:nvSpPr>
        <p:spPr>
          <a:xfrm>
            <a:off x="8807823" y="2216217"/>
            <a:ext cx="4536082" cy="6387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Distribution of cars by manufacturing year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085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E4816-51FB-7AF8-456E-913CC298A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9888419-938E-75EE-95C8-D336BF132ECD}"/>
              </a:ext>
            </a:extLst>
          </p:cNvPr>
          <p:cNvSpPr/>
          <p:nvPr/>
        </p:nvSpPr>
        <p:spPr>
          <a:xfrm>
            <a:off x="726567" y="992046"/>
            <a:ext cx="105647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</a:rPr>
              <a:t>Exploratory Data Analysis (EDA)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3F578291-8091-B674-ED77-C8DD7C6A5D37}"/>
              </a:ext>
            </a:extLst>
          </p:cNvPr>
          <p:cNvSpPr/>
          <p:nvPr/>
        </p:nvSpPr>
        <p:spPr>
          <a:xfrm>
            <a:off x="1385945" y="2211733"/>
            <a:ext cx="5585810" cy="4621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Engine size distribution and impact on price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5D15FC-10DE-B1B3-6897-593EDEDE69E0}"/>
              </a:ext>
            </a:extLst>
          </p:cNvPr>
          <p:cNvSpPr/>
          <p:nvPr/>
        </p:nvSpPr>
        <p:spPr>
          <a:xfrm>
            <a:off x="12626939" y="7705618"/>
            <a:ext cx="1966390" cy="441789"/>
          </a:xfrm>
          <a:prstGeom prst="rect">
            <a:avLst/>
          </a:prstGeom>
          <a:solidFill>
            <a:srgbClr val="FA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221A502A-8DB0-FEAA-AF55-0A1075B7B496}"/>
              </a:ext>
            </a:extLst>
          </p:cNvPr>
          <p:cNvSpPr/>
          <p:nvPr/>
        </p:nvSpPr>
        <p:spPr>
          <a:xfrm>
            <a:off x="8807823" y="2216217"/>
            <a:ext cx="4536082" cy="6387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Distribution of cars by governorate (location)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BE1BF-446D-026E-605C-5272441B1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91" y="2756087"/>
            <a:ext cx="6428292" cy="5326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FD190-0BDD-23BE-963D-8258BA1BC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210" y="2673894"/>
            <a:ext cx="6372150" cy="54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19D99-DAB5-F199-02B5-957012E45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81CF639-84B4-C9D3-66C8-23B0C55E586D}"/>
              </a:ext>
            </a:extLst>
          </p:cNvPr>
          <p:cNvSpPr/>
          <p:nvPr/>
        </p:nvSpPr>
        <p:spPr>
          <a:xfrm>
            <a:off x="726567" y="992046"/>
            <a:ext cx="105647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</a:rPr>
              <a:t>Feature Selection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DE0B8CD-E697-D35B-3942-C5CDFD992D94}"/>
              </a:ext>
            </a:extLst>
          </p:cNvPr>
          <p:cNvSpPr/>
          <p:nvPr/>
        </p:nvSpPr>
        <p:spPr>
          <a:xfrm>
            <a:off x="726567" y="3243876"/>
            <a:ext cx="4984033" cy="12712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Separate independent and dependent variables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Display the correlation matrix between variables</a:t>
            </a:r>
          </a:p>
          <a:p>
            <a:pPr marL="0" indent="0">
              <a:lnSpc>
                <a:spcPts val="2850"/>
              </a:lnSpc>
              <a:buNone/>
            </a:pPr>
            <a:endParaRPr lang="en-US" sz="16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6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43DAE3-0907-B7FC-2232-6FDD1492B2B0}"/>
              </a:ext>
            </a:extLst>
          </p:cNvPr>
          <p:cNvSpPr/>
          <p:nvPr/>
        </p:nvSpPr>
        <p:spPr>
          <a:xfrm>
            <a:off x="12626939" y="7705618"/>
            <a:ext cx="1966390" cy="441789"/>
          </a:xfrm>
          <a:prstGeom prst="rect">
            <a:avLst/>
          </a:prstGeom>
          <a:solidFill>
            <a:srgbClr val="FA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165AC-B94B-0229-8CEB-27F8FCCDD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84" y="1077525"/>
            <a:ext cx="7625910" cy="68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8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0E997-6BE3-9CF8-168D-AFD52F99D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35AD01D-2F89-B282-C2FD-5D55A16B37B4}"/>
              </a:ext>
            </a:extLst>
          </p:cNvPr>
          <p:cNvSpPr/>
          <p:nvPr/>
        </p:nvSpPr>
        <p:spPr>
          <a:xfrm>
            <a:off x="726567" y="992046"/>
            <a:ext cx="105647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</a:rPr>
              <a:t>Feature Selection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C26D77-2EB4-6B1B-DC15-5F4F74DAFDAC}"/>
              </a:ext>
            </a:extLst>
          </p:cNvPr>
          <p:cNvSpPr/>
          <p:nvPr/>
        </p:nvSpPr>
        <p:spPr>
          <a:xfrm>
            <a:off x="726567" y="2563162"/>
            <a:ext cx="5294089" cy="3444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Extra Trees Regressor to identify important features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Split the data into features (x) and target (y).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Visualize the correlation between features using a heatmap.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Extra Trees Regressor to identify the most important features that influence the car price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6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A7CBA3-BA43-4684-9110-F39382BE3B98}"/>
              </a:ext>
            </a:extLst>
          </p:cNvPr>
          <p:cNvSpPr/>
          <p:nvPr/>
        </p:nvSpPr>
        <p:spPr>
          <a:xfrm>
            <a:off x="12626939" y="7705618"/>
            <a:ext cx="1966390" cy="441789"/>
          </a:xfrm>
          <a:prstGeom prst="rect">
            <a:avLst/>
          </a:prstGeom>
          <a:solidFill>
            <a:srgbClr val="FA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3A426-8311-DF10-12CB-4700CA88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72" y="1502130"/>
            <a:ext cx="7845460" cy="602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7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89" y="1056405"/>
            <a:ext cx="7329607" cy="902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Accuracy for Models 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670" y="2473963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1020484" y="27007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K-neighbors Regressor</a:t>
            </a:r>
            <a:endParaRPr lang="en-US" sz="2000" b="1" dirty="0"/>
          </a:p>
        </p:txBody>
      </p:sp>
      <p:sp>
        <p:nvSpPr>
          <p:cNvPr id="6" name="Text 3"/>
          <p:cNvSpPr/>
          <p:nvPr/>
        </p:nvSpPr>
        <p:spPr>
          <a:xfrm>
            <a:off x="1020484" y="3191195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 achieved a high R2 score of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88.1%, 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indicating its excellent ability to explain the variance in used car prices.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347" y="2473963"/>
            <a:ext cx="3840038" cy="2395657"/>
          </a:xfrm>
          <a:prstGeom prst="roundRect">
            <a:avLst>
              <a:gd name="adj" fmla="val 1420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4798754" y="2675930"/>
            <a:ext cx="361322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Decision Tree Regressor</a:t>
            </a:r>
            <a:endParaRPr lang="en-US" sz="2000" b="1" dirty="0"/>
          </a:p>
        </p:txBody>
      </p:sp>
      <p:sp>
        <p:nvSpPr>
          <p:cNvPr id="10" name="Shape 7"/>
          <p:cNvSpPr/>
          <p:nvPr/>
        </p:nvSpPr>
        <p:spPr>
          <a:xfrm>
            <a:off x="793669" y="5096433"/>
            <a:ext cx="11798569" cy="1669852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1020484" y="5323247"/>
            <a:ext cx="49352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XGB Regressor (Best Model) </a:t>
            </a:r>
            <a:endParaRPr lang="en-US" sz="2200" b="1" dirty="0"/>
          </a:p>
        </p:txBody>
      </p:sp>
      <p:sp>
        <p:nvSpPr>
          <p:cNvPr id="13" name="Shape 4">
            <a:extLst>
              <a:ext uri="{FF2B5EF4-FFF2-40B4-BE49-F238E27FC236}">
                <a16:creationId xmlns:a16="http://schemas.microsoft.com/office/drawing/2014/main" id="{8F38118C-7DA8-CEF1-B88C-06EB34B2B918}"/>
              </a:ext>
            </a:extLst>
          </p:cNvPr>
          <p:cNvSpPr/>
          <p:nvPr/>
        </p:nvSpPr>
        <p:spPr>
          <a:xfrm>
            <a:off x="8752201" y="2473962"/>
            <a:ext cx="3840038" cy="2395657"/>
          </a:xfrm>
          <a:prstGeom prst="roundRect">
            <a:avLst>
              <a:gd name="adj" fmla="val 1420"/>
            </a:avLst>
          </a:prstGeom>
          <a:solidFill>
            <a:srgbClr val="EAE8F3"/>
          </a:solidFill>
          <a:ln/>
        </p:spPr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0C76739A-1B05-C1BF-88D1-63E6815F3C08}"/>
              </a:ext>
            </a:extLst>
          </p:cNvPr>
          <p:cNvSpPr/>
          <p:nvPr/>
        </p:nvSpPr>
        <p:spPr>
          <a:xfrm>
            <a:off x="8865606" y="2675930"/>
            <a:ext cx="372663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Random Forest Regressor </a:t>
            </a:r>
            <a:endParaRPr lang="en-US" sz="2000" b="1" dirty="0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917140A9-0E8F-B1A2-EB19-6C0ED011A94C}"/>
              </a:ext>
            </a:extLst>
          </p:cNvPr>
          <p:cNvSpPr/>
          <p:nvPr/>
        </p:nvSpPr>
        <p:spPr>
          <a:xfrm>
            <a:off x="4912042" y="3174050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 achieved a high R2 score of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88.0%, 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indicating its excellent ability to explain the variance in used car prices.</a:t>
            </a:r>
            <a:endParaRPr lang="en-US" sz="1750" dirty="0"/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FF5E0584-D0C9-7B33-952D-70C2F3E7B5AD}"/>
              </a:ext>
            </a:extLst>
          </p:cNvPr>
          <p:cNvSpPr/>
          <p:nvPr/>
        </p:nvSpPr>
        <p:spPr>
          <a:xfrm>
            <a:off x="8913515" y="3174050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 achieved a high R2 score of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91.6 %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indicating its excellent ability to explain the variance in used car prices.</a:t>
            </a:r>
            <a:endParaRPr lang="en-US" sz="175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49B2A68F-44CA-3074-9638-76961D83C62D}"/>
              </a:ext>
            </a:extLst>
          </p:cNvPr>
          <p:cNvSpPr/>
          <p:nvPr/>
        </p:nvSpPr>
        <p:spPr>
          <a:xfrm>
            <a:off x="1020484" y="5700318"/>
            <a:ext cx="966452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 achieved a high R2 score of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92.3 %, 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indicating its excellent ability to explain the variance in used car prices.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6DF42F-8687-F854-C480-15B5831A53CF}"/>
              </a:ext>
            </a:extLst>
          </p:cNvPr>
          <p:cNvSpPr/>
          <p:nvPr/>
        </p:nvSpPr>
        <p:spPr>
          <a:xfrm>
            <a:off x="12626939" y="7705618"/>
            <a:ext cx="1966390" cy="441789"/>
          </a:xfrm>
          <a:prstGeom prst="rect">
            <a:avLst/>
          </a:prstGeom>
          <a:solidFill>
            <a:srgbClr val="FA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449</Words>
  <Application>Microsoft Office PowerPoint</Application>
  <PresentationFormat>Custom</PresentationFormat>
  <Paragraphs>94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Libre Baskerville</vt:lpstr>
      <vt:lpstr>Arial</vt:lpstr>
      <vt:lpstr>Open Sans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Abdelrhman  Nabil</cp:lastModifiedBy>
  <cp:revision>9</cp:revision>
  <dcterms:created xsi:type="dcterms:W3CDTF">2024-10-22T19:10:40Z</dcterms:created>
  <dcterms:modified xsi:type="dcterms:W3CDTF">2024-10-23T16:37:20Z</dcterms:modified>
</cp:coreProperties>
</file>