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43"/>
  </p:notesMasterIdLst>
  <p:handoutMasterIdLst>
    <p:handoutMasterId r:id="rId44"/>
  </p:handoutMasterIdLst>
  <p:sldIdLst>
    <p:sldId id="256" r:id="rId5"/>
    <p:sldId id="292" r:id="rId6"/>
    <p:sldId id="310" r:id="rId7"/>
    <p:sldId id="295" r:id="rId8"/>
    <p:sldId id="296" r:id="rId9"/>
    <p:sldId id="297" r:id="rId10"/>
    <p:sldId id="311" r:id="rId11"/>
    <p:sldId id="312" r:id="rId12"/>
    <p:sldId id="304" r:id="rId13"/>
    <p:sldId id="303" r:id="rId14"/>
    <p:sldId id="305" r:id="rId15"/>
    <p:sldId id="306" r:id="rId16"/>
    <p:sldId id="307" r:id="rId17"/>
    <p:sldId id="308" r:id="rId18"/>
    <p:sldId id="309" r:id="rId19"/>
    <p:sldId id="335" r:id="rId20"/>
    <p:sldId id="331" r:id="rId21"/>
    <p:sldId id="332" r:id="rId22"/>
    <p:sldId id="333" r:id="rId23"/>
    <p:sldId id="300" r:id="rId24"/>
    <p:sldId id="313" r:id="rId25"/>
    <p:sldId id="318" r:id="rId26"/>
    <p:sldId id="319" r:id="rId27"/>
    <p:sldId id="320" r:id="rId28"/>
    <p:sldId id="321" r:id="rId29"/>
    <p:sldId id="314" r:id="rId30"/>
    <p:sldId id="294" r:id="rId31"/>
    <p:sldId id="315" r:id="rId32"/>
    <p:sldId id="301" r:id="rId33"/>
    <p:sldId id="316" r:id="rId34"/>
    <p:sldId id="317" r:id="rId35"/>
    <p:sldId id="324" r:id="rId36"/>
    <p:sldId id="325" r:id="rId37"/>
    <p:sldId id="326" r:id="rId38"/>
    <p:sldId id="328" r:id="rId39"/>
    <p:sldId id="329" r:id="rId40"/>
    <p:sldId id="330" r:id="rId41"/>
    <p:sldId id="33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3" autoAdjust="0"/>
    <p:restoredTop sz="95388" autoAdjust="0"/>
  </p:normalViewPr>
  <p:slideViewPr>
    <p:cSldViewPr snapToGrid="0" showGuides="1">
      <p:cViewPr varScale="1">
        <p:scale>
          <a:sx n="82" d="100"/>
          <a:sy n="82" d="100"/>
        </p:scale>
        <p:origin x="1022" y="48"/>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10/22/2024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10/22/2024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27</a:t>
            </a:fld>
            <a:endParaRPr lang="en-US" dirty="0"/>
          </a:p>
        </p:txBody>
      </p:sp>
    </p:spTree>
    <p:extLst>
      <p:ext uri="{BB962C8B-B14F-4D97-AF65-F5344CB8AC3E}">
        <p14:creationId xmlns:p14="http://schemas.microsoft.com/office/powerpoint/2010/main" val="1193464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34</a:t>
            </a:fld>
            <a:endParaRPr lang="en-US" dirty="0"/>
          </a:p>
        </p:txBody>
      </p:sp>
    </p:spTree>
    <p:extLst>
      <p:ext uri="{BB962C8B-B14F-4D97-AF65-F5344CB8AC3E}">
        <p14:creationId xmlns:p14="http://schemas.microsoft.com/office/powerpoint/2010/main" val="6907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22" r:id="rId14"/>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58724" y="1276175"/>
            <a:ext cx="11274552" cy="571287"/>
          </a:xfrm>
        </p:spPr>
        <p:txBody>
          <a:bodyPr/>
          <a:lstStyle/>
          <a:p>
            <a:pPr algn="ctr">
              <a:spcBef>
                <a:spcPts val="0"/>
              </a:spcBef>
              <a:buClr>
                <a:srgbClr val="191919"/>
              </a:buClr>
              <a:buSzPts val="5200"/>
            </a:pPr>
            <a:r>
              <a:rPr lang="en-US" sz="4000" cap="none" dirty="0">
                <a:solidFill>
                  <a:srgbClr val="302F2F"/>
                </a:solidFill>
                <a:effectLst>
                  <a:outerShdw blurRad="38100" dist="38100" dir="2700000" algn="tl">
                    <a:srgbClr val="000000">
                      <a:alpha val="43137"/>
                    </a:srgbClr>
                  </a:outerShdw>
                </a:effectLst>
                <a:latin typeface="Teko"/>
                <a:cs typeface="Teko"/>
                <a:sym typeface="Teko"/>
              </a:rPr>
              <a:t>Network Design and Security Implementation of a Hospital System</a:t>
            </a:r>
          </a:p>
        </p:txBody>
      </p:sp>
      <p:sp>
        <p:nvSpPr>
          <p:cNvPr id="3" name="TextBox 2">
            <a:extLst>
              <a:ext uri="{FF2B5EF4-FFF2-40B4-BE49-F238E27FC236}">
                <a16:creationId xmlns:a16="http://schemas.microsoft.com/office/drawing/2014/main" id="{5760138B-E7AE-4661-1A85-C50C03255319}"/>
              </a:ext>
            </a:extLst>
          </p:cNvPr>
          <p:cNvSpPr txBox="1"/>
          <p:nvPr/>
        </p:nvSpPr>
        <p:spPr>
          <a:xfrm>
            <a:off x="298765" y="1967061"/>
            <a:ext cx="12157602" cy="1354217"/>
          </a:xfrm>
          <a:prstGeom prst="rect">
            <a:avLst/>
          </a:prstGeom>
          <a:noFill/>
        </p:spPr>
        <p:txBody>
          <a:bodyPr wrap="square">
            <a:spAutoFit/>
          </a:bodyPr>
          <a:lstStyle/>
          <a:p>
            <a:pPr>
              <a:buClr>
                <a:schemeClr val="dk1"/>
              </a:buClr>
              <a:buSzPts val="3500"/>
            </a:pPr>
            <a:r>
              <a:rPr lang="en-US" sz="2800"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cs typeface="Teko" panose="020B0604020202020204" charset="0"/>
                <a:sym typeface="Teko"/>
              </a:rPr>
              <a:t>PREPARED BY</a:t>
            </a:r>
          </a:p>
          <a:p>
            <a:endParaRPr lang="en-US" b="1" u="sng" dirty="0"/>
          </a:p>
          <a:p>
            <a:r>
              <a:rPr lang="en-US" b="1" dirty="0">
                <a:latin typeface="Segoe UI" panose="020B0502040204020203" pitchFamily="34" charset="0"/>
                <a:cs typeface="Segoe UI" panose="020B0502040204020203" pitchFamily="34" charset="0"/>
              </a:rPr>
              <a:t> 1.Mohamed Abdo Abdel Sattar      2. Abdallah Gamal </a:t>
            </a:r>
            <a:r>
              <a:rPr lang="en-US" b="1" dirty="0" err="1">
                <a:latin typeface="Segoe UI" panose="020B0502040204020203" pitchFamily="34" charset="0"/>
                <a:cs typeface="Segoe UI" panose="020B0502040204020203" pitchFamily="34" charset="0"/>
              </a:rPr>
              <a:t>Mobarak</a:t>
            </a:r>
            <a:r>
              <a:rPr lang="en-US" b="1" dirty="0">
                <a:latin typeface="Segoe UI" panose="020B0502040204020203" pitchFamily="34" charset="0"/>
                <a:cs typeface="Segoe UI" panose="020B0502040204020203" pitchFamily="34" charset="0"/>
              </a:rPr>
              <a:t>                       3.Ousaid Ashraf </a:t>
            </a:r>
            <a:r>
              <a:rPr lang="en-US" b="1" dirty="0" err="1">
                <a:latin typeface="Segoe UI" panose="020B0502040204020203" pitchFamily="34" charset="0"/>
                <a:cs typeface="Segoe UI" panose="020B0502040204020203" pitchFamily="34" charset="0"/>
              </a:rPr>
              <a:t>Mosbah</a:t>
            </a:r>
            <a:r>
              <a:rPr lang="en-US" b="1" dirty="0">
                <a:latin typeface="Segoe UI" panose="020B0502040204020203" pitchFamily="34" charset="0"/>
                <a:cs typeface="Segoe UI" panose="020B0502040204020203" pitchFamily="34" charset="0"/>
              </a:rPr>
              <a:t> </a:t>
            </a:r>
          </a:p>
          <a:p>
            <a:r>
              <a:rPr lang="en-US" b="1" dirty="0">
                <a:latin typeface="Segoe UI" panose="020B0502040204020203" pitchFamily="34" charset="0"/>
                <a:cs typeface="Segoe UI" panose="020B0502040204020203" pitchFamily="34" charset="0"/>
              </a:rPr>
              <a:t> 4. Ahmed </a:t>
            </a:r>
            <a:r>
              <a:rPr lang="en-US" b="1" dirty="0" err="1">
                <a:latin typeface="Segoe UI" panose="020B0502040204020203" pitchFamily="34" charset="0"/>
                <a:cs typeface="Segoe UI" panose="020B0502040204020203" pitchFamily="34" charset="0"/>
              </a:rPr>
              <a:t>Ghaly</a:t>
            </a:r>
            <a:r>
              <a:rPr lang="en-US" b="1" dirty="0">
                <a:latin typeface="Segoe UI" panose="020B0502040204020203" pitchFamily="34" charset="0"/>
                <a:cs typeface="Segoe UI" panose="020B0502040204020203" pitchFamily="34" charset="0"/>
              </a:rPr>
              <a:t> Gomaa                   5.Mohamed Ahmed Khalil                           6.Zeyad Mohamed </a:t>
            </a:r>
            <a:r>
              <a:rPr lang="en-US" b="1" dirty="0" err="1">
                <a:latin typeface="Segoe UI" panose="020B0502040204020203" pitchFamily="34" charset="0"/>
                <a:cs typeface="Segoe UI" panose="020B0502040204020203" pitchFamily="34" charset="0"/>
              </a:rPr>
              <a:t>Abdelwaris</a:t>
            </a:r>
            <a:endParaRPr lang="en-US" b="1"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8F1F8063-0FAA-6ECD-3BDC-080D5E67EED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89784" y="3363168"/>
            <a:ext cx="8823179" cy="3229426"/>
          </a:xfrm>
          <a:prstGeom prst="rect">
            <a:avLst/>
          </a:prstGeo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7C88A239-3C69-2D5F-71C8-8EC5BC674A68}"/>
              </a:ext>
            </a:extLst>
          </p:cNvPr>
          <p:cNvSpPr>
            <a:spLocks noGrp="1"/>
          </p:cNvSpPr>
          <p:nvPr>
            <p:ph sz="quarter" idx="4"/>
          </p:nvPr>
        </p:nvSpPr>
        <p:spPr>
          <a:xfrm>
            <a:off x="150949" y="850790"/>
            <a:ext cx="12171680" cy="5553058"/>
          </a:xfrm>
        </p:spPr>
        <p:txBody>
          <a:bodyPr/>
          <a:lstStyle/>
          <a:p>
            <a:r>
              <a:rPr lang="ar-SA" sz="2400" u="sng" dirty="0">
                <a:solidFill>
                  <a:schemeClr val="tx1"/>
                </a:solidFill>
              </a:rPr>
              <a:t>DHCP Pool Configuration:</a:t>
            </a:r>
          </a:p>
          <a:p>
            <a:r>
              <a:rPr lang="ar-SA" sz="2400" dirty="0">
                <a:solidFill>
                  <a:schemeClr val="tx1"/>
                </a:solidFill>
              </a:rPr>
              <a:t>This table shows the configuration of multiple DHCP pools for different departments and services in a network. Each pool defines the range of IP addresses that the DHCP server can assign to devices within that specific department</a:t>
            </a:r>
          </a:p>
          <a:p>
            <a:endParaRPr lang="ar-SA" dirty="0"/>
          </a:p>
        </p:txBody>
      </p:sp>
      <p:pic>
        <p:nvPicPr>
          <p:cNvPr id="7" name="Picture 6">
            <a:extLst>
              <a:ext uri="{FF2B5EF4-FFF2-40B4-BE49-F238E27FC236}">
                <a16:creationId xmlns:a16="http://schemas.microsoft.com/office/drawing/2014/main" id="{AF169A0B-B655-02D0-173F-E5A924234260}"/>
              </a:ext>
            </a:extLst>
          </p:cNvPr>
          <p:cNvPicPr>
            <a:picLocks noChangeAspect="1"/>
          </p:cNvPicPr>
          <p:nvPr/>
        </p:nvPicPr>
        <p:blipFill>
          <a:blip r:embed="rId2"/>
          <a:srcRect l="9260" r="4643" b="8085"/>
          <a:stretch/>
        </p:blipFill>
        <p:spPr>
          <a:xfrm>
            <a:off x="709126" y="2808515"/>
            <a:ext cx="10496940" cy="3595333"/>
          </a:xfrm>
          <a:prstGeom prst="rect">
            <a:avLst/>
          </a:prstGeom>
        </p:spPr>
      </p:pic>
    </p:spTree>
    <p:extLst>
      <p:ext uri="{BB962C8B-B14F-4D97-AF65-F5344CB8AC3E}">
        <p14:creationId xmlns:p14="http://schemas.microsoft.com/office/powerpoint/2010/main" val="247291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F245A41-E1C3-CF58-3967-44350CCDA955}"/>
              </a:ext>
            </a:extLst>
          </p:cNvPr>
          <p:cNvSpPr>
            <a:spLocks noGrp="1"/>
          </p:cNvSpPr>
          <p:nvPr>
            <p:ph type="title"/>
          </p:nvPr>
        </p:nvSpPr>
        <p:spPr>
          <a:xfrm>
            <a:off x="5328194" y="599439"/>
            <a:ext cx="3027680" cy="668291"/>
          </a:xfrm>
        </p:spPr>
        <p:txBody>
          <a:bodyPr/>
          <a:lstStyle/>
          <a:p>
            <a:r>
              <a:rPr lang="ar-SA" sz="3600"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rPr>
              <a:t>NTP</a:t>
            </a:r>
          </a:p>
        </p:txBody>
      </p:sp>
      <p:sp>
        <p:nvSpPr>
          <p:cNvPr id="3" name="عنصر نائب للمحتوى 2">
            <a:extLst>
              <a:ext uri="{FF2B5EF4-FFF2-40B4-BE49-F238E27FC236}">
                <a16:creationId xmlns:a16="http://schemas.microsoft.com/office/drawing/2014/main" id="{1C7161C1-E1F0-E51C-F993-2DE9E9BA4285}"/>
              </a:ext>
            </a:extLst>
          </p:cNvPr>
          <p:cNvSpPr>
            <a:spLocks noGrp="1"/>
          </p:cNvSpPr>
          <p:nvPr>
            <p:ph sz="quarter" idx="4"/>
          </p:nvPr>
        </p:nvSpPr>
        <p:spPr>
          <a:xfrm>
            <a:off x="737118" y="1427583"/>
            <a:ext cx="10133046" cy="4646645"/>
          </a:xfrm>
        </p:spPr>
        <p:txBody>
          <a:bodyPr>
            <a:normAutofit/>
          </a:bodyPr>
          <a:lstStyle/>
          <a:p>
            <a:pPr marL="342900" indent="-342900">
              <a:lnSpc>
                <a:spcPct val="150000"/>
              </a:lnSpc>
              <a:buFont typeface="Wingdings" panose="05000000000000000000" pitchFamily="2" charset="2"/>
              <a:buChar char="q"/>
            </a:pPr>
            <a:r>
              <a:rPr lang="en-US" sz="2400" b="1" dirty="0"/>
              <a:t>NTP</a:t>
            </a:r>
            <a:r>
              <a:rPr lang="en-US" sz="2400" dirty="0"/>
              <a:t> (Network Time Protocol) is a protocol used to synchronize the clocks of computers and network devices over a network.</a:t>
            </a:r>
          </a:p>
          <a:p>
            <a:pPr marL="342900" indent="-342900">
              <a:lnSpc>
                <a:spcPct val="150000"/>
              </a:lnSpc>
              <a:buFont typeface="Wingdings" panose="05000000000000000000" pitchFamily="2" charset="2"/>
              <a:buChar char="q"/>
            </a:pPr>
            <a:endParaRPr lang="en-US" sz="2400" dirty="0">
              <a:solidFill>
                <a:schemeClr val="tx1"/>
              </a:solidFill>
            </a:endParaRPr>
          </a:p>
          <a:p>
            <a:pPr marL="342900" indent="-342900">
              <a:lnSpc>
                <a:spcPct val="150000"/>
              </a:lnSpc>
              <a:buFont typeface="Wingdings" panose="05000000000000000000" pitchFamily="2" charset="2"/>
              <a:buChar char="q"/>
            </a:pPr>
            <a:r>
              <a:rPr lang="ar-SA" sz="2400" dirty="0">
                <a:solidFill>
                  <a:schemeClr val="tx1"/>
                </a:solidFill>
              </a:rPr>
              <a:t>It ensures that all devices share the same accurate time, which is critical for systems that depend on synchronized timing.</a:t>
            </a:r>
          </a:p>
          <a:p>
            <a:endParaRPr lang="ar-SA" sz="2400" dirty="0"/>
          </a:p>
        </p:txBody>
      </p:sp>
    </p:spTree>
    <p:extLst>
      <p:ext uri="{BB962C8B-B14F-4D97-AF65-F5344CB8AC3E}">
        <p14:creationId xmlns:p14="http://schemas.microsoft.com/office/powerpoint/2010/main" val="427752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6244AB3-95CE-53A5-EE0C-07A62921F779}"/>
              </a:ext>
            </a:extLst>
          </p:cNvPr>
          <p:cNvSpPr>
            <a:spLocks noGrp="1"/>
          </p:cNvSpPr>
          <p:nvPr>
            <p:ph type="title"/>
          </p:nvPr>
        </p:nvSpPr>
        <p:spPr>
          <a:xfrm>
            <a:off x="438539" y="1233868"/>
            <a:ext cx="5543161" cy="1653176"/>
          </a:xfrm>
        </p:spPr>
        <p:txBody>
          <a:bodyPr/>
          <a:lstStyle/>
          <a:p>
            <a:r>
              <a:rPr lang="ar-SA" sz="2400" u="sng" cap="none" dirty="0">
                <a:solidFill>
                  <a:schemeClr val="tx1"/>
                </a:solidFill>
                <a:latin typeface="+mn-lt"/>
                <a:ea typeface="+mn-ea"/>
                <a:cs typeface="+mn-cs"/>
              </a:rPr>
              <a:t>NTP</a:t>
            </a:r>
            <a:r>
              <a:rPr lang="en-US" sz="2400" u="sng" cap="none" dirty="0">
                <a:solidFill>
                  <a:schemeClr val="tx1"/>
                </a:solidFill>
                <a:latin typeface="+mn-lt"/>
                <a:ea typeface="+mn-ea"/>
                <a:cs typeface="+mn-cs"/>
              </a:rPr>
              <a:t> </a:t>
            </a:r>
            <a:r>
              <a:rPr lang="ar-SA" sz="2400" u="sng" cap="none" dirty="0">
                <a:solidFill>
                  <a:schemeClr val="tx1"/>
                </a:solidFill>
                <a:latin typeface="+mn-lt"/>
                <a:ea typeface="+mn-ea"/>
                <a:cs typeface="+mn-cs"/>
              </a:rPr>
              <a:t>Configuration:</a:t>
            </a:r>
            <a:br>
              <a:rPr lang="ar-SA" sz="2400" u="sng" dirty="0">
                <a:solidFill>
                  <a:schemeClr val="tx1"/>
                </a:solidFill>
                <a:latin typeface="+mn-lt"/>
                <a:ea typeface="+mn-ea"/>
                <a:cs typeface="+mn-cs"/>
              </a:rPr>
            </a:br>
            <a:br>
              <a:rPr lang="ar-SA" sz="2400" u="sng" dirty="0">
                <a:solidFill>
                  <a:schemeClr val="tx1"/>
                </a:solidFill>
                <a:latin typeface="+mn-lt"/>
                <a:ea typeface="+mn-ea"/>
                <a:cs typeface="+mn-cs"/>
              </a:rPr>
            </a:br>
            <a:br>
              <a:rPr lang="ar-SA" dirty="0"/>
            </a:br>
            <a:endParaRPr lang="ar-SA" dirty="0"/>
          </a:p>
        </p:txBody>
      </p:sp>
      <p:pic>
        <p:nvPicPr>
          <p:cNvPr id="9" name="عنصر نائب للمحتوى 8">
            <a:extLst>
              <a:ext uri="{FF2B5EF4-FFF2-40B4-BE49-F238E27FC236}">
                <a16:creationId xmlns:a16="http://schemas.microsoft.com/office/drawing/2014/main" id="{B39BC5E1-9882-7006-3D38-08EC40F56951}"/>
              </a:ext>
            </a:extLst>
          </p:cNvPr>
          <p:cNvPicPr>
            <a:picLocks noGrp="1" noChangeAspect="1"/>
          </p:cNvPicPr>
          <p:nvPr>
            <p:ph sz="quarter" idx="4"/>
          </p:nvPr>
        </p:nvPicPr>
        <p:blipFill>
          <a:blip r:embed="rId2">
            <a:clrChange>
              <a:clrFrom>
                <a:srgbClr val="FFFFFF"/>
              </a:clrFrom>
              <a:clrTo>
                <a:srgbClr val="FFFFFF">
                  <a:alpha val="0"/>
                </a:srgbClr>
              </a:clrTo>
            </a:clrChange>
          </a:blip>
          <a:srcRect l="2141"/>
          <a:stretch/>
        </p:blipFill>
        <p:spPr>
          <a:xfrm>
            <a:off x="6468835" y="1718311"/>
            <a:ext cx="5723165" cy="1019175"/>
          </a:xfrm>
        </p:spPr>
      </p:pic>
      <p:pic>
        <p:nvPicPr>
          <p:cNvPr id="12" name="صورة 11">
            <a:extLst>
              <a:ext uri="{FF2B5EF4-FFF2-40B4-BE49-F238E27FC236}">
                <a16:creationId xmlns:a16="http://schemas.microsoft.com/office/drawing/2014/main" id="{82FDCD00-D9ED-A408-63EC-8B27D8A2A123}"/>
              </a:ext>
            </a:extLst>
          </p:cNvPr>
          <p:cNvPicPr>
            <a:picLocks noChangeAspect="1"/>
          </p:cNvPicPr>
          <p:nvPr/>
        </p:nvPicPr>
        <p:blipFill>
          <a:blip r:embed="rId3"/>
          <a:srcRect l="827"/>
          <a:stretch/>
        </p:blipFill>
        <p:spPr>
          <a:xfrm>
            <a:off x="6571277" y="4478354"/>
            <a:ext cx="5790521" cy="1152525"/>
          </a:xfrm>
          <a:prstGeom prst="rect">
            <a:avLst/>
          </a:prstGeom>
        </p:spPr>
      </p:pic>
      <p:sp>
        <p:nvSpPr>
          <p:cNvPr id="13" name="مربع نص 12">
            <a:extLst>
              <a:ext uri="{FF2B5EF4-FFF2-40B4-BE49-F238E27FC236}">
                <a16:creationId xmlns:a16="http://schemas.microsoft.com/office/drawing/2014/main" id="{3104F5A8-A06F-D7A8-36D4-008FA39AA996}"/>
              </a:ext>
            </a:extLst>
          </p:cNvPr>
          <p:cNvSpPr txBox="1"/>
          <p:nvPr/>
        </p:nvSpPr>
        <p:spPr>
          <a:xfrm>
            <a:off x="6210301" y="1227121"/>
            <a:ext cx="4753167" cy="461665"/>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ar-SA" sz="2400" u="sng" dirty="0"/>
              <a:t>Time and date before NTP</a:t>
            </a:r>
          </a:p>
        </p:txBody>
      </p:sp>
      <p:sp>
        <p:nvSpPr>
          <p:cNvPr id="14" name="مربع نص 13">
            <a:extLst>
              <a:ext uri="{FF2B5EF4-FFF2-40B4-BE49-F238E27FC236}">
                <a16:creationId xmlns:a16="http://schemas.microsoft.com/office/drawing/2014/main" id="{2DA241AA-4C6B-9073-FDAF-3A844EE8442F}"/>
              </a:ext>
            </a:extLst>
          </p:cNvPr>
          <p:cNvSpPr txBox="1"/>
          <p:nvPr/>
        </p:nvSpPr>
        <p:spPr>
          <a:xfrm>
            <a:off x="6263367" y="3580238"/>
            <a:ext cx="4753166" cy="461665"/>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ar-SA" sz="2400" u="sng" dirty="0"/>
              <a:t>Time and date after NTP</a:t>
            </a:r>
          </a:p>
        </p:txBody>
      </p:sp>
      <p:pic>
        <p:nvPicPr>
          <p:cNvPr id="15" name="صورة 14" descr="صورة تحتوي على نص, الخط, لقطة شاشة&#10;&#10;تم إنشاء الوصف تلقائياً">
            <a:extLst>
              <a:ext uri="{FF2B5EF4-FFF2-40B4-BE49-F238E27FC236}">
                <a16:creationId xmlns:a16="http://schemas.microsoft.com/office/drawing/2014/main" id="{52C8913F-58A9-E5CE-F198-5AA73DADD30E}"/>
              </a:ext>
            </a:extLst>
          </p:cNvPr>
          <p:cNvPicPr>
            <a:picLocks noChangeAspect="1"/>
          </p:cNvPicPr>
          <p:nvPr/>
        </p:nvPicPr>
        <p:blipFill>
          <a:blip r:embed="rId4"/>
          <a:stretch>
            <a:fillRect/>
          </a:stretch>
        </p:blipFill>
        <p:spPr>
          <a:xfrm>
            <a:off x="496905" y="1777871"/>
            <a:ext cx="5013358" cy="4386171"/>
          </a:xfrm>
          <a:prstGeom prst="rect">
            <a:avLst/>
          </a:prstGeom>
        </p:spPr>
      </p:pic>
    </p:spTree>
    <p:extLst>
      <p:ext uri="{BB962C8B-B14F-4D97-AF65-F5344CB8AC3E}">
        <p14:creationId xmlns:p14="http://schemas.microsoft.com/office/powerpoint/2010/main" val="363402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2B6807-041D-EDD8-B76D-D882212C99DA}"/>
              </a:ext>
            </a:extLst>
          </p:cNvPr>
          <p:cNvSpPr>
            <a:spLocks noGrp="1"/>
          </p:cNvSpPr>
          <p:nvPr>
            <p:ph type="title"/>
          </p:nvPr>
        </p:nvSpPr>
        <p:spPr>
          <a:xfrm>
            <a:off x="4953518" y="660606"/>
            <a:ext cx="3657600" cy="698771"/>
          </a:xfrm>
        </p:spPr>
        <p:txBody>
          <a:bodyPr/>
          <a:lstStyle/>
          <a:p>
            <a:r>
              <a:rPr lang="ar-SA" sz="3600"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rPr>
              <a:t>SYSLOG</a:t>
            </a:r>
          </a:p>
        </p:txBody>
      </p:sp>
      <p:sp>
        <p:nvSpPr>
          <p:cNvPr id="3" name="عنصر نائب للمحتوى 2">
            <a:extLst>
              <a:ext uri="{FF2B5EF4-FFF2-40B4-BE49-F238E27FC236}">
                <a16:creationId xmlns:a16="http://schemas.microsoft.com/office/drawing/2014/main" id="{08BE6A1A-5944-F0C5-D9B0-56E3260A13EE}"/>
              </a:ext>
            </a:extLst>
          </p:cNvPr>
          <p:cNvSpPr>
            <a:spLocks noGrp="1"/>
          </p:cNvSpPr>
          <p:nvPr>
            <p:ph sz="quarter" idx="4"/>
          </p:nvPr>
        </p:nvSpPr>
        <p:spPr>
          <a:xfrm>
            <a:off x="951721" y="1714390"/>
            <a:ext cx="10776859" cy="2419071"/>
          </a:xfrm>
        </p:spPr>
        <p:txBody>
          <a:bodyPr>
            <a:normAutofit/>
          </a:bodyPr>
          <a:lstStyle/>
          <a:p>
            <a:pPr marL="342900" indent="-342900">
              <a:buFont typeface="Wingdings" panose="05000000000000000000" pitchFamily="2" charset="2"/>
              <a:buChar char="q"/>
            </a:pPr>
            <a:r>
              <a:rPr lang="ar-SA" sz="2400" b="1" dirty="0"/>
              <a:t>SYSLOG</a:t>
            </a:r>
            <a:r>
              <a:rPr lang="en-US" sz="2400" b="1" dirty="0"/>
              <a:t> </a:t>
            </a:r>
            <a:r>
              <a:rPr lang="ar-SA" sz="2400" dirty="0"/>
              <a:t> is a standard protocol used for sending and receiving log messages from network devices and servers. It allows devices to send log data to a centralized log server, which is essential for monitoring and troubleshooting network activity.</a:t>
            </a:r>
          </a:p>
        </p:txBody>
      </p:sp>
      <p:sp>
        <p:nvSpPr>
          <p:cNvPr id="4" name="TextBox 3">
            <a:extLst>
              <a:ext uri="{FF2B5EF4-FFF2-40B4-BE49-F238E27FC236}">
                <a16:creationId xmlns:a16="http://schemas.microsoft.com/office/drawing/2014/main" id="{962B7B41-1DE4-CA52-550C-066D81E8737C}"/>
              </a:ext>
            </a:extLst>
          </p:cNvPr>
          <p:cNvSpPr txBox="1"/>
          <p:nvPr/>
        </p:nvSpPr>
        <p:spPr>
          <a:xfrm>
            <a:off x="765111" y="3390675"/>
            <a:ext cx="5906278" cy="523220"/>
          </a:xfrm>
          <a:prstGeom prst="rect">
            <a:avLst/>
          </a:prstGeom>
          <a:noFill/>
        </p:spPr>
        <p:txBody>
          <a:bodyPr wrap="square" rtlCol="0">
            <a:spAutoFit/>
          </a:bodyPr>
          <a:lstStyle/>
          <a:p>
            <a:r>
              <a:rPr lang="en-US" sz="2800" b="1" dirty="0">
                <a:solidFill>
                  <a:schemeClr val="tx1">
                    <a:lumMod val="75000"/>
                    <a:lumOff val="25000"/>
                  </a:schemeClr>
                </a:solidFill>
              </a:rPr>
              <a:t>Benefits of Using a Syslog Server:</a:t>
            </a:r>
          </a:p>
        </p:txBody>
      </p:sp>
      <p:sp>
        <p:nvSpPr>
          <p:cNvPr id="5" name="TextBox 4">
            <a:extLst>
              <a:ext uri="{FF2B5EF4-FFF2-40B4-BE49-F238E27FC236}">
                <a16:creationId xmlns:a16="http://schemas.microsoft.com/office/drawing/2014/main" id="{98D8E12D-44DC-537D-1CFB-D678404932E3}"/>
              </a:ext>
            </a:extLst>
          </p:cNvPr>
          <p:cNvSpPr txBox="1"/>
          <p:nvPr/>
        </p:nvSpPr>
        <p:spPr>
          <a:xfrm>
            <a:off x="1287623" y="3811355"/>
            <a:ext cx="5570376"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chemeClr val="tx1">
                    <a:lumMod val="75000"/>
                    <a:lumOff val="25000"/>
                  </a:schemeClr>
                </a:solidFill>
              </a:rPr>
              <a:t>Centralized Logging</a:t>
            </a:r>
          </a:p>
          <a:p>
            <a:pPr marL="285750" indent="-285750">
              <a:lnSpc>
                <a:spcPct val="150000"/>
              </a:lnSpc>
              <a:buFont typeface="Arial" panose="020B0604020202020204" pitchFamily="34" charset="0"/>
              <a:buChar char="•"/>
            </a:pPr>
            <a:r>
              <a:rPr lang="en-US" sz="2400" dirty="0">
                <a:solidFill>
                  <a:schemeClr val="tx1">
                    <a:lumMod val="75000"/>
                    <a:lumOff val="25000"/>
                  </a:schemeClr>
                </a:solidFill>
              </a:rPr>
              <a:t>Improved Security</a:t>
            </a:r>
          </a:p>
          <a:p>
            <a:pPr marL="285750" indent="-285750">
              <a:lnSpc>
                <a:spcPct val="150000"/>
              </a:lnSpc>
              <a:buFont typeface="Arial" panose="020B0604020202020204" pitchFamily="34" charset="0"/>
              <a:buChar char="•"/>
            </a:pPr>
            <a:r>
              <a:rPr lang="en-US" sz="2400" dirty="0">
                <a:solidFill>
                  <a:schemeClr val="tx1">
                    <a:lumMod val="75000"/>
                    <a:lumOff val="25000"/>
                  </a:schemeClr>
                </a:solidFill>
              </a:rPr>
              <a:t>Log Retention</a:t>
            </a:r>
          </a:p>
          <a:p>
            <a:pPr marL="285750" indent="-285750">
              <a:lnSpc>
                <a:spcPct val="150000"/>
              </a:lnSpc>
              <a:buFont typeface="Arial" panose="020B0604020202020204" pitchFamily="34" charset="0"/>
              <a:buChar char="•"/>
            </a:pPr>
            <a:r>
              <a:rPr lang="en-US" sz="2400" dirty="0">
                <a:solidFill>
                  <a:schemeClr val="tx1">
                    <a:lumMod val="75000"/>
                    <a:lumOff val="25000"/>
                  </a:schemeClr>
                </a:solidFill>
              </a:rPr>
              <a:t>Monitoring &amp; Alerting</a:t>
            </a:r>
          </a:p>
          <a:p>
            <a:pPr marL="285750" indent="-285750">
              <a:lnSpc>
                <a:spcPct val="150000"/>
              </a:lnSpc>
              <a:buFont typeface="Arial" panose="020B0604020202020204" pitchFamily="34" charset="0"/>
              <a:buChar char="•"/>
            </a:pPr>
            <a:r>
              <a:rPr lang="en-US" sz="2400" dirty="0">
                <a:solidFill>
                  <a:schemeClr val="tx1">
                    <a:lumMod val="75000"/>
                    <a:lumOff val="25000"/>
                  </a:schemeClr>
                </a:solidFill>
              </a:rPr>
              <a:t>Analysis &amp; Reporting</a:t>
            </a:r>
          </a:p>
          <a:p>
            <a:endParaRPr lang="en-US" dirty="0"/>
          </a:p>
        </p:txBody>
      </p:sp>
    </p:spTree>
    <p:extLst>
      <p:ext uri="{BB962C8B-B14F-4D97-AF65-F5344CB8AC3E}">
        <p14:creationId xmlns:p14="http://schemas.microsoft.com/office/powerpoint/2010/main" val="32704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7F78DE2-6392-26DB-5835-6EE5A9B6802F}"/>
              </a:ext>
            </a:extLst>
          </p:cNvPr>
          <p:cNvSpPr>
            <a:spLocks noGrp="1"/>
          </p:cNvSpPr>
          <p:nvPr>
            <p:ph type="title"/>
          </p:nvPr>
        </p:nvSpPr>
        <p:spPr>
          <a:xfrm>
            <a:off x="5130800" y="568959"/>
            <a:ext cx="3657600" cy="668291"/>
          </a:xfrm>
        </p:spPr>
        <p:txBody>
          <a:bodyPr/>
          <a:lstStyle/>
          <a:p>
            <a:r>
              <a:rPr lang="ar-SA" b="1" dirty="0"/>
              <a:t> </a:t>
            </a:r>
          </a:p>
        </p:txBody>
      </p:sp>
      <p:pic>
        <p:nvPicPr>
          <p:cNvPr id="8" name="عنصر نائب للمحتوى 7" descr="صورة تحتوي على نص, الخط, لقطة شاشة, أبيض&#10;&#10;تم إنشاء الوصف تلقائياً">
            <a:extLst>
              <a:ext uri="{FF2B5EF4-FFF2-40B4-BE49-F238E27FC236}">
                <a16:creationId xmlns:a16="http://schemas.microsoft.com/office/drawing/2014/main" id="{4A93A1F6-E2F7-5714-7D70-7DE29E75C17B}"/>
              </a:ext>
            </a:extLst>
          </p:cNvPr>
          <p:cNvPicPr>
            <a:picLocks noGrp="1" noChangeAspect="1"/>
          </p:cNvPicPr>
          <p:nvPr>
            <p:ph sz="quarter" idx="4"/>
          </p:nvPr>
        </p:nvPicPr>
        <p:blipFill>
          <a:blip r:embed="rId2"/>
          <a:stretch>
            <a:fillRect/>
          </a:stretch>
        </p:blipFill>
        <p:spPr>
          <a:xfrm>
            <a:off x="850817" y="1393520"/>
            <a:ext cx="7836535" cy="2343785"/>
          </a:xfrm>
        </p:spPr>
      </p:pic>
      <p:sp>
        <p:nvSpPr>
          <p:cNvPr id="10" name="مربع نص 9">
            <a:extLst>
              <a:ext uri="{FF2B5EF4-FFF2-40B4-BE49-F238E27FC236}">
                <a16:creationId xmlns:a16="http://schemas.microsoft.com/office/drawing/2014/main" id="{340B901E-52BB-3143-D429-DBC6009EE86D}"/>
              </a:ext>
            </a:extLst>
          </p:cNvPr>
          <p:cNvSpPr txBox="1"/>
          <p:nvPr/>
        </p:nvSpPr>
        <p:spPr>
          <a:xfrm>
            <a:off x="682866" y="1131910"/>
            <a:ext cx="3914298" cy="52322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ar-SA" sz="2800" u="sng" dirty="0"/>
              <a:t>Syslog </a:t>
            </a:r>
            <a:r>
              <a:rPr lang="en-US" sz="2800" u="sng" dirty="0"/>
              <a:t>C</a:t>
            </a:r>
            <a:r>
              <a:rPr lang="ar-SA" sz="2800" u="sng" dirty="0"/>
              <a:t>ommand</a:t>
            </a:r>
            <a:r>
              <a:rPr lang="ar-SA" sz="2400" u="sng" dirty="0"/>
              <a:t>:</a:t>
            </a:r>
          </a:p>
        </p:txBody>
      </p:sp>
      <p:sp>
        <p:nvSpPr>
          <p:cNvPr id="12" name="مربع نص 11">
            <a:extLst>
              <a:ext uri="{FF2B5EF4-FFF2-40B4-BE49-F238E27FC236}">
                <a16:creationId xmlns:a16="http://schemas.microsoft.com/office/drawing/2014/main" id="{C0E39AFC-53F9-0293-C637-5AE41045DCA1}"/>
              </a:ext>
            </a:extLst>
          </p:cNvPr>
          <p:cNvSpPr txBox="1"/>
          <p:nvPr/>
        </p:nvSpPr>
        <p:spPr>
          <a:xfrm>
            <a:off x="761708" y="3998915"/>
            <a:ext cx="5965031" cy="646331"/>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ar-SA" dirty="0"/>
              <a:t>] 192.168.102.72 [ THAT IS THE IP FOR SYSLOG SERVER.</a:t>
            </a:r>
          </a:p>
          <a:p>
            <a:endParaRPr lang="ar-SA" dirty="0"/>
          </a:p>
        </p:txBody>
      </p:sp>
    </p:spTree>
    <p:extLst>
      <p:ext uri="{BB962C8B-B14F-4D97-AF65-F5344CB8AC3E}">
        <p14:creationId xmlns:p14="http://schemas.microsoft.com/office/powerpoint/2010/main" val="112771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1BF9A99-24B6-EC7D-F144-2D2AC91CF826}"/>
              </a:ext>
            </a:extLst>
          </p:cNvPr>
          <p:cNvSpPr>
            <a:spLocks noGrp="1"/>
          </p:cNvSpPr>
          <p:nvPr>
            <p:ph type="title"/>
          </p:nvPr>
        </p:nvSpPr>
        <p:spPr>
          <a:xfrm>
            <a:off x="3573625" y="111966"/>
            <a:ext cx="5415073" cy="1176291"/>
          </a:xfrm>
        </p:spPr>
        <p:txBody>
          <a:bodyPr/>
          <a:lstStyle/>
          <a:p>
            <a:r>
              <a:rPr lang="ar-SA" sz="3600"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rPr>
              <a:t>EXAMPLE OF SYSLOG</a:t>
            </a:r>
          </a:p>
        </p:txBody>
      </p:sp>
      <p:pic>
        <p:nvPicPr>
          <p:cNvPr id="6" name="عنصر نائب للمحتوى 5" descr="صورة تحتوي على لقطة شاشة, نص, خط, الخط&#10;&#10;تم إنشاء الوصف تلقائياً">
            <a:extLst>
              <a:ext uri="{FF2B5EF4-FFF2-40B4-BE49-F238E27FC236}">
                <a16:creationId xmlns:a16="http://schemas.microsoft.com/office/drawing/2014/main" id="{518E5F18-DE07-3A34-F8FF-8DC452DBA0BB}"/>
              </a:ext>
            </a:extLst>
          </p:cNvPr>
          <p:cNvPicPr>
            <a:picLocks noGrp="1" noChangeAspect="1"/>
          </p:cNvPicPr>
          <p:nvPr>
            <p:ph sz="quarter" idx="4"/>
          </p:nvPr>
        </p:nvPicPr>
        <p:blipFill>
          <a:blip r:embed="rId2"/>
          <a:stretch>
            <a:fillRect/>
          </a:stretch>
        </p:blipFill>
        <p:spPr>
          <a:xfrm>
            <a:off x="821094" y="4267735"/>
            <a:ext cx="10207102" cy="2301896"/>
          </a:xfrm>
        </p:spPr>
      </p:pic>
      <p:sp>
        <p:nvSpPr>
          <p:cNvPr id="7" name="مربع نص 6">
            <a:extLst>
              <a:ext uri="{FF2B5EF4-FFF2-40B4-BE49-F238E27FC236}">
                <a16:creationId xmlns:a16="http://schemas.microsoft.com/office/drawing/2014/main" id="{CEFE843C-92FD-E122-8E1E-A60E87844921}"/>
              </a:ext>
            </a:extLst>
          </p:cNvPr>
          <p:cNvSpPr txBox="1"/>
          <p:nvPr/>
        </p:nvSpPr>
        <p:spPr>
          <a:xfrm>
            <a:off x="670693" y="1455711"/>
            <a:ext cx="11774328" cy="286232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ar-SA" dirty="0">
                <a:solidFill>
                  <a:schemeClr val="tx1">
                    <a:lumMod val="75000"/>
                    <a:lumOff val="25000"/>
                  </a:schemeClr>
                </a:solidFill>
              </a:rPr>
              <a:t>The SYSLOG feature is crucial for tracking login activities on network devices. In this example:</a:t>
            </a:r>
          </a:p>
          <a:p>
            <a:pPr marL="285750" indent="-285750">
              <a:buFont typeface="Arial"/>
              <a:buChar char="•"/>
            </a:pPr>
            <a:r>
              <a:rPr lang="ar-SA" dirty="0">
                <a:solidFill>
                  <a:schemeClr val="tx1">
                    <a:lumMod val="75000"/>
                    <a:lumOff val="25000"/>
                  </a:schemeClr>
                </a:solidFill>
              </a:rPr>
              <a:t>Timestamp: Displays the exact time the login event occurred, providing precise tracking of user access.</a:t>
            </a:r>
          </a:p>
          <a:p>
            <a:pPr marL="285750" indent="-285750">
              <a:buFont typeface="Arial"/>
              <a:buChar char="•"/>
            </a:pPr>
            <a:r>
              <a:rPr lang="ar-SA" dirty="0">
                <a:solidFill>
                  <a:schemeClr val="tx1">
                    <a:lumMod val="75000"/>
                    <a:lumOff val="25000"/>
                  </a:schemeClr>
                </a:solidFill>
              </a:rPr>
              <a:t>Hostname (192.168.102.90): Identifies the device where the login activity took place.</a:t>
            </a:r>
          </a:p>
          <a:p>
            <a:pPr marL="285750" indent="-285750">
              <a:buFont typeface="Arial"/>
              <a:buChar char="•"/>
            </a:pPr>
            <a:r>
              <a:rPr lang="ar-SA" dirty="0">
                <a:solidFill>
                  <a:schemeClr val="tx1">
                    <a:lumMod val="75000"/>
                    <a:lumOff val="25000"/>
                  </a:schemeClr>
                </a:solidFill>
              </a:rPr>
              <a:t>Log Messages:</a:t>
            </a:r>
          </a:p>
          <a:p>
            <a:pPr marL="742950" lvl="1" indent="-285750">
              <a:buFont typeface="Arial"/>
              <a:buChar char="•"/>
            </a:pPr>
            <a:r>
              <a:rPr lang="ar-SA" dirty="0">
                <a:solidFill>
                  <a:schemeClr val="tx1">
                    <a:lumMod val="75000"/>
                    <a:lumOff val="25000"/>
                  </a:schemeClr>
                </a:solidFill>
              </a:rPr>
              <a:t>Configuration Change: The message "%SYS-5-CONFIG_I: Configured from console by console" indicates that a configuration change was made via the device's console, highlighting administrative actions.</a:t>
            </a:r>
          </a:p>
          <a:p>
            <a:pPr marL="742950" lvl="1" indent="-285750">
              <a:buFont typeface="Arial"/>
              <a:buChar char="•"/>
            </a:pPr>
            <a:r>
              <a:rPr lang="ar-SA" dirty="0">
                <a:solidFill>
                  <a:schemeClr val="tx1">
                    <a:lumMod val="75000"/>
                    <a:lumOff val="25000"/>
                  </a:schemeClr>
                </a:solidFill>
              </a:rPr>
              <a:t>Logging Initiation: The message "%SYS-6-LOGGINGHOST_STARTSTOP: Logging to host 192.168.102.72 port 514 started - CLI initiated" indicates that the device began sending SYSLOG messages to another host at 192.168.102.72 using port 514, commonly used for SYSLOG servers.</a:t>
            </a:r>
          </a:p>
          <a:p>
            <a:pPr algn="l"/>
            <a:endParaRPr lang="ar-SA" dirty="0"/>
          </a:p>
        </p:txBody>
      </p:sp>
    </p:spTree>
    <p:extLst>
      <p:ext uri="{BB962C8B-B14F-4D97-AF65-F5344CB8AC3E}">
        <p14:creationId xmlns:p14="http://schemas.microsoft.com/office/powerpoint/2010/main" val="696588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83B757-5EBA-AE66-ABCE-01DA3BE87A58}"/>
              </a:ext>
            </a:extLst>
          </p:cNvPr>
          <p:cNvSpPr txBox="1"/>
          <p:nvPr/>
        </p:nvSpPr>
        <p:spPr>
          <a:xfrm>
            <a:off x="3965509" y="681135"/>
            <a:ext cx="443204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srgbClr val="00839B"/>
                </a:solidFill>
                <a:effectLst>
                  <a:outerShdw blurRad="38100" dist="38100" dir="2700000" algn="tl">
                    <a:srgbClr val="000000">
                      <a:alpha val="43137"/>
                    </a:srgbClr>
                  </a:outerShdw>
                </a:effectLst>
                <a:uLnTx/>
                <a:uFillTx/>
                <a:latin typeface="Teko" panose="020B0604020202020204" charset="0"/>
                <a:ea typeface="Noto Sans" panose="020B0502040504020204" pitchFamily="34" charset="0"/>
                <a:cs typeface="+mn-cs"/>
              </a:rPr>
              <a:t>Inter VLAN Routing</a:t>
            </a:r>
          </a:p>
        </p:txBody>
      </p:sp>
      <p:sp>
        <p:nvSpPr>
          <p:cNvPr id="3" name="TextBox 2">
            <a:extLst>
              <a:ext uri="{FF2B5EF4-FFF2-40B4-BE49-F238E27FC236}">
                <a16:creationId xmlns:a16="http://schemas.microsoft.com/office/drawing/2014/main" id="{21D849D0-C26E-4426-7FEE-9B592083FC98}"/>
              </a:ext>
            </a:extLst>
          </p:cNvPr>
          <p:cNvSpPr txBox="1"/>
          <p:nvPr/>
        </p:nvSpPr>
        <p:spPr>
          <a:xfrm>
            <a:off x="494522" y="1483567"/>
            <a:ext cx="11364686" cy="1200329"/>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Gill Sans MT" panose="020B0502020104020203"/>
                <a:ea typeface="+mn-ea"/>
                <a:cs typeface="+mn-cs"/>
              </a:rPr>
              <a:t>Inter-VLAN Routing </a:t>
            </a:r>
            <a:r>
              <a:rPr kumimoji="0" lang="en-US" sz="2400" b="0" i="0" u="none" strike="noStrike" kern="1200" cap="none" spc="0" normalizeH="0" baseline="0" noProof="0" dirty="0">
                <a:ln>
                  <a:noFill/>
                </a:ln>
                <a:solidFill>
                  <a:prstClr val="black">
                    <a:lumMod val="75000"/>
                    <a:lumOff val="25000"/>
                  </a:prstClr>
                </a:solidFill>
                <a:effectLst/>
                <a:uLnTx/>
                <a:uFillTx/>
                <a:latin typeface="Gill Sans MT" panose="020B0502020104020203"/>
                <a:ea typeface="+mn-ea"/>
                <a:cs typeface="+mn-cs"/>
              </a:rPr>
              <a:t>is the process of forwarding packets between different Virtual Local Area Networks (VLANs). It allows devices in different VLANs to communicate with each other, which is essential for network segmentation and management.</a:t>
            </a:r>
          </a:p>
        </p:txBody>
      </p:sp>
      <p:sp>
        <p:nvSpPr>
          <p:cNvPr id="4" name="TextBox 3">
            <a:extLst>
              <a:ext uri="{FF2B5EF4-FFF2-40B4-BE49-F238E27FC236}">
                <a16:creationId xmlns:a16="http://schemas.microsoft.com/office/drawing/2014/main" id="{2BA684E1-4B04-9543-6074-6EEBF2A1F602}"/>
              </a:ext>
            </a:extLst>
          </p:cNvPr>
          <p:cNvSpPr txBox="1"/>
          <p:nvPr/>
        </p:nvSpPr>
        <p:spPr>
          <a:xfrm>
            <a:off x="746449" y="3321697"/>
            <a:ext cx="9004041" cy="131991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Gill Sans MT" panose="020B0502020104020203"/>
                <a:ea typeface="+mn-ea"/>
                <a:cs typeface="+mn-cs"/>
              </a:rPr>
              <a:t>Implementation Methods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lumMod val="75000"/>
                  <a:lumOff val="25000"/>
                </a:prstClr>
              </a:solidFill>
              <a:effectLst/>
              <a:uLnTx/>
              <a:uFillTx/>
              <a:latin typeface="Gill Sans MT" panose="020B0502020104020203"/>
              <a:ea typeface="+mn-ea"/>
              <a:cs typeface="+mn-cs"/>
            </a:endParaRPr>
          </a:p>
          <a:p>
            <a:pPr marL="342900" marR="0" lvl="0" indent="-342900" algn="l" defTabSz="457200" rtl="0" eaLnBrk="1" fontAlgn="auto" latinLnBrk="0" hangingPunct="1">
              <a:lnSpc>
                <a:spcPct val="150000"/>
              </a:lnSpc>
              <a:spcBef>
                <a:spcPts val="0"/>
              </a:spcBef>
              <a:spcAft>
                <a:spcPts val="0"/>
              </a:spcAft>
              <a:buClrTx/>
              <a:buSzTx/>
              <a:buFontTx/>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Gill Sans MT" panose="020B0502020104020203"/>
                <a:ea typeface="+mn-ea"/>
                <a:cs typeface="+mn-cs"/>
              </a:rPr>
              <a:t>Layer 3 Switch</a:t>
            </a:r>
          </a:p>
        </p:txBody>
      </p:sp>
    </p:spTree>
    <p:extLst>
      <p:ext uri="{BB962C8B-B14F-4D97-AF65-F5344CB8AC3E}">
        <p14:creationId xmlns:p14="http://schemas.microsoft.com/office/powerpoint/2010/main" val="2077531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5E4A-BD63-CD48-80FC-D749EAC21087}"/>
              </a:ext>
            </a:extLst>
          </p:cNvPr>
          <p:cNvSpPr>
            <a:spLocks noGrp="1"/>
          </p:cNvSpPr>
          <p:nvPr>
            <p:ph type="title"/>
          </p:nvPr>
        </p:nvSpPr>
        <p:spPr>
          <a:xfrm>
            <a:off x="457199" y="640079"/>
            <a:ext cx="7637447" cy="706891"/>
          </a:xfrm>
        </p:spPr>
        <p:txBody>
          <a:bodyPr/>
          <a:lstStyle/>
          <a:p>
            <a:r>
              <a:rPr lang="en-GB" sz="2000" u="sng">
                <a:solidFill>
                  <a:schemeClr val="tx1"/>
                </a:solidFill>
              </a:rPr>
              <a:t>Router configuration for default getaway</a:t>
            </a:r>
            <a:r>
              <a:rPr lang="en-GB"/>
              <a:t> </a:t>
            </a:r>
            <a:endParaRPr lang="en-US"/>
          </a:p>
        </p:txBody>
      </p:sp>
      <p:sp>
        <p:nvSpPr>
          <p:cNvPr id="5" name="TextBox 4">
            <a:extLst>
              <a:ext uri="{FF2B5EF4-FFF2-40B4-BE49-F238E27FC236}">
                <a16:creationId xmlns:a16="http://schemas.microsoft.com/office/drawing/2014/main" id="{AD7ABC52-A11F-5163-CAA7-CD6030B4553F}"/>
              </a:ext>
            </a:extLst>
          </p:cNvPr>
          <p:cNvSpPr txBox="1"/>
          <p:nvPr/>
        </p:nvSpPr>
        <p:spPr>
          <a:xfrm>
            <a:off x="457199" y="1346970"/>
            <a:ext cx="7110461" cy="6463308"/>
          </a:xfrm>
          <a:prstGeom prst="rect">
            <a:avLst/>
          </a:prstGeom>
          <a:noFill/>
        </p:spPr>
        <p:txBody>
          <a:bodyPr wrap="square" rtlCol="0">
            <a:spAutoFit/>
          </a:bodyPr>
          <a:lstStyle/>
          <a:p>
            <a:pPr algn="l">
              <a:lnSpc>
                <a:spcPct val="150000"/>
              </a:lnSpc>
            </a:pPr>
            <a:r>
              <a:rPr lang="en-GB" dirty="0"/>
              <a:t>HQ-Router(config-if)#no </a:t>
            </a:r>
            <a:r>
              <a:rPr lang="en-GB" dirty="0" err="1"/>
              <a:t>ip</a:t>
            </a:r>
            <a:r>
              <a:rPr lang="en-GB" dirty="0"/>
              <a:t> address
HQ-Router(config-if)#exit
HQ-Router(config)#interface GigabitEthernet0/2
HQ-Router(config-if)#interface GigabitEthernet0/2.70
HQ-Router(config-</a:t>
            </a:r>
            <a:r>
              <a:rPr lang="en-GB" dirty="0" err="1"/>
              <a:t>subif</a:t>
            </a:r>
            <a:r>
              <a:rPr lang="en-GB" dirty="0"/>
              <a:t>)#
HQ-Router(config-</a:t>
            </a:r>
            <a:r>
              <a:rPr lang="en-GB" dirty="0" err="1"/>
              <a:t>subif</a:t>
            </a:r>
            <a:r>
              <a:rPr lang="en-GB" dirty="0"/>
              <a:t>)#encapsulation dot1Q 70
HQ-Router(config-</a:t>
            </a:r>
            <a:r>
              <a:rPr lang="en-GB" dirty="0" err="1"/>
              <a:t>subif</a:t>
            </a:r>
            <a:r>
              <a:rPr lang="en-GB" dirty="0"/>
              <a:t>)#ip address 192.168.102.65 255.255.255.240
HQ-Router(config-</a:t>
            </a:r>
            <a:r>
              <a:rPr lang="en-GB" dirty="0" err="1"/>
              <a:t>subif</a:t>
            </a:r>
            <a:r>
              <a:rPr lang="en-GB" dirty="0"/>
              <a:t>)#ex
HQ-Router(config)#do </a:t>
            </a:r>
            <a:r>
              <a:rPr lang="en-GB" dirty="0" err="1"/>
              <a:t>wr</a:t>
            </a:r>
            <a:r>
              <a:rPr lang="en-GB" dirty="0"/>
              <a:t>
Building configuration…</a:t>
            </a:r>
          </a:p>
          <a:p>
            <a:pPr algn="l"/>
            <a:r>
              <a:rPr lang="en-GB" dirty="0"/>
              <a:t>
</a:t>
            </a:r>
          </a:p>
          <a:p>
            <a:pPr algn="l"/>
            <a:r>
              <a:rPr lang="en-GB" dirty="0"/>
              <a:t>
</a:t>
            </a:r>
          </a:p>
          <a:p>
            <a:pPr algn="l"/>
            <a:r>
              <a:rPr lang="en-GB" dirty="0"/>
              <a:t>
</a:t>
            </a:r>
          </a:p>
          <a:p>
            <a:pPr algn="l"/>
            <a:endParaRPr lang="en-GB" dirty="0"/>
          </a:p>
          <a:p>
            <a:pPr algn="l"/>
            <a:endParaRPr lang="en-US" dirty="0"/>
          </a:p>
        </p:txBody>
      </p:sp>
      <p:pic>
        <p:nvPicPr>
          <p:cNvPr id="6" name="Picture 5">
            <a:extLst>
              <a:ext uri="{FF2B5EF4-FFF2-40B4-BE49-F238E27FC236}">
                <a16:creationId xmlns:a16="http://schemas.microsoft.com/office/drawing/2014/main" id="{DF819EDB-E985-C39D-6F6F-C721D16ECA5B}"/>
              </a:ext>
            </a:extLst>
          </p:cNvPr>
          <p:cNvPicPr>
            <a:picLocks noChangeAspect="1"/>
          </p:cNvPicPr>
          <p:nvPr/>
        </p:nvPicPr>
        <p:blipFill>
          <a:blip r:embed="rId2"/>
          <a:stretch>
            <a:fillRect/>
          </a:stretch>
        </p:blipFill>
        <p:spPr>
          <a:xfrm>
            <a:off x="7143108" y="1346970"/>
            <a:ext cx="4081639" cy="3102045"/>
          </a:xfrm>
          <a:prstGeom prst="rect">
            <a:avLst/>
          </a:prstGeom>
        </p:spPr>
      </p:pic>
    </p:spTree>
    <p:extLst>
      <p:ext uri="{BB962C8B-B14F-4D97-AF65-F5344CB8AC3E}">
        <p14:creationId xmlns:p14="http://schemas.microsoft.com/office/powerpoint/2010/main" val="502044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5CB0-7631-FFAE-FBA2-5C213D768DE7}"/>
              </a:ext>
            </a:extLst>
          </p:cNvPr>
          <p:cNvSpPr>
            <a:spLocks noGrp="1"/>
          </p:cNvSpPr>
          <p:nvPr>
            <p:ph type="title"/>
          </p:nvPr>
        </p:nvSpPr>
        <p:spPr>
          <a:xfrm>
            <a:off x="457199" y="640080"/>
            <a:ext cx="10010680" cy="411839"/>
          </a:xfrm>
        </p:spPr>
        <p:txBody>
          <a:bodyPr/>
          <a:lstStyle/>
          <a:p>
            <a:r>
              <a:rPr lang="en-GB" sz="2000"/>
              <a:t>Inter-VLAN configuration for multilayer switch (vlan 10-60)</a:t>
            </a:r>
            <a:endParaRPr lang="en-US" sz="2000"/>
          </a:p>
        </p:txBody>
      </p:sp>
      <p:sp>
        <p:nvSpPr>
          <p:cNvPr id="5" name="TextBox 4">
            <a:extLst>
              <a:ext uri="{FF2B5EF4-FFF2-40B4-BE49-F238E27FC236}">
                <a16:creationId xmlns:a16="http://schemas.microsoft.com/office/drawing/2014/main" id="{8CCA7199-8FCA-633E-24F7-626B144ACC3C}"/>
              </a:ext>
            </a:extLst>
          </p:cNvPr>
          <p:cNvSpPr txBox="1"/>
          <p:nvPr/>
        </p:nvSpPr>
        <p:spPr>
          <a:xfrm>
            <a:off x="457199" y="1051919"/>
            <a:ext cx="9342583" cy="5047536"/>
          </a:xfrm>
          <a:prstGeom prst="rect">
            <a:avLst/>
          </a:prstGeom>
          <a:noFill/>
        </p:spPr>
        <p:txBody>
          <a:bodyPr wrap="square" rtlCol="0">
            <a:spAutoFit/>
          </a:bodyPr>
          <a:lstStyle/>
          <a:p>
            <a:pPr algn="l"/>
            <a:r>
              <a:rPr lang="en-GB" sz="1400"/>
              <a:t>HQ-ML1(config)#int vlan 10
HQ-ML1(config-if)#ip address 192.168.100.1 255.255.255.192
HQ-ML1(config-if)#ip helper-address 192.168.102.67
HQ-ML1(config-if)#
HQ-ML1(config-if)#int vlan 20
HQ-ML1(config-if)#ip address 192.168.100.65 255.255.255.192
HQ-ML1(config-if)#ip helper-address 192.168.102.67
HQ-ML1(config-if)#
HQ-ML1(config-if)#int vlan 30
HQ-ML1(config-if)#ip address 192.168.100.129 255.255.255.192
HQ-ML1(config-if)#ip helper-address 192.168.102.67
HQ-ML1(config-if)#
HQ-ML1(config-if)#int vlan 40
HQ-ML1(config-if)#ip address 192.168.100.193 255.255.255.192
HQ-ML1(config-if)#ip helper-address 192.168.102.67
HQ-ML1(config-if)#
HQ-ML1(config-if)#int vlan 50
HQ-ML1(config-if)#ip address 192.168.101.1 255.255.255.192
HQ-ML1(config-if)#ip helper-address 192.168.102.67
HQ-ML1(config-if)#
HQ-ML1(config-if)#int vlan 60
HQ-ML1(config-if)#ip address 192.168.101.65 255.255.255.192
HQ-ML1(config-if)#ip helper-address 192.168.102.67</a:t>
            </a:r>
          </a:p>
        </p:txBody>
      </p:sp>
      <p:pic>
        <p:nvPicPr>
          <p:cNvPr id="7" name="Picture 6">
            <a:extLst>
              <a:ext uri="{FF2B5EF4-FFF2-40B4-BE49-F238E27FC236}">
                <a16:creationId xmlns:a16="http://schemas.microsoft.com/office/drawing/2014/main" id="{4FAA28DE-F302-D09D-A2F2-7C2A01378F1D}"/>
              </a:ext>
            </a:extLst>
          </p:cNvPr>
          <p:cNvPicPr>
            <a:picLocks noChangeAspect="1"/>
          </p:cNvPicPr>
          <p:nvPr/>
        </p:nvPicPr>
        <p:blipFill>
          <a:blip r:embed="rId2"/>
          <a:stretch>
            <a:fillRect/>
          </a:stretch>
        </p:blipFill>
        <p:spPr>
          <a:xfrm>
            <a:off x="5264776" y="1051919"/>
            <a:ext cx="6628514" cy="3431326"/>
          </a:xfrm>
          <a:prstGeom prst="rect">
            <a:avLst/>
          </a:prstGeom>
        </p:spPr>
      </p:pic>
    </p:spTree>
    <p:extLst>
      <p:ext uri="{BB962C8B-B14F-4D97-AF65-F5344CB8AC3E}">
        <p14:creationId xmlns:p14="http://schemas.microsoft.com/office/powerpoint/2010/main" val="3352600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1EA9-B5F1-DBFF-8940-0A17067C1EEB}"/>
              </a:ext>
            </a:extLst>
          </p:cNvPr>
          <p:cNvSpPr>
            <a:spLocks noGrp="1"/>
          </p:cNvSpPr>
          <p:nvPr>
            <p:ph type="title"/>
          </p:nvPr>
        </p:nvSpPr>
        <p:spPr>
          <a:xfrm>
            <a:off x="457200" y="640080"/>
            <a:ext cx="11447446" cy="501638"/>
          </a:xfrm>
        </p:spPr>
        <p:txBody>
          <a:bodyPr/>
          <a:lstStyle/>
          <a:p>
            <a:r>
              <a:rPr lang="en-GB" sz="2000"/>
              <a:t>Inter-VLAN configuration for multilayer switch (vlan 80-130)</a:t>
            </a:r>
            <a:endParaRPr lang="en-US" sz="2000"/>
          </a:p>
        </p:txBody>
      </p:sp>
      <p:sp>
        <p:nvSpPr>
          <p:cNvPr id="5" name="TextBox 4">
            <a:extLst>
              <a:ext uri="{FF2B5EF4-FFF2-40B4-BE49-F238E27FC236}">
                <a16:creationId xmlns:a16="http://schemas.microsoft.com/office/drawing/2014/main" id="{426A51CC-777F-5F89-D9A2-3A43964410DC}"/>
              </a:ext>
            </a:extLst>
          </p:cNvPr>
          <p:cNvSpPr txBox="1"/>
          <p:nvPr/>
        </p:nvSpPr>
        <p:spPr>
          <a:xfrm>
            <a:off x="457200" y="1019367"/>
            <a:ext cx="7844494" cy="5262979"/>
          </a:xfrm>
          <a:prstGeom prst="rect">
            <a:avLst/>
          </a:prstGeom>
          <a:noFill/>
        </p:spPr>
        <p:txBody>
          <a:bodyPr wrap="square" rtlCol="0">
            <a:spAutoFit/>
          </a:bodyPr>
          <a:lstStyle/>
          <a:p>
            <a:pPr algn="l"/>
            <a:r>
              <a:rPr lang="en-GB" sz="1400"/>
              <a:t>BR-ML1(config)#int vlan 80
BR-ML1(config-if)#ip address 192.168.101.129 255.255.255.224
BR-ML1(config-if)#ip helper-address 192.168.102.67
BR-ML1(config-if)#
BR-ML1(config-if)#int vlan 90
BR-ML1(config-if)#ip address 192.168.101.161 255.255.255.224
BR-ML1(config-if)#ip helper-address 192.168.102.67
BR-ML1(config-if)#
BR-ML1(config-if)#int vlan 100
BR-ML1(config-if)#ip address 192.168.101.193 255.255.255.224
BR-ML1(config-if)#ip helper-address 192.168.102.67
BR-ML1(config-if)#
BR-ML1(config-if)#int vlan 110
BR-ML1(config-if)#ip address 192.168.101.255 255.255.255.224
Bad mask /27 for address 192.168.101.255
BR-ML1(config-if)#ip helper-address 192.168.102.67
BR-ML1(config-if)#
BR-ML1(config-if)#int vlan 120
BR-ML1(config-if)#ip address 192.168.102.1 255.255.255.224
BR-ML1(config-if)#ip helper-address 192.168.102.67
BR-ML1(config-if)#
BR-ML1(config-if)#int vlan 130
BR-ML1(config-if)#ip address 192.168.102.33 255.255.255.224
BR-ML1(config-if)#ip helper-address 192.168.102.67</a:t>
            </a:r>
          </a:p>
        </p:txBody>
      </p:sp>
      <p:pic>
        <p:nvPicPr>
          <p:cNvPr id="6" name="Picture 5">
            <a:extLst>
              <a:ext uri="{FF2B5EF4-FFF2-40B4-BE49-F238E27FC236}">
                <a16:creationId xmlns:a16="http://schemas.microsoft.com/office/drawing/2014/main" id="{BF242F66-5E06-0C05-DEE5-738320246310}"/>
              </a:ext>
            </a:extLst>
          </p:cNvPr>
          <p:cNvPicPr>
            <a:picLocks noChangeAspect="1"/>
          </p:cNvPicPr>
          <p:nvPr/>
        </p:nvPicPr>
        <p:blipFill>
          <a:blip r:embed="rId2"/>
          <a:stretch>
            <a:fillRect/>
          </a:stretch>
        </p:blipFill>
        <p:spPr>
          <a:xfrm>
            <a:off x="5410200" y="1141718"/>
            <a:ext cx="6324600" cy="3571875"/>
          </a:xfrm>
          <a:prstGeom prst="rect">
            <a:avLst/>
          </a:prstGeom>
        </p:spPr>
      </p:pic>
    </p:spTree>
    <p:extLst>
      <p:ext uri="{BB962C8B-B14F-4D97-AF65-F5344CB8AC3E}">
        <p14:creationId xmlns:p14="http://schemas.microsoft.com/office/powerpoint/2010/main" val="222061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57200" y="640079"/>
            <a:ext cx="3657600" cy="516917"/>
          </a:xfrm>
        </p:spPr>
        <p:txBody>
          <a:bodyPr/>
          <a:lstStyle/>
          <a:p>
            <a:r>
              <a:rPr lang="en-US"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cs typeface="Teko" panose="020B0604020202020204" charset="0"/>
              </a:rPr>
              <a:t>Agenda</a:t>
            </a:r>
            <a:r>
              <a:rPr lang="en-US" dirty="0"/>
              <a:t>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457200" y="1231641"/>
            <a:ext cx="11734800" cy="5141727"/>
          </a:xfrm>
        </p:spPr>
        <p:txBody>
          <a:bodyPr/>
          <a:lstStyle/>
          <a:p>
            <a:pPr marL="285750" indent="-285750">
              <a:buFont typeface="Arial" panose="020B0604020202020204" pitchFamily="34" charset="0"/>
              <a:buChar char="•"/>
            </a:pPr>
            <a:r>
              <a:rPr lang="en-US" b="1" dirty="0">
                <a:solidFill>
                  <a:schemeClr val="tx1"/>
                </a:solidFill>
                <a:latin typeface="Segoe UI" panose="020B0502040204020203" pitchFamily="34" charset="0"/>
                <a:cs typeface="Segoe UI" panose="020B0502040204020203" pitchFamily="34" charset="0"/>
              </a:rPr>
              <a:t>Network Design.</a:t>
            </a:r>
          </a:p>
          <a:p>
            <a:pPr marL="285750" indent="-285750">
              <a:buFont typeface="Arial" panose="020B0604020202020204" pitchFamily="34" charset="0"/>
              <a:buChar char="•"/>
            </a:pPr>
            <a:r>
              <a:rPr lang="en-US" b="1" dirty="0">
                <a:solidFill>
                  <a:schemeClr val="tx1"/>
                </a:solidFill>
                <a:latin typeface="Segoe UI" panose="020B0502040204020203" pitchFamily="34" charset="0"/>
                <a:cs typeface="Segoe UI" panose="020B0502040204020203" pitchFamily="34" charset="0"/>
              </a:rPr>
              <a:t>Basic settings and SSH to all routers and switches.</a:t>
            </a:r>
          </a:p>
          <a:p>
            <a:pPr marL="285750" indent="-285750">
              <a:buFont typeface="Arial" panose="020B0604020202020204" pitchFamily="34" charset="0"/>
              <a:buChar char="•"/>
            </a:pPr>
            <a:r>
              <a:rPr lang="en-US" b="1" dirty="0">
                <a:solidFill>
                  <a:schemeClr val="tx1"/>
                </a:solidFill>
                <a:latin typeface="Segoe UI" panose="020B0502040204020203" pitchFamily="34" charset="0"/>
                <a:cs typeface="Segoe UI" panose="020B0502040204020203" pitchFamily="34" charset="0"/>
              </a:rPr>
              <a:t>DHCP</a:t>
            </a:r>
          </a:p>
          <a:p>
            <a:pPr marL="285750" indent="-285750">
              <a:buFont typeface="Arial" panose="020B0604020202020204" pitchFamily="34" charset="0"/>
              <a:buChar char="•"/>
            </a:pPr>
            <a:r>
              <a:rPr lang="en-US" b="1" dirty="0">
                <a:solidFill>
                  <a:schemeClr val="tx1"/>
                </a:solidFill>
                <a:latin typeface="Segoe UI" panose="020B0502040204020203" pitchFamily="34" charset="0"/>
                <a:cs typeface="Segoe UI" panose="020B0502040204020203" pitchFamily="34" charset="0"/>
              </a:rPr>
              <a:t>NTP &amp; SYSLOG</a:t>
            </a:r>
          </a:p>
          <a:p>
            <a:pPr marL="285750" indent="-285750">
              <a:buFont typeface="Arial" panose="020B0604020202020204" pitchFamily="34" charset="0"/>
              <a:buChar char="•"/>
            </a:pPr>
            <a:r>
              <a:rPr lang="en-US" b="1" dirty="0">
                <a:solidFill>
                  <a:schemeClr val="tx1"/>
                </a:solidFill>
                <a:latin typeface="Segoe UI" panose="020B0502040204020203" pitchFamily="34" charset="0"/>
                <a:cs typeface="Segoe UI" panose="020B0502040204020203" pitchFamily="34" charset="0"/>
              </a:rPr>
              <a:t>VLANS.</a:t>
            </a:r>
          </a:p>
          <a:p>
            <a:pPr marL="285750" indent="-285750">
              <a:buFont typeface="Arial" panose="020B0604020202020204" pitchFamily="34" charset="0"/>
              <a:buChar char="•"/>
            </a:pPr>
            <a:r>
              <a:rPr lang="en-US" b="1" dirty="0">
                <a:solidFill>
                  <a:schemeClr val="tx1"/>
                </a:solidFill>
                <a:latin typeface="Segoe UI" panose="020B0502040204020203" pitchFamily="34" charset="0"/>
                <a:cs typeface="Segoe UI" panose="020B0502040204020203" pitchFamily="34" charset="0"/>
              </a:rPr>
              <a:t>Subnetting And IP Addressing.</a:t>
            </a:r>
          </a:p>
          <a:p>
            <a:pPr marL="285750" indent="-285750">
              <a:buFont typeface="Arial" panose="020B0604020202020204" pitchFamily="34" charset="0"/>
              <a:buChar char="•"/>
            </a:pPr>
            <a:r>
              <a:rPr lang="en-US" b="1" dirty="0">
                <a:solidFill>
                  <a:schemeClr val="tx1"/>
                </a:solidFill>
                <a:latin typeface="Segoe UI" panose="020B0502040204020203" pitchFamily="34" charset="0"/>
                <a:cs typeface="Segoe UI" panose="020B0502040204020203" pitchFamily="34" charset="0"/>
              </a:rPr>
              <a:t>OSPF and Static Route.</a:t>
            </a:r>
          </a:p>
          <a:p>
            <a:pPr marL="285750" indent="-285750">
              <a:buFont typeface="Arial" panose="020B0604020202020204" pitchFamily="34" charset="0"/>
              <a:buChar char="•"/>
            </a:pPr>
            <a:r>
              <a:rPr lang="en-US" b="1" dirty="0">
                <a:solidFill>
                  <a:schemeClr val="tx1"/>
                </a:solidFill>
                <a:latin typeface="Segoe UI" panose="020B0502040204020203" pitchFamily="34" charset="0"/>
                <a:cs typeface="Segoe UI" panose="020B0502040204020203" pitchFamily="34" charset="0"/>
              </a:rPr>
              <a:t>Switch Security</a:t>
            </a:r>
          </a:p>
          <a:p>
            <a:pPr marL="285750" indent="-285750">
              <a:buFont typeface="Arial" panose="020B0604020202020204" pitchFamily="34" charset="0"/>
              <a:buChar char="•"/>
            </a:pPr>
            <a:r>
              <a:rPr lang="en-US" b="1" dirty="0">
                <a:solidFill>
                  <a:schemeClr val="tx1"/>
                </a:solidFill>
                <a:latin typeface="Segoe UI" panose="020B0502040204020203" pitchFamily="34" charset="0"/>
                <a:cs typeface="Segoe UI" panose="020B0502040204020203" pitchFamily="34" charset="0"/>
              </a:rPr>
              <a:t>Inter-VLAN Routing</a:t>
            </a:r>
          </a:p>
          <a:p>
            <a:pPr marL="285750" indent="-285750">
              <a:buFont typeface="Arial" panose="020B0604020202020204" pitchFamily="34" charset="0"/>
              <a:buChar char="•"/>
            </a:pPr>
            <a:r>
              <a:rPr lang="en-US" b="1" dirty="0">
                <a:solidFill>
                  <a:schemeClr val="tx1"/>
                </a:solidFill>
                <a:latin typeface="Segoe UI" panose="020B0502040204020203" pitchFamily="34" charset="0"/>
                <a:cs typeface="Segoe UI" panose="020B0502040204020203" pitchFamily="34" charset="0"/>
              </a:rPr>
              <a:t>Access Control List </a:t>
            </a:r>
          </a:p>
          <a:p>
            <a:endParaRPr lang="en-US" b="1" dirty="0">
              <a:solidFill>
                <a:schemeClr val="tx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b="1" dirty="0">
              <a:solidFill>
                <a:schemeClr val="tx1"/>
              </a:solidFill>
              <a:latin typeface="Segoe UI" panose="020B0502040204020203" pitchFamily="34" charset="0"/>
              <a:cs typeface="Segoe UI" panose="020B0502040204020203" pitchFamily="34" charset="0"/>
            </a:endParaRPr>
          </a:p>
          <a:p>
            <a:endParaRPr lang="en-US" dirty="0"/>
          </a:p>
          <a:p>
            <a:endParaRPr lang="en-US" b="1" dirty="0">
              <a:solidFill>
                <a:schemeClr val="tx1"/>
              </a:solidFill>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201125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6C10-3C9E-5C59-6DC0-8B933A94F84A}"/>
              </a:ext>
            </a:extLst>
          </p:cNvPr>
          <p:cNvSpPr>
            <a:spLocks noGrp="1"/>
          </p:cNvSpPr>
          <p:nvPr>
            <p:ph type="title"/>
          </p:nvPr>
        </p:nvSpPr>
        <p:spPr>
          <a:xfrm>
            <a:off x="362339" y="733385"/>
            <a:ext cx="11467322" cy="516917"/>
          </a:xfrm>
        </p:spPr>
        <p:txBody>
          <a:bodyPr/>
          <a:lstStyle/>
          <a:p>
            <a:pPr algn="ctr"/>
            <a:r>
              <a:rPr lang="en-US" sz="3600"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rPr>
              <a:t>IP subnetting </a:t>
            </a:r>
          </a:p>
        </p:txBody>
      </p:sp>
      <p:sp>
        <p:nvSpPr>
          <p:cNvPr id="3" name="Content Placeholder 2">
            <a:extLst>
              <a:ext uri="{FF2B5EF4-FFF2-40B4-BE49-F238E27FC236}">
                <a16:creationId xmlns:a16="http://schemas.microsoft.com/office/drawing/2014/main" id="{BE69429E-B601-C777-3EE9-BEA0A3C0F14D}"/>
              </a:ext>
            </a:extLst>
          </p:cNvPr>
          <p:cNvSpPr>
            <a:spLocks noGrp="1"/>
          </p:cNvSpPr>
          <p:nvPr>
            <p:ph sz="quarter" idx="4"/>
          </p:nvPr>
        </p:nvSpPr>
        <p:spPr>
          <a:xfrm>
            <a:off x="167950" y="1427584"/>
            <a:ext cx="11896531" cy="4945784"/>
          </a:xfrm>
        </p:spPr>
        <p:txBody>
          <a:bodyPr>
            <a:normAutofit fontScale="92500" lnSpcReduction="10000"/>
          </a:bodyPr>
          <a:lstStyle/>
          <a:p>
            <a:pPr>
              <a:lnSpc>
                <a:spcPct val="150000"/>
              </a:lnSpc>
            </a:pPr>
            <a:r>
              <a:rPr lang="en-US" sz="2600" b="1" dirty="0">
                <a:solidFill>
                  <a:schemeClr val="tx1"/>
                </a:solidFill>
                <a:latin typeface="Segoe UI" panose="020B0502040204020203" pitchFamily="34" charset="0"/>
                <a:cs typeface="Segoe UI" panose="020B0502040204020203" pitchFamily="34" charset="0"/>
              </a:rPr>
              <a:t>Benefits of Subnetting:</a:t>
            </a:r>
          </a:p>
          <a:p>
            <a:pPr marL="457200" indent="-457200">
              <a:lnSpc>
                <a:spcPct val="150000"/>
              </a:lnSpc>
              <a:buFont typeface="Wingdings" panose="05000000000000000000" pitchFamily="2" charset="2"/>
              <a:buChar char="q"/>
            </a:pPr>
            <a:r>
              <a:rPr lang="en-US" sz="2800" b="1" dirty="0"/>
              <a:t>IP Addressing</a:t>
            </a:r>
            <a:r>
              <a:rPr lang="en-US" sz="2800" dirty="0"/>
              <a:t> is the system used to assign unique numerical labels to devices connected to a computer network. These labels allow devices to communicate with each other</a:t>
            </a:r>
            <a:endParaRPr lang="en-US" sz="2800" b="1" dirty="0"/>
          </a:p>
          <a:p>
            <a:pPr marL="457200" indent="-457200">
              <a:lnSpc>
                <a:spcPct val="150000"/>
              </a:lnSpc>
              <a:buFont typeface="Wingdings" panose="05000000000000000000" pitchFamily="2" charset="2"/>
              <a:buChar char="q"/>
            </a:pPr>
            <a:r>
              <a:rPr lang="en-US" sz="2800" b="1" dirty="0"/>
              <a:t>Subnetting </a:t>
            </a:r>
            <a:r>
              <a:rPr lang="en-US" sz="2800" dirty="0"/>
              <a:t>divides a network into smaller segments to improve management, security, and performance.</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b="1" dirty="0"/>
              <a:t>Improved Network Performance: </a:t>
            </a:r>
            <a:r>
              <a:rPr lang="en-US" sz="2400" dirty="0"/>
              <a:t>Reduces broadcast domains, limiting traffic within subnets.</a:t>
            </a:r>
          </a:p>
          <a:p>
            <a:pPr marL="285750" indent="-285750">
              <a:lnSpc>
                <a:spcPct val="150000"/>
              </a:lnSpc>
              <a:buFont typeface="Wingdings" panose="05000000000000000000" pitchFamily="2" charset="2"/>
              <a:buChar char="q"/>
            </a:pPr>
            <a:endParaRPr lang="en-US" sz="2400" dirty="0"/>
          </a:p>
        </p:txBody>
      </p:sp>
    </p:spTree>
    <p:extLst>
      <p:ext uri="{BB962C8B-B14F-4D97-AF65-F5344CB8AC3E}">
        <p14:creationId xmlns:p14="http://schemas.microsoft.com/office/powerpoint/2010/main" val="83961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AAECDE-AD49-CB99-0A3E-58FAE346DC0E}"/>
              </a:ext>
            </a:extLst>
          </p:cNvPr>
          <p:cNvSpPr txBox="1"/>
          <p:nvPr/>
        </p:nvSpPr>
        <p:spPr>
          <a:xfrm>
            <a:off x="270588" y="933061"/>
            <a:ext cx="11541967" cy="4893647"/>
          </a:xfrm>
          <a:prstGeom prst="rect">
            <a:avLst/>
          </a:prstGeom>
          <a:noFill/>
        </p:spPr>
        <p:txBody>
          <a:bodyPr wrap="square" rtlCol="0">
            <a:spAutoFit/>
          </a:bodyPr>
          <a:lstStyle/>
          <a:p>
            <a:r>
              <a:rPr lang="en-US" sz="2600" b="1" u="sng" dirty="0"/>
              <a:t>How Does Subnetting Work?</a:t>
            </a:r>
          </a:p>
          <a:p>
            <a:endParaRPr lang="en-US" sz="2600" dirty="0">
              <a:solidFill>
                <a:schemeClr val="tx1">
                  <a:lumMod val="75000"/>
                  <a:lumOff val="25000"/>
                </a:schemeClr>
              </a:solidFill>
            </a:endParaRPr>
          </a:p>
          <a:p>
            <a:pPr marL="457200" indent="-457200">
              <a:buFont typeface="Wingdings" panose="05000000000000000000" pitchFamily="2" charset="2"/>
              <a:buChar char="q"/>
            </a:pPr>
            <a:r>
              <a:rPr lang="en-US" sz="2600" b="1" dirty="0">
                <a:solidFill>
                  <a:schemeClr val="tx1">
                    <a:lumMod val="75000"/>
                    <a:lumOff val="25000"/>
                  </a:schemeClr>
                </a:solidFill>
              </a:rPr>
              <a:t>Subnetting</a:t>
            </a:r>
            <a:r>
              <a:rPr lang="en-US" sz="2600" dirty="0">
                <a:solidFill>
                  <a:schemeClr val="tx1">
                    <a:lumMod val="75000"/>
                    <a:lumOff val="25000"/>
                  </a:schemeClr>
                </a:solidFill>
              </a:rPr>
              <a:t> allows you to organize and manage large networks more efficiently by dividing them into smaller, logical groups.</a:t>
            </a:r>
          </a:p>
          <a:p>
            <a:endParaRPr lang="en-US" sz="2600" dirty="0">
              <a:solidFill>
                <a:schemeClr val="tx1">
                  <a:lumMod val="75000"/>
                  <a:lumOff val="25000"/>
                </a:schemeClr>
              </a:solidFill>
            </a:endParaRPr>
          </a:p>
          <a:p>
            <a:r>
              <a:rPr lang="en-US" sz="2600" dirty="0">
                <a:solidFill>
                  <a:schemeClr val="tx1">
                    <a:lumMod val="75000"/>
                    <a:lumOff val="25000"/>
                  </a:schemeClr>
                </a:solidFill>
              </a:rPr>
              <a:t>Example:</a:t>
            </a:r>
          </a:p>
          <a:p>
            <a:endParaRPr lang="en-US" sz="2600" dirty="0">
              <a:solidFill>
                <a:schemeClr val="tx1">
                  <a:lumMod val="75000"/>
                  <a:lumOff val="25000"/>
                </a:schemeClr>
              </a:solidFill>
            </a:endParaRPr>
          </a:p>
          <a:p>
            <a:pPr marL="457200" indent="-457200">
              <a:buFont typeface="Arial" panose="020B0604020202020204" pitchFamily="34" charset="0"/>
              <a:buChar char="•"/>
            </a:pPr>
            <a:r>
              <a:rPr lang="en-US" sz="2600" dirty="0">
                <a:solidFill>
                  <a:schemeClr val="tx1">
                    <a:lumMod val="75000"/>
                    <a:lumOff val="25000"/>
                  </a:schemeClr>
                </a:solidFill>
              </a:rPr>
              <a:t>Class C IP Address: 192.168.1.0</a:t>
            </a:r>
          </a:p>
          <a:p>
            <a:pPr marL="457200" indent="-457200">
              <a:buFont typeface="Arial" panose="020B0604020202020204" pitchFamily="34" charset="0"/>
              <a:buChar char="•"/>
            </a:pPr>
            <a:r>
              <a:rPr lang="en-US" sz="2600" dirty="0">
                <a:solidFill>
                  <a:schemeClr val="tx1">
                    <a:lumMod val="75000"/>
                    <a:lumOff val="25000"/>
                  </a:schemeClr>
                </a:solidFill>
              </a:rPr>
              <a:t>Subnet Mask: 255.255.255.128</a:t>
            </a:r>
          </a:p>
          <a:p>
            <a:pPr marL="457200" indent="-457200">
              <a:buFont typeface="Arial" panose="020B0604020202020204" pitchFamily="34" charset="0"/>
              <a:buChar char="•"/>
            </a:pPr>
            <a:r>
              <a:rPr lang="en-US" sz="2600" dirty="0">
                <a:solidFill>
                  <a:schemeClr val="tx1">
                    <a:lumMod val="75000"/>
                    <a:lumOff val="25000"/>
                  </a:schemeClr>
                </a:solidFill>
              </a:rPr>
              <a:t>In this case, the subnet mask shows that the first 24 bits represent the </a:t>
            </a:r>
            <a:r>
              <a:rPr lang="en-US" sz="2600" b="1" dirty="0">
                <a:solidFill>
                  <a:schemeClr val="tx1">
                    <a:lumMod val="75000"/>
                    <a:lumOff val="25000"/>
                  </a:schemeClr>
                </a:solidFill>
              </a:rPr>
              <a:t>network address</a:t>
            </a:r>
            <a:r>
              <a:rPr lang="en-US" sz="2600" dirty="0">
                <a:solidFill>
                  <a:schemeClr val="tx1">
                    <a:lumMod val="75000"/>
                    <a:lumOff val="25000"/>
                  </a:schemeClr>
                </a:solidFill>
              </a:rPr>
              <a:t>, while the remaining 8 bits are allocated for the </a:t>
            </a:r>
            <a:r>
              <a:rPr lang="en-US" sz="2600" b="1" dirty="0">
                <a:solidFill>
                  <a:schemeClr val="tx1">
                    <a:lumMod val="75000"/>
                    <a:lumOff val="25000"/>
                  </a:schemeClr>
                </a:solidFill>
              </a:rPr>
              <a:t>host addresses</a:t>
            </a:r>
            <a:r>
              <a:rPr lang="en-US" sz="2600" dirty="0">
                <a:solidFill>
                  <a:schemeClr val="tx1">
                    <a:lumMod val="75000"/>
                    <a:lumOff val="25000"/>
                  </a:schemeClr>
                </a:solidFill>
              </a:rPr>
              <a:t>. This setup permits a maximum of 126 hosts within the subnet.</a:t>
            </a:r>
          </a:p>
        </p:txBody>
      </p:sp>
    </p:spTree>
    <p:extLst>
      <p:ext uri="{BB962C8B-B14F-4D97-AF65-F5344CB8AC3E}">
        <p14:creationId xmlns:p14="http://schemas.microsoft.com/office/powerpoint/2010/main" val="407295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F17DE6-14BB-8C56-2C7D-A9C365472938}"/>
              </a:ext>
            </a:extLst>
          </p:cNvPr>
          <p:cNvSpPr txBox="1"/>
          <p:nvPr/>
        </p:nvSpPr>
        <p:spPr>
          <a:xfrm>
            <a:off x="4152122" y="783771"/>
            <a:ext cx="4086809" cy="646331"/>
          </a:xfrm>
          <a:prstGeom prst="rect">
            <a:avLst/>
          </a:prstGeom>
          <a:noFill/>
        </p:spPr>
        <p:txBody>
          <a:bodyPr wrap="square" rtlCol="0">
            <a:spAutoFit/>
          </a:bodyPr>
          <a:lstStyle/>
          <a:p>
            <a:r>
              <a:rPr lang="en-US" sz="3600" b="1" cap="all"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cs typeface="+mj-cs"/>
              </a:rPr>
              <a:t>Switch Security</a:t>
            </a:r>
          </a:p>
        </p:txBody>
      </p:sp>
      <p:sp>
        <p:nvSpPr>
          <p:cNvPr id="3" name="TextBox 2">
            <a:extLst>
              <a:ext uri="{FF2B5EF4-FFF2-40B4-BE49-F238E27FC236}">
                <a16:creationId xmlns:a16="http://schemas.microsoft.com/office/drawing/2014/main" id="{B5731A91-6287-8FEC-6987-6BE6B8CCDEFC}"/>
              </a:ext>
            </a:extLst>
          </p:cNvPr>
          <p:cNvSpPr txBox="1"/>
          <p:nvPr/>
        </p:nvSpPr>
        <p:spPr>
          <a:xfrm>
            <a:off x="970383" y="1726163"/>
            <a:ext cx="5458408" cy="4271426"/>
          </a:xfrm>
          <a:prstGeom prst="rect">
            <a:avLst/>
          </a:prstGeom>
          <a:noFill/>
        </p:spPr>
        <p:txBody>
          <a:bodyPr wrap="square" rtlCol="0">
            <a:spAutoFit/>
          </a:bodyPr>
          <a:lstStyle/>
          <a:p>
            <a:pPr>
              <a:lnSpc>
                <a:spcPct val="200000"/>
              </a:lnSpc>
            </a:pPr>
            <a:r>
              <a:rPr lang="en-US" sz="2800" dirty="0">
                <a:solidFill>
                  <a:prstClr val="black"/>
                </a:solidFill>
                <a:latin typeface="Gill Sans MT" panose="020B0502020104020203"/>
              </a:rPr>
              <a:t>1. Port Security</a:t>
            </a:r>
          </a:p>
          <a:p>
            <a:pPr>
              <a:lnSpc>
                <a:spcPct val="200000"/>
              </a:lnSpc>
            </a:pPr>
            <a:r>
              <a:rPr lang="en-US" sz="2800" dirty="0">
                <a:solidFill>
                  <a:prstClr val="black"/>
                </a:solidFill>
                <a:latin typeface="Gill Sans MT" panose="020B0502020104020203"/>
              </a:rPr>
              <a:t>2. Mitigate VLAN Attacks </a:t>
            </a:r>
          </a:p>
          <a:p>
            <a:pPr>
              <a:lnSpc>
                <a:spcPct val="200000"/>
              </a:lnSpc>
            </a:pPr>
            <a:r>
              <a:rPr lang="en-US" sz="2800" dirty="0">
                <a:solidFill>
                  <a:prstClr val="black"/>
                </a:solidFill>
                <a:latin typeface="Gill Sans MT" panose="020B0502020104020203"/>
              </a:rPr>
              <a:t>3. Mitigate DHCP Attacks</a:t>
            </a:r>
          </a:p>
          <a:p>
            <a:pPr>
              <a:lnSpc>
                <a:spcPct val="200000"/>
              </a:lnSpc>
            </a:pPr>
            <a:r>
              <a:rPr lang="en-US" sz="2800" dirty="0">
                <a:solidFill>
                  <a:prstClr val="black"/>
                </a:solidFill>
                <a:latin typeface="Gill Sans MT" panose="020B0502020104020203"/>
              </a:rPr>
              <a:t>4. Mitigate ARP Attacks </a:t>
            </a:r>
          </a:p>
          <a:p>
            <a:pPr>
              <a:lnSpc>
                <a:spcPct val="200000"/>
              </a:lnSpc>
            </a:pPr>
            <a:r>
              <a:rPr lang="en-US" sz="2800" dirty="0">
                <a:solidFill>
                  <a:prstClr val="black"/>
                </a:solidFill>
                <a:latin typeface="Gill Sans MT" panose="020B0502020104020203"/>
              </a:rPr>
              <a:t>5. Mitigate STP Attacks) </a:t>
            </a:r>
          </a:p>
        </p:txBody>
      </p:sp>
      <p:pic>
        <p:nvPicPr>
          <p:cNvPr id="6" name="Picture 5">
            <a:extLst>
              <a:ext uri="{FF2B5EF4-FFF2-40B4-BE49-F238E27FC236}">
                <a16:creationId xmlns:a16="http://schemas.microsoft.com/office/drawing/2014/main" id="{AC80FDEC-C1B9-BA56-B258-A6FDF6E42627}"/>
              </a:ext>
            </a:extLst>
          </p:cNvPr>
          <p:cNvPicPr>
            <a:picLocks noChangeAspect="1"/>
          </p:cNvPicPr>
          <p:nvPr/>
        </p:nvPicPr>
        <p:blipFill>
          <a:blip r:embed="rId2"/>
          <a:stretch>
            <a:fillRect/>
          </a:stretch>
        </p:blipFill>
        <p:spPr>
          <a:xfrm>
            <a:off x="7687308" y="2062063"/>
            <a:ext cx="3935526" cy="3935526"/>
          </a:xfrm>
          <a:prstGeom prst="rect">
            <a:avLst/>
          </a:prstGeom>
        </p:spPr>
      </p:pic>
    </p:spTree>
    <p:extLst>
      <p:ext uri="{BB962C8B-B14F-4D97-AF65-F5344CB8AC3E}">
        <p14:creationId xmlns:p14="http://schemas.microsoft.com/office/powerpoint/2010/main" val="25443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9EFAD-1727-4610-DE68-F579AE8C01DD}"/>
              </a:ext>
            </a:extLst>
          </p:cNvPr>
          <p:cNvSpPr txBox="1"/>
          <p:nvPr/>
        </p:nvSpPr>
        <p:spPr>
          <a:xfrm>
            <a:off x="737118" y="1129004"/>
            <a:ext cx="4282751" cy="719749"/>
          </a:xfrm>
          <a:prstGeom prst="rect">
            <a:avLst/>
          </a:prstGeom>
          <a:noFill/>
        </p:spPr>
        <p:txBody>
          <a:bodyPr wrap="square" rtlCol="0">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sz="2400" b="1" u="sng" dirty="0">
                <a:solidFill>
                  <a:prstClr val="black"/>
                </a:solidFill>
                <a:latin typeface="Gill Sans MT" panose="020B0502020104020203"/>
              </a:rPr>
              <a:t>Port Security Configuration</a:t>
            </a:r>
          </a:p>
        </p:txBody>
      </p:sp>
      <p:sp>
        <p:nvSpPr>
          <p:cNvPr id="4" name="TextBox 3">
            <a:extLst>
              <a:ext uri="{FF2B5EF4-FFF2-40B4-BE49-F238E27FC236}">
                <a16:creationId xmlns:a16="http://schemas.microsoft.com/office/drawing/2014/main" id="{C2DD15DC-6D75-5273-980E-0E63E974A8FD}"/>
              </a:ext>
            </a:extLst>
          </p:cNvPr>
          <p:cNvSpPr txBox="1"/>
          <p:nvPr/>
        </p:nvSpPr>
        <p:spPr>
          <a:xfrm>
            <a:off x="989044" y="2332653"/>
            <a:ext cx="6055568" cy="2952027"/>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int </a:t>
            </a:r>
            <a:r>
              <a:rPr lang="en-US" dirty="0" err="1"/>
              <a:t>ra</a:t>
            </a:r>
            <a:r>
              <a:rPr lang="en-US" dirty="0"/>
              <a:t> f0/1-24</a:t>
            </a:r>
          </a:p>
          <a:p>
            <a:pPr marL="285750" indent="-285750">
              <a:lnSpc>
                <a:spcPct val="150000"/>
              </a:lnSpc>
              <a:buFont typeface="Wingdings" panose="05000000000000000000" pitchFamily="2" charset="2"/>
              <a:buChar char="ü"/>
            </a:pPr>
            <a:r>
              <a:rPr lang="en-US" dirty="0"/>
              <a:t>switchport port-security</a:t>
            </a:r>
          </a:p>
          <a:p>
            <a:pPr marL="285750" indent="-285750">
              <a:lnSpc>
                <a:spcPct val="150000"/>
              </a:lnSpc>
              <a:buFont typeface="Wingdings" panose="05000000000000000000" pitchFamily="2" charset="2"/>
              <a:buChar char="ü"/>
            </a:pPr>
            <a:r>
              <a:rPr lang="en-US" dirty="0"/>
              <a:t>switchport port-security maximum 1</a:t>
            </a:r>
          </a:p>
          <a:p>
            <a:pPr marL="285750" indent="-285750">
              <a:lnSpc>
                <a:spcPct val="150000"/>
              </a:lnSpc>
              <a:buFont typeface="Wingdings" panose="05000000000000000000" pitchFamily="2" charset="2"/>
              <a:buChar char="ü"/>
            </a:pPr>
            <a:r>
              <a:rPr lang="en-US" dirty="0"/>
              <a:t>switchport port-security mac-address sticky  </a:t>
            </a:r>
          </a:p>
          <a:p>
            <a:pPr marL="285750" indent="-285750">
              <a:lnSpc>
                <a:spcPct val="150000"/>
              </a:lnSpc>
              <a:buFont typeface="Wingdings" panose="05000000000000000000" pitchFamily="2" charset="2"/>
              <a:buChar char="ü"/>
            </a:pPr>
            <a:r>
              <a:rPr lang="en-US" dirty="0"/>
              <a:t>switchport port-security violation shutdown </a:t>
            </a:r>
          </a:p>
          <a:p>
            <a:pPr marL="285750" indent="-285750">
              <a:lnSpc>
                <a:spcPct val="150000"/>
              </a:lnSpc>
              <a:buFont typeface="Wingdings" panose="05000000000000000000" pitchFamily="2" charset="2"/>
              <a:buChar char="ü"/>
            </a:pPr>
            <a:r>
              <a:rPr lang="en-US" dirty="0"/>
              <a:t>ex</a:t>
            </a:r>
          </a:p>
          <a:p>
            <a:pPr marL="285750" indent="-285750">
              <a:lnSpc>
                <a:spcPct val="150000"/>
              </a:lnSpc>
              <a:buFont typeface="Wingdings" panose="05000000000000000000" pitchFamily="2" charset="2"/>
              <a:buChar char="ü"/>
            </a:pPr>
            <a:r>
              <a:rPr lang="en-US" dirty="0"/>
              <a:t>do </a:t>
            </a:r>
            <a:r>
              <a:rPr lang="en-US" dirty="0" err="1"/>
              <a:t>wr</a:t>
            </a:r>
            <a:endParaRPr lang="en-US" dirty="0"/>
          </a:p>
        </p:txBody>
      </p:sp>
      <p:pic>
        <p:nvPicPr>
          <p:cNvPr id="12" name="Picture 11">
            <a:extLst>
              <a:ext uri="{FF2B5EF4-FFF2-40B4-BE49-F238E27FC236}">
                <a16:creationId xmlns:a16="http://schemas.microsoft.com/office/drawing/2014/main" id="{584F4C63-ECD8-48E4-F6F3-4BBBF9F22748}"/>
              </a:ext>
            </a:extLst>
          </p:cNvPr>
          <p:cNvPicPr>
            <a:picLocks noChangeAspect="1"/>
          </p:cNvPicPr>
          <p:nvPr/>
        </p:nvPicPr>
        <p:blipFill>
          <a:blip r:embed="rId2"/>
          <a:stretch>
            <a:fillRect/>
          </a:stretch>
        </p:blipFill>
        <p:spPr>
          <a:xfrm>
            <a:off x="7547013" y="2332653"/>
            <a:ext cx="4077269" cy="3562847"/>
          </a:xfrm>
          <a:prstGeom prst="rect">
            <a:avLst/>
          </a:prstGeom>
        </p:spPr>
      </p:pic>
    </p:spTree>
    <p:extLst>
      <p:ext uri="{BB962C8B-B14F-4D97-AF65-F5344CB8AC3E}">
        <p14:creationId xmlns:p14="http://schemas.microsoft.com/office/powerpoint/2010/main" val="1527173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BA231-FA8F-2E18-C62C-DD5A17888F5A}"/>
              </a:ext>
            </a:extLst>
          </p:cNvPr>
          <p:cNvSpPr txBox="1"/>
          <p:nvPr/>
        </p:nvSpPr>
        <p:spPr>
          <a:xfrm>
            <a:off x="615820" y="2248678"/>
            <a:ext cx="4021494"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int </a:t>
            </a:r>
            <a:r>
              <a:rPr lang="en-US" dirty="0" err="1"/>
              <a:t>ra</a:t>
            </a:r>
            <a:r>
              <a:rPr lang="en-US" dirty="0"/>
              <a:t> g0/1-2</a:t>
            </a:r>
          </a:p>
          <a:p>
            <a:pPr marL="285750" indent="-285750">
              <a:lnSpc>
                <a:spcPct val="150000"/>
              </a:lnSpc>
              <a:buFont typeface="Wingdings" panose="05000000000000000000" pitchFamily="2" charset="2"/>
              <a:buChar char="ü"/>
            </a:pPr>
            <a:r>
              <a:rPr lang="en-US" dirty="0"/>
              <a:t>switchport mode trunk</a:t>
            </a:r>
          </a:p>
          <a:p>
            <a:pPr marL="285750" indent="-285750">
              <a:lnSpc>
                <a:spcPct val="150000"/>
              </a:lnSpc>
              <a:buFont typeface="Wingdings" panose="05000000000000000000" pitchFamily="2" charset="2"/>
              <a:buChar char="ü"/>
            </a:pPr>
            <a:r>
              <a:rPr lang="en-US" dirty="0"/>
              <a:t>switchport trunk native </a:t>
            </a:r>
            <a:r>
              <a:rPr lang="en-US" dirty="0" err="1"/>
              <a:t>vlan</a:t>
            </a:r>
            <a:r>
              <a:rPr lang="en-US" dirty="0"/>
              <a:t> 99</a:t>
            </a:r>
          </a:p>
          <a:p>
            <a:pPr marL="285750" indent="-285750">
              <a:lnSpc>
                <a:spcPct val="150000"/>
              </a:lnSpc>
              <a:buFont typeface="Wingdings" panose="05000000000000000000" pitchFamily="2" charset="2"/>
              <a:buChar char="ü"/>
            </a:pPr>
            <a:r>
              <a:rPr lang="en-US" dirty="0"/>
              <a:t>switchport </a:t>
            </a:r>
            <a:r>
              <a:rPr lang="en-US" dirty="0" err="1"/>
              <a:t>nonegotiate</a:t>
            </a:r>
            <a:endParaRPr lang="en-US" dirty="0"/>
          </a:p>
          <a:p>
            <a:pPr marL="285750" indent="-285750">
              <a:lnSpc>
                <a:spcPct val="1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r>
              <a:rPr lang="en-US" dirty="0"/>
              <a:t>int </a:t>
            </a:r>
            <a:r>
              <a:rPr lang="en-US" dirty="0" err="1"/>
              <a:t>ra</a:t>
            </a:r>
            <a:r>
              <a:rPr lang="en-US" dirty="0"/>
              <a:t> f0/4-24</a:t>
            </a:r>
          </a:p>
          <a:p>
            <a:pPr marL="285750" indent="-285750">
              <a:lnSpc>
                <a:spcPct val="150000"/>
              </a:lnSpc>
              <a:buFont typeface="Wingdings" panose="05000000000000000000" pitchFamily="2" charset="2"/>
              <a:buChar char="ü"/>
            </a:pPr>
            <a:r>
              <a:rPr lang="en-US" dirty="0" err="1"/>
              <a:t>sh</a:t>
            </a:r>
            <a:endParaRPr lang="en-US" dirty="0"/>
          </a:p>
          <a:p>
            <a:pPr marL="285750" indent="-285750">
              <a:lnSpc>
                <a:spcPct val="150000"/>
              </a:lnSpc>
              <a:buFont typeface="Wingdings" panose="05000000000000000000" pitchFamily="2" charset="2"/>
              <a:buChar char="ü"/>
            </a:pPr>
            <a:r>
              <a:rPr lang="en-US" dirty="0"/>
              <a:t>do </a:t>
            </a:r>
            <a:r>
              <a:rPr lang="en-US" dirty="0" err="1"/>
              <a:t>wr</a:t>
            </a:r>
            <a:endParaRPr lang="en-US" dirty="0"/>
          </a:p>
          <a:p>
            <a:endParaRPr lang="en-US" dirty="0"/>
          </a:p>
        </p:txBody>
      </p:sp>
      <p:sp>
        <p:nvSpPr>
          <p:cNvPr id="3" name="TextBox 2">
            <a:extLst>
              <a:ext uri="{FF2B5EF4-FFF2-40B4-BE49-F238E27FC236}">
                <a16:creationId xmlns:a16="http://schemas.microsoft.com/office/drawing/2014/main" id="{3332E890-7EA8-66E7-11C5-7B0E4EABA1A3}"/>
              </a:ext>
            </a:extLst>
          </p:cNvPr>
          <p:cNvSpPr txBox="1"/>
          <p:nvPr/>
        </p:nvSpPr>
        <p:spPr>
          <a:xfrm>
            <a:off x="615820" y="1371600"/>
            <a:ext cx="4488025" cy="461665"/>
          </a:xfrm>
          <a:prstGeom prst="rect">
            <a:avLst/>
          </a:prstGeom>
          <a:noFill/>
        </p:spPr>
        <p:txBody>
          <a:bodyPr wrap="square" rtlCol="0">
            <a:spAutoFit/>
          </a:bodyPr>
          <a:lstStyle/>
          <a:p>
            <a:r>
              <a:rPr lang="en-US" sz="2400" b="1" u="sng" dirty="0" err="1">
                <a:solidFill>
                  <a:prstClr val="black"/>
                </a:solidFill>
                <a:latin typeface="Gill Sans MT" panose="020B0502020104020203"/>
              </a:rPr>
              <a:t>Vlan</a:t>
            </a:r>
            <a:r>
              <a:rPr lang="en-US" sz="2400" b="1" u="sng" dirty="0">
                <a:solidFill>
                  <a:prstClr val="black"/>
                </a:solidFill>
                <a:latin typeface="Gill Sans MT" panose="020B0502020104020203"/>
              </a:rPr>
              <a:t>-Security</a:t>
            </a:r>
          </a:p>
        </p:txBody>
      </p:sp>
      <p:sp>
        <p:nvSpPr>
          <p:cNvPr id="4" name="TextBox 3">
            <a:extLst>
              <a:ext uri="{FF2B5EF4-FFF2-40B4-BE49-F238E27FC236}">
                <a16:creationId xmlns:a16="http://schemas.microsoft.com/office/drawing/2014/main" id="{D801A2A1-7B9E-37BF-81CF-CA0C6035B79A}"/>
              </a:ext>
            </a:extLst>
          </p:cNvPr>
          <p:cNvSpPr txBox="1"/>
          <p:nvPr/>
        </p:nvSpPr>
        <p:spPr>
          <a:xfrm>
            <a:off x="6680718" y="1371599"/>
            <a:ext cx="4264090" cy="461665"/>
          </a:xfrm>
          <a:prstGeom prst="rect">
            <a:avLst/>
          </a:prstGeom>
          <a:noFill/>
        </p:spPr>
        <p:txBody>
          <a:bodyPr wrap="square" rtlCol="0">
            <a:spAutoFit/>
          </a:bodyPr>
          <a:lstStyle/>
          <a:p>
            <a:r>
              <a:rPr lang="en-US" sz="2400" b="1" u="sng" dirty="0">
                <a:solidFill>
                  <a:prstClr val="black"/>
                </a:solidFill>
                <a:latin typeface="Gill Sans MT" panose="020B0502020104020203"/>
              </a:rPr>
              <a:t>DHCP-Security</a:t>
            </a:r>
          </a:p>
        </p:txBody>
      </p:sp>
      <p:sp>
        <p:nvSpPr>
          <p:cNvPr id="5" name="TextBox 4">
            <a:extLst>
              <a:ext uri="{FF2B5EF4-FFF2-40B4-BE49-F238E27FC236}">
                <a16:creationId xmlns:a16="http://schemas.microsoft.com/office/drawing/2014/main" id="{6F7ED6C8-27C2-DEE7-D6ED-43B2593BA0F7}"/>
              </a:ext>
            </a:extLst>
          </p:cNvPr>
          <p:cNvSpPr txBox="1"/>
          <p:nvPr/>
        </p:nvSpPr>
        <p:spPr>
          <a:xfrm>
            <a:off x="6680718" y="2006082"/>
            <a:ext cx="4764833" cy="378302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err="1"/>
              <a:t>ip</a:t>
            </a:r>
            <a:r>
              <a:rPr lang="en-US" dirty="0"/>
              <a:t> </a:t>
            </a:r>
            <a:r>
              <a:rPr lang="en-US" dirty="0" err="1"/>
              <a:t>dhcp</a:t>
            </a:r>
            <a:r>
              <a:rPr lang="en-US" dirty="0"/>
              <a:t> snooping </a:t>
            </a:r>
          </a:p>
          <a:p>
            <a:pPr marL="285750" indent="-285750">
              <a:lnSpc>
                <a:spcPct val="150000"/>
              </a:lnSpc>
              <a:buFont typeface="Wingdings" panose="05000000000000000000" pitchFamily="2" charset="2"/>
              <a:buChar char="ü"/>
            </a:pPr>
            <a:r>
              <a:rPr lang="en-US" dirty="0" err="1"/>
              <a:t>ip</a:t>
            </a:r>
            <a:r>
              <a:rPr lang="en-US" dirty="0"/>
              <a:t> </a:t>
            </a:r>
            <a:r>
              <a:rPr lang="en-US" dirty="0" err="1"/>
              <a:t>dhcp</a:t>
            </a:r>
            <a:r>
              <a:rPr lang="en-US" dirty="0"/>
              <a:t> snooping </a:t>
            </a:r>
            <a:r>
              <a:rPr lang="en-US" dirty="0" err="1"/>
              <a:t>vlan</a:t>
            </a:r>
            <a:r>
              <a:rPr lang="en-US" dirty="0"/>
              <a:t> 80,90,100,110,120,130</a:t>
            </a:r>
          </a:p>
          <a:p>
            <a:pPr marL="285750" indent="-285750">
              <a:lnSpc>
                <a:spcPct val="1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r>
              <a:rPr lang="en-US" dirty="0"/>
              <a:t>int </a:t>
            </a:r>
            <a:r>
              <a:rPr lang="en-US" dirty="0" err="1"/>
              <a:t>ra</a:t>
            </a:r>
            <a:r>
              <a:rPr lang="en-US" dirty="0"/>
              <a:t> g0/1-2</a:t>
            </a:r>
          </a:p>
          <a:p>
            <a:pPr marL="285750" indent="-285750">
              <a:lnSpc>
                <a:spcPct val="150000"/>
              </a:lnSpc>
              <a:buFont typeface="Wingdings" panose="05000000000000000000" pitchFamily="2" charset="2"/>
              <a:buChar char="ü"/>
            </a:pPr>
            <a:r>
              <a:rPr lang="en-US" dirty="0" err="1"/>
              <a:t>ip</a:t>
            </a:r>
            <a:r>
              <a:rPr lang="en-US" dirty="0"/>
              <a:t> </a:t>
            </a:r>
            <a:r>
              <a:rPr lang="en-US" dirty="0" err="1"/>
              <a:t>dhcp</a:t>
            </a:r>
            <a:r>
              <a:rPr lang="en-US" dirty="0"/>
              <a:t> snooping trust </a:t>
            </a:r>
          </a:p>
          <a:p>
            <a:pPr marL="285750" indent="-285750">
              <a:lnSpc>
                <a:spcPct val="1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r>
              <a:rPr lang="en-US" dirty="0"/>
              <a:t>int </a:t>
            </a:r>
            <a:r>
              <a:rPr lang="en-US" dirty="0" err="1"/>
              <a:t>ra</a:t>
            </a:r>
            <a:r>
              <a:rPr lang="en-US" dirty="0"/>
              <a:t> f0/1-3</a:t>
            </a:r>
          </a:p>
          <a:p>
            <a:pPr marL="285750" indent="-285750">
              <a:lnSpc>
                <a:spcPct val="150000"/>
              </a:lnSpc>
              <a:buFont typeface="Wingdings" panose="05000000000000000000" pitchFamily="2" charset="2"/>
              <a:buChar char="ü"/>
            </a:pPr>
            <a:r>
              <a:rPr lang="en-US" dirty="0" err="1"/>
              <a:t>ip</a:t>
            </a:r>
            <a:r>
              <a:rPr lang="en-US" dirty="0"/>
              <a:t> </a:t>
            </a:r>
            <a:r>
              <a:rPr lang="en-US" dirty="0" err="1"/>
              <a:t>dhcp</a:t>
            </a:r>
            <a:r>
              <a:rPr lang="en-US" dirty="0"/>
              <a:t> snooping limit rate 6</a:t>
            </a:r>
          </a:p>
          <a:p>
            <a:pPr marL="285750" indent="-285750">
              <a:lnSpc>
                <a:spcPct val="150000"/>
              </a:lnSpc>
              <a:buFont typeface="Wingdings" panose="05000000000000000000" pitchFamily="2" charset="2"/>
              <a:buChar char="ü"/>
            </a:pPr>
            <a:r>
              <a:rPr lang="en-US" dirty="0"/>
              <a:t>do </a:t>
            </a:r>
            <a:r>
              <a:rPr lang="en-US" dirty="0" err="1"/>
              <a:t>wr</a:t>
            </a:r>
            <a:endParaRPr lang="en-US" dirty="0"/>
          </a:p>
        </p:txBody>
      </p:sp>
    </p:spTree>
    <p:extLst>
      <p:ext uri="{BB962C8B-B14F-4D97-AF65-F5344CB8AC3E}">
        <p14:creationId xmlns:p14="http://schemas.microsoft.com/office/powerpoint/2010/main" val="2778724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E0AF8A-881C-0E6A-29DA-E2B2658A91B4}"/>
              </a:ext>
            </a:extLst>
          </p:cNvPr>
          <p:cNvSpPr txBox="1"/>
          <p:nvPr/>
        </p:nvSpPr>
        <p:spPr>
          <a:xfrm>
            <a:off x="793102" y="1194318"/>
            <a:ext cx="3321698" cy="461665"/>
          </a:xfrm>
          <a:prstGeom prst="rect">
            <a:avLst/>
          </a:prstGeom>
          <a:noFill/>
        </p:spPr>
        <p:txBody>
          <a:bodyPr wrap="square" rtlCol="0">
            <a:spAutoFit/>
          </a:bodyPr>
          <a:lstStyle/>
          <a:p>
            <a:r>
              <a:rPr lang="en-US" sz="2400" b="1" u="sng" dirty="0">
                <a:solidFill>
                  <a:prstClr val="black"/>
                </a:solidFill>
                <a:latin typeface="Gill Sans MT" panose="020B0502020104020203"/>
              </a:rPr>
              <a:t>ARP-Security</a:t>
            </a:r>
          </a:p>
        </p:txBody>
      </p:sp>
      <p:sp>
        <p:nvSpPr>
          <p:cNvPr id="3" name="TextBox 2">
            <a:extLst>
              <a:ext uri="{FF2B5EF4-FFF2-40B4-BE49-F238E27FC236}">
                <a16:creationId xmlns:a16="http://schemas.microsoft.com/office/drawing/2014/main" id="{ADCC882F-8FF5-595E-4D08-2983D663452C}"/>
              </a:ext>
            </a:extLst>
          </p:cNvPr>
          <p:cNvSpPr txBox="1"/>
          <p:nvPr/>
        </p:nvSpPr>
        <p:spPr>
          <a:xfrm>
            <a:off x="793102" y="2048769"/>
            <a:ext cx="5302898" cy="253652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err="1"/>
              <a:t>ip</a:t>
            </a:r>
            <a:r>
              <a:rPr lang="en-US" dirty="0"/>
              <a:t> </a:t>
            </a:r>
            <a:r>
              <a:rPr lang="en-US" dirty="0" err="1"/>
              <a:t>arp</a:t>
            </a:r>
            <a:r>
              <a:rPr lang="en-US" dirty="0"/>
              <a:t> inspection </a:t>
            </a:r>
            <a:r>
              <a:rPr lang="en-US" dirty="0" err="1"/>
              <a:t>vlan</a:t>
            </a:r>
            <a:r>
              <a:rPr lang="en-US" dirty="0"/>
              <a:t> 10,20,30,40,50,60</a:t>
            </a:r>
          </a:p>
          <a:p>
            <a:pPr marL="285750" indent="-285750">
              <a:lnSpc>
                <a:spcPct val="150000"/>
              </a:lnSpc>
              <a:buFont typeface="Wingdings" panose="05000000000000000000" pitchFamily="2" charset="2"/>
              <a:buChar char="ü"/>
            </a:pPr>
            <a:r>
              <a:rPr lang="en-US" dirty="0" err="1"/>
              <a:t>ip</a:t>
            </a:r>
            <a:r>
              <a:rPr lang="en-US" dirty="0"/>
              <a:t> </a:t>
            </a:r>
            <a:r>
              <a:rPr lang="en-US" dirty="0" err="1"/>
              <a:t>arp</a:t>
            </a:r>
            <a:r>
              <a:rPr lang="en-US" dirty="0"/>
              <a:t> inspection validate </a:t>
            </a:r>
            <a:r>
              <a:rPr lang="en-US" dirty="0" err="1"/>
              <a:t>src</a:t>
            </a:r>
            <a:r>
              <a:rPr lang="en-US" dirty="0"/>
              <a:t>-mac </a:t>
            </a:r>
            <a:r>
              <a:rPr lang="en-US" dirty="0" err="1"/>
              <a:t>dst</a:t>
            </a:r>
            <a:r>
              <a:rPr lang="en-US" dirty="0"/>
              <a:t>-mac </a:t>
            </a:r>
            <a:r>
              <a:rPr lang="en-US" dirty="0" err="1"/>
              <a:t>ip</a:t>
            </a:r>
            <a:r>
              <a:rPr lang="en-US" dirty="0"/>
              <a:t> </a:t>
            </a:r>
          </a:p>
          <a:p>
            <a:pPr marL="285750" indent="-285750">
              <a:lnSpc>
                <a:spcPct val="1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r>
              <a:rPr lang="en-US" dirty="0"/>
              <a:t>int </a:t>
            </a:r>
            <a:r>
              <a:rPr lang="en-US" dirty="0" err="1"/>
              <a:t>ra</a:t>
            </a:r>
            <a:r>
              <a:rPr lang="en-US" dirty="0"/>
              <a:t> g0/1-2</a:t>
            </a:r>
          </a:p>
          <a:p>
            <a:pPr marL="285750" indent="-285750">
              <a:lnSpc>
                <a:spcPct val="150000"/>
              </a:lnSpc>
              <a:buFont typeface="Wingdings" panose="05000000000000000000" pitchFamily="2" charset="2"/>
              <a:buChar char="ü"/>
            </a:pPr>
            <a:r>
              <a:rPr lang="en-US" dirty="0" err="1"/>
              <a:t>ip</a:t>
            </a:r>
            <a:r>
              <a:rPr lang="en-US" dirty="0"/>
              <a:t> </a:t>
            </a:r>
            <a:r>
              <a:rPr lang="en-US" dirty="0" err="1"/>
              <a:t>arp</a:t>
            </a:r>
            <a:r>
              <a:rPr lang="en-US" dirty="0"/>
              <a:t> inspection trust </a:t>
            </a:r>
          </a:p>
          <a:p>
            <a:pPr marL="285750" indent="-285750">
              <a:lnSpc>
                <a:spcPct val="150000"/>
              </a:lnSpc>
              <a:buFont typeface="Wingdings" panose="05000000000000000000" pitchFamily="2" charset="2"/>
              <a:buChar char="ü"/>
            </a:pPr>
            <a:r>
              <a:rPr lang="en-US" dirty="0"/>
              <a:t>do </a:t>
            </a:r>
            <a:r>
              <a:rPr lang="en-US" dirty="0" err="1"/>
              <a:t>wr</a:t>
            </a:r>
            <a:endParaRPr lang="en-US" dirty="0"/>
          </a:p>
        </p:txBody>
      </p:sp>
      <p:sp>
        <p:nvSpPr>
          <p:cNvPr id="4" name="TextBox 3">
            <a:extLst>
              <a:ext uri="{FF2B5EF4-FFF2-40B4-BE49-F238E27FC236}">
                <a16:creationId xmlns:a16="http://schemas.microsoft.com/office/drawing/2014/main" id="{89246AA0-F084-609A-5ACD-BFD835D472B0}"/>
              </a:ext>
            </a:extLst>
          </p:cNvPr>
          <p:cNvSpPr txBox="1"/>
          <p:nvPr/>
        </p:nvSpPr>
        <p:spPr>
          <a:xfrm>
            <a:off x="6997959" y="1063690"/>
            <a:ext cx="3321698" cy="461665"/>
          </a:xfrm>
          <a:prstGeom prst="rect">
            <a:avLst/>
          </a:prstGeom>
          <a:noFill/>
        </p:spPr>
        <p:txBody>
          <a:bodyPr wrap="square" rtlCol="0">
            <a:spAutoFit/>
          </a:bodyPr>
          <a:lstStyle/>
          <a:p>
            <a:r>
              <a:rPr lang="en-US" sz="2400" b="1" u="sng" dirty="0">
                <a:solidFill>
                  <a:prstClr val="black"/>
                </a:solidFill>
                <a:latin typeface="Gill Sans MT" panose="020B0502020104020203"/>
              </a:rPr>
              <a:t>STP-security</a:t>
            </a:r>
          </a:p>
        </p:txBody>
      </p:sp>
      <p:sp>
        <p:nvSpPr>
          <p:cNvPr id="5" name="TextBox 4">
            <a:extLst>
              <a:ext uri="{FF2B5EF4-FFF2-40B4-BE49-F238E27FC236}">
                <a16:creationId xmlns:a16="http://schemas.microsoft.com/office/drawing/2014/main" id="{37A26253-EBB0-A006-4C86-E2253D7D4C76}"/>
              </a:ext>
            </a:extLst>
          </p:cNvPr>
          <p:cNvSpPr txBox="1"/>
          <p:nvPr/>
        </p:nvSpPr>
        <p:spPr>
          <a:xfrm>
            <a:off x="6932645" y="2276669"/>
            <a:ext cx="2491273" cy="253652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int </a:t>
            </a:r>
            <a:r>
              <a:rPr lang="en-US" dirty="0" err="1"/>
              <a:t>ra</a:t>
            </a:r>
            <a:r>
              <a:rPr lang="en-US" dirty="0"/>
              <a:t> f0/1-3</a:t>
            </a:r>
          </a:p>
          <a:p>
            <a:pPr marL="285750" indent="-285750">
              <a:lnSpc>
                <a:spcPct val="150000"/>
              </a:lnSpc>
              <a:buFont typeface="Wingdings" panose="05000000000000000000" pitchFamily="2" charset="2"/>
              <a:buChar char="ü"/>
            </a:pPr>
            <a:r>
              <a:rPr lang="en-US" dirty="0"/>
              <a:t>spanning-tree </a:t>
            </a:r>
            <a:r>
              <a:rPr lang="en-US" dirty="0" err="1"/>
              <a:t>portfast</a:t>
            </a:r>
            <a:endParaRPr lang="en-US" dirty="0"/>
          </a:p>
          <a:p>
            <a:pPr marL="285750" indent="-285750">
              <a:lnSpc>
                <a:spcPct val="150000"/>
              </a:lnSpc>
              <a:buFont typeface="Wingdings" panose="05000000000000000000" pitchFamily="2" charset="2"/>
              <a:buChar char="ü"/>
            </a:pPr>
            <a:r>
              <a:rPr lang="en-US" dirty="0"/>
              <a:t>spanning-tree </a:t>
            </a:r>
            <a:r>
              <a:rPr lang="en-US" dirty="0" err="1"/>
              <a:t>bpduguard</a:t>
            </a:r>
            <a:r>
              <a:rPr lang="en-US" dirty="0"/>
              <a:t> enable</a:t>
            </a:r>
          </a:p>
          <a:p>
            <a:pPr marL="285750" indent="-285750">
              <a:lnSpc>
                <a:spcPct val="150000"/>
              </a:lnSpc>
              <a:buFont typeface="Wingdings" panose="05000000000000000000" pitchFamily="2" charset="2"/>
              <a:buChar char="ü"/>
            </a:pPr>
            <a:r>
              <a:rPr lang="en-US" dirty="0"/>
              <a:t>do </a:t>
            </a:r>
            <a:r>
              <a:rPr lang="en-US" dirty="0" err="1"/>
              <a:t>wr</a:t>
            </a:r>
            <a:endParaRPr lang="en-US" dirty="0"/>
          </a:p>
        </p:txBody>
      </p:sp>
      <p:pic>
        <p:nvPicPr>
          <p:cNvPr id="8" name="Picture 7">
            <a:extLst>
              <a:ext uri="{FF2B5EF4-FFF2-40B4-BE49-F238E27FC236}">
                <a16:creationId xmlns:a16="http://schemas.microsoft.com/office/drawing/2014/main" id="{55903A0B-C911-BFCD-6023-911FEEE54EEA}"/>
              </a:ext>
            </a:extLst>
          </p:cNvPr>
          <p:cNvPicPr>
            <a:picLocks noChangeAspect="1"/>
          </p:cNvPicPr>
          <p:nvPr/>
        </p:nvPicPr>
        <p:blipFill>
          <a:blip r:embed="rId2"/>
          <a:stretch>
            <a:fillRect/>
          </a:stretch>
        </p:blipFill>
        <p:spPr>
          <a:xfrm>
            <a:off x="9288271" y="2583106"/>
            <a:ext cx="2796782" cy="1691787"/>
          </a:xfrm>
          <a:prstGeom prst="rect">
            <a:avLst/>
          </a:prstGeom>
        </p:spPr>
      </p:pic>
    </p:spTree>
    <p:extLst>
      <p:ext uri="{BB962C8B-B14F-4D97-AF65-F5344CB8AC3E}">
        <p14:creationId xmlns:p14="http://schemas.microsoft.com/office/powerpoint/2010/main" val="1181584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E2CF61-782A-DD3C-395D-B2A9D651061B}"/>
              </a:ext>
            </a:extLst>
          </p:cNvPr>
          <p:cNvSpPr txBox="1"/>
          <p:nvPr/>
        </p:nvSpPr>
        <p:spPr>
          <a:xfrm>
            <a:off x="5243804" y="681135"/>
            <a:ext cx="2705878" cy="646331"/>
          </a:xfrm>
          <a:prstGeom prst="rect">
            <a:avLst/>
          </a:prstGeom>
          <a:noFill/>
        </p:spPr>
        <p:txBody>
          <a:bodyPr wrap="square" rtlCol="0">
            <a:spAutoFit/>
          </a:bodyPr>
          <a:lstStyle/>
          <a:p>
            <a:r>
              <a:rPr lang="en-US" sz="3600" b="1" cap="all"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cs typeface="+mj-cs"/>
              </a:rPr>
              <a:t>OSPF</a:t>
            </a:r>
          </a:p>
        </p:txBody>
      </p:sp>
      <p:sp>
        <p:nvSpPr>
          <p:cNvPr id="6" name="TextBox 5">
            <a:extLst>
              <a:ext uri="{FF2B5EF4-FFF2-40B4-BE49-F238E27FC236}">
                <a16:creationId xmlns:a16="http://schemas.microsoft.com/office/drawing/2014/main" id="{CB5FF0DD-7BF7-9726-D689-AE3A1D58CF33}"/>
              </a:ext>
            </a:extLst>
          </p:cNvPr>
          <p:cNvSpPr txBox="1"/>
          <p:nvPr/>
        </p:nvSpPr>
        <p:spPr>
          <a:xfrm>
            <a:off x="485191" y="1464906"/>
            <a:ext cx="10926147" cy="4370427"/>
          </a:xfrm>
          <a:prstGeom prst="rect">
            <a:avLst/>
          </a:prstGeom>
          <a:noFill/>
        </p:spPr>
        <p:txBody>
          <a:bodyPr wrap="square" rtlCol="0">
            <a:spAutoFit/>
          </a:bodyPr>
          <a:lstStyle/>
          <a:p>
            <a:pPr marL="457200" indent="-457200">
              <a:buFont typeface="Wingdings" panose="05000000000000000000" pitchFamily="2" charset="2"/>
              <a:buChar char="q"/>
            </a:pPr>
            <a:r>
              <a:rPr lang="en-US" sz="2400" dirty="0">
                <a:solidFill>
                  <a:schemeClr val="tx1">
                    <a:lumMod val="75000"/>
                    <a:lumOff val="25000"/>
                  </a:schemeClr>
                </a:solidFill>
              </a:rPr>
              <a:t>Open Shortest Path First (OSPF) is a routing protocol for Internet Protocol (IP) networks. It uses a link state routing (LSR) algorithm and falls into the group of interior gateway protocols (IGPs).</a:t>
            </a:r>
          </a:p>
          <a:p>
            <a:endParaRPr lang="en-US" sz="2600" dirty="0">
              <a:solidFill>
                <a:schemeClr val="tx1">
                  <a:lumMod val="75000"/>
                  <a:lumOff val="25000"/>
                </a:schemeClr>
              </a:solidFill>
            </a:endParaRPr>
          </a:p>
          <a:p>
            <a:r>
              <a:rPr lang="en-US" sz="2000" b="1" dirty="0">
                <a:solidFill>
                  <a:schemeClr val="tx1">
                    <a:lumMod val="75000"/>
                    <a:lumOff val="25000"/>
                  </a:schemeClr>
                </a:solidFill>
              </a:rPr>
              <a:t>OSPF States:</a:t>
            </a:r>
          </a:p>
          <a:p>
            <a:endParaRPr lang="en-US" sz="2000" b="1" dirty="0">
              <a:solidFill>
                <a:schemeClr val="tx1">
                  <a:lumMod val="75000"/>
                  <a:lumOff val="25000"/>
                </a:schemeClr>
              </a:solidFill>
            </a:endParaRPr>
          </a:p>
          <a:p>
            <a:pPr marL="457200" indent="-457200">
              <a:buFont typeface="+mj-lt"/>
              <a:buAutoNum type="arabicPeriod"/>
            </a:pPr>
            <a:r>
              <a:rPr lang="en-US" sz="2000" b="1" dirty="0">
                <a:solidFill>
                  <a:schemeClr val="tx1">
                    <a:lumMod val="75000"/>
                    <a:lumOff val="25000"/>
                  </a:schemeClr>
                </a:solidFill>
              </a:rPr>
              <a:t>Down: </a:t>
            </a:r>
            <a:r>
              <a:rPr lang="en-US" sz="2000" dirty="0">
                <a:solidFill>
                  <a:schemeClr val="tx1">
                    <a:lumMod val="75000"/>
                    <a:lumOff val="25000"/>
                  </a:schemeClr>
                </a:solidFill>
              </a:rPr>
              <a:t>Initial state.</a:t>
            </a:r>
          </a:p>
          <a:p>
            <a:pPr marL="457200" indent="-457200">
              <a:buFont typeface="+mj-lt"/>
              <a:buAutoNum type="arabicPeriod"/>
            </a:pPr>
            <a:r>
              <a:rPr lang="en-US" sz="2000" b="1" dirty="0">
                <a:solidFill>
                  <a:schemeClr val="tx1">
                    <a:lumMod val="75000"/>
                    <a:lumOff val="25000"/>
                  </a:schemeClr>
                </a:solidFill>
              </a:rPr>
              <a:t>Init: </a:t>
            </a:r>
            <a:r>
              <a:rPr lang="en-US" sz="2000" dirty="0">
                <a:solidFill>
                  <a:schemeClr val="tx1">
                    <a:lumMod val="75000"/>
                    <a:lumOff val="25000"/>
                  </a:schemeClr>
                </a:solidFill>
              </a:rPr>
              <a:t>OSPF has received a hello packet from a neighbor but hasn't yet bidirectional communication.</a:t>
            </a:r>
          </a:p>
          <a:p>
            <a:pPr marL="457200" indent="-457200">
              <a:buFont typeface="+mj-lt"/>
              <a:buAutoNum type="arabicPeriod"/>
            </a:pPr>
            <a:r>
              <a:rPr lang="en-US" sz="2000" b="1" dirty="0">
                <a:solidFill>
                  <a:schemeClr val="tx1">
                    <a:lumMod val="75000"/>
                    <a:lumOff val="25000"/>
                  </a:schemeClr>
                </a:solidFill>
              </a:rPr>
              <a:t>Two-Way: </a:t>
            </a:r>
            <a:r>
              <a:rPr lang="en-US" sz="2000" dirty="0">
                <a:solidFill>
                  <a:schemeClr val="tx1">
                    <a:lumMod val="75000"/>
                    <a:lumOff val="25000"/>
                  </a:schemeClr>
                </a:solidFill>
              </a:rPr>
              <a:t>Bidirectional communication established.</a:t>
            </a:r>
          </a:p>
          <a:p>
            <a:pPr marL="457200" indent="-457200">
              <a:buFont typeface="+mj-lt"/>
              <a:buAutoNum type="arabicPeriod"/>
            </a:pPr>
            <a:r>
              <a:rPr lang="en-US" sz="2000" b="1" dirty="0" err="1">
                <a:solidFill>
                  <a:schemeClr val="tx1">
                    <a:lumMod val="75000"/>
                    <a:lumOff val="25000"/>
                  </a:schemeClr>
                </a:solidFill>
              </a:rPr>
              <a:t>ExStart</a:t>
            </a:r>
            <a:r>
              <a:rPr lang="en-US" sz="2000" b="1" dirty="0">
                <a:solidFill>
                  <a:schemeClr val="tx1">
                    <a:lumMod val="75000"/>
                    <a:lumOff val="25000"/>
                  </a:schemeClr>
                </a:solidFill>
              </a:rPr>
              <a:t>: </a:t>
            </a:r>
            <a:r>
              <a:rPr lang="en-US" sz="2000" dirty="0">
                <a:solidFill>
                  <a:schemeClr val="tx1">
                    <a:lumMod val="75000"/>
                    <a:lumOff val="25000"/>
                  </a:schemeClr>
                </a:solidFill>
              </a:rPr>
              <a:t>Routers negotiate the master/slave relationship</a:t>
            </a:r>
            <a:r>
              <a:rPr lang="en-US" dirty="0">
                <a:solidFill>
                  <a:schemeClr val="tx1">
                    <a:lumMod val="75000"/>
                    <a:lumOff val="25000"/>
                  </a:schemeClr>
                </a:solidFill>
              </a:rPr>
              <a:t>(DR&amp;BDR).</a:t>
            </a:r>
          </a:p>
          <a:p>
            <a:pPr marL="457200" indent="-457200">
              <a:buFont typeface="+mj-lt"/>
              <a:buAutoNum type="arabicPeriod"/>
            </a:pPr>
            <a:r>
              <a:rPr lang="en-US" sz="2000" b="1" dirty="0">
                <a:solidFill>
                  <a:schemeClr val="tx1">
                    <a:lumMod val="75000"/>
                    <a:lumOff val="25000"/>
                  </a:schemeClr>
                </a:solidFill>
              </a:rPr>
              <a:t>Exchange: </a:t>
            </a:r>
            <a:r>
              <a:rPr lang="en-US" sz="2000" dirty="0">
                <a:solidFill>
                  <a:schemeClr val="tx1">
                    <a:lumMod val="75000"/>
                    <a:lumOff val="25000"/>
                  </a:schemeClr>
                </a:solidFill>
              </a:rPr>
              <a:t>Routers exchange link-state information.</a:t>
            </a:r>
          </a:p>
          <a:p>
            <a:pPr marL="457200" indent="-457200">
              <a:buFont typeface="+mj-lt"/>
              <a:buAutoNum type="arabicPeriod"/>
            </a:pPr>
            <a:r>
              <a:rPr lang="en-US" sz="2000" b="1" dirty="0">
                <a:solidFill>
                  <a:schemeClr val="tx1">
                    <a:lumMod val="75000"/>
                    <a:lumOff val="25000"/>
                  </a:schemeClr>
                </a:solidFill>
              </a:rPr>
              <a:t>Loading: </a:t>
            </a:r>
            <a:r>
              <a:rPr lang="en-US" sz="2000" dirty="0">
                <a:solidFill>
                  <a:schemeClr val="tx1">
                    <a:lumMod val="75000"/>
                    <a:lumOff val="25000"/>
                  </a:schemeClr>
                </a:solidFill>
              </a:rPr>
              <a:t>Routers request and receive link-state updates.</a:t>
            </a:r>
          </a:p>
          <a:p>
            <a:pPr marL="457200" indent="-457200">
              <a:buFont typeface="+mj-lt"/>
              <a:buAutoNum type="arabicPeriod"/>
            </a:pPr>
            <a:r>
              <a:rPr lang="en-US" sz="2000" b="1" dirty="0">
                <a:solidFill>
                  <a:schemeClr val="tx1">
                    <a:lumMod val="75000"/>
                    <a:lumOff val="25000"/>
                  </a:schemeClr>
                </a:solidFill>
              </a:rPr>
              <a:t>Full:</a:t>
            </a:r>
            <a:r>
              <a:rPr lang="en-US" sz="2000" dirty="0">
                <a:solidFill>
                  <a:schemeClr val="tx1">
                    <a:lumMod val="75000"/>
                    <a:lumOff val="25000"/>
                  </a:schemeClr>
                </a:solidFill>
              </a:rPr>
              <a:t> OSPF adjacency is fully established, and the routers have the same link-state databases.</a:t>
            </a:r>
          </a:p>
        </p:txBody>
      </p:sp>
    </p:spTree>
    <p:extLst>
      <p:ext uri="{BB962C8B-B14F-4D97-AF65-F5344CB8AC3E}">
        <p14:creationId xmlns:p14="http://schemas.microsoft.com/office/powerpoint/2010/main" val="215765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A6879-075C-160D-6C6C-D6250C9D9DD5}"/>
              </a:ext>
            </a:extLst>
          </p:cNvPr>
          <p:cNvPicPr>
            <a:picLocks noChangeAspect="1"/>
          </p:cNvPicPr>
          <p:nvPr/>
        </p:nvPicPr>
        <p:blipFill>
          <a:blip r:embed="rId3"/>
          <a:stretch>
            <a:fillRect/>
          </a:stretch>
        </p:blipFill>
        <p:spPr>
          <a:xfrm>
            <a:off x="7478295" y="621251"/>
            <a:ext cx="4352921" cy="6236749"/>
          </a:xfrm>
          <a:prstGeom prst="rect">
            <a:avLst/>
          </a:prstGeom>
        </p:spPr>
      </p:pic>
      <p:sp>
        <p:nvSpPr>
          <p:cNvPr id="4" name="TextBox 3">
            <a:extLst>
              <a:ext uri="{FF2B5EF4-FFF2-40B4-BE49-F238E27FC236}">
                <a16:creationId xmlns:a16="http://schemas.microsoft.com/office/drawing/2014/main" id="{ABCEA970-A424-2CC3-FD51-007CA351577A}"/>
              </a:ext>
            </a:extLst>
          </p:cNvPr>
          <p:cNvSpPr txBox="1"/>
          <p:nvPr/>
        </p:nvSpPr>
        <p:spPr>
          <a:xfrm>
            <a:off x="121298" y="878683"/>
            <a:ext cx="563569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Gill Sans MT" panose="020B0502020104020203"/>
                <a:ea typeface="+mn-ea"/>
                <a:cs typeface="+mn-cs"/>
              </a:rPr>
              <a:t>OSPF &amp; Static Route Configuration</a:t>
            </a:r>
          </a:p>
        </p:txBody>
      </p:sp>
      <p:sp>
        <p:nvSpPr>
          <p:cNvPr id="5" name="TextBox 4">
            <a:extLst>
              <a:ext uri="{FF2B5EF4-FFF2-40B4-BE49-F238E27FC236}">
                <a16:creationId xmlns:a16="http://schemas.microsoft.com/office/drawing/2014/main" id="{7BFEADF6-2A8B-962C-E433-DA8FE21116E5}"/>
              </a:ext>
            </a:extLst>
          </p:cNvPr>
          <p:cNvSpPr txBox="1"/>
          <p:nvPr/>
        </p:nvSpPr>
        <p:spPr>
          <a:xfrm>
            <a:off x="494522" y="2285998"/>
            <a:ext cx="6727372" cy="3693319"/>
          </a:xfrm>
          <a:prstGeom prst="rect">
            <a:avLst/>
          </a:prstGeom>
          <a:noFill/>
        </p:spPr>
        <p:txBody>
          <a:bodyPr wrap="square" rtlCol="0">
            <a:spAutoFit/>
          </a:bodyPr>
          <a:lstStyle/>
          <a:p>
            <a:pPr marL="285750" indent="-285750">
              <a:buFont typeface="Wingdings" panose="05000000000000000000" pitchFamily="2" charset="2"/>
              <a:buChar char="ü"/>
            </a:pPr>
            <a:r>
              <a:rPr lang="en-US" dirty="0" err="1">
                <a:solidFill>
                  <a:schemeClr val="tx1">
                    <a:lumMod val="75000"/>
                    <a:lumOff val="25000"/>
                  </a:schemeClr>
                </a:solidFill>
              </a:rPr>
              <a:t>ip</a:t>
            </a:r>
            <a:r>
              <a:rPr lang="en-US" dirty="0">
                <a:solidFill>
                  <a:schemeClr val="tx1">
                    <a:lumMod val="75000"/>
                    <a:lumOff val="25000"/>
                  </a:schemeClr>
                </a:solidFill>
              </a:rPr>
              <a:t> routing </a:t>
            </a:r>
          </a:p>
          <a:p>
            <a:pPr marL="285750" indent="-285750">
              <a:buFont typeface="Wingdings" panose="05000000000000000000" pitchFamily="2" charset="2"/>
              <a:buChar char="ü"/>
            </a:pPr>
            <a:r>
              <a:rPr lang="en-US" dirty="0">
                <a:solidFill>
                  <a:schemeClr val="tx1">
                    <a:lumMod val="75000"/>
                    <a:lumOff val="25000"/>
                  </a:schemeClr>
                </a:solidFill>
              </a:rPr>
              <a:t>router </a:t>
            </a:r>
            <a:r>
              <a:rPr lang="en-US" dirty="0" err="1">
                <a:solidFill>
                  <a:schemeClr val="tx1">
                    <a:lumMod val="75000"/>
                    <a:lumOff val="25000"/>
                  </a:schemeClr>
                </a:solidFill>
              </a:rPr>
              <a:t>ospf</a:t>
            </a:r>
            <a:r>
              <a:rPr lang="en-US" dirty="0">
                <a:solidFill>
                  <a:schemeClr val="tx1">
                    <a:lumMod val="75000"/>
                    <a:lumOff val="25000"/>
                  </a:schemeClr>
                </a:solidFill>
              </a:rPr>
              <a:t> 10</a:t>
            </a:r>
          </a:p>
          <a:p>
            <a:pPr marL="285750" indent="-285750">
              <a:buFont typeface="Wingdings" panose="05000000000000000000" pitchFamily="2" charset="2"/>
              <a:buChar char="ü"/>
            </a:pPr>
            <a:r>
              <a:rPr lang="en-US" dirty="0">
                <a:solidFill>
                  <a:schemeClr val="tx1">
                    <a:lumMod val="75000"/>
                    <a:lumOff val="25000"/>
                  </a:schemeClr>
                </a:solidFill>
              </a:rPr>
              <a:t>network 192.168.100.0 0.0.0.63 area 0</a:t>
            </a:r>
          </a:p>
          <a:p>
            <a:pPr marL="285750" indent="-285750">
              <a:buFont typeface="Wingdings" panose="05000000000000000000" pitchFamily="2" charset="2"/>
              <a:buChar char="ü"/>
            </a:pPr>
            <a:r>
              <a:rPr lang="en-US" dirty="0">
                <a:solidFill>
                  <a:schemeClr val="tx1">
                    <a:lumMod val="75000"/>
                    <a:lumOff val="25000"/>
                  </a:schemeClr>
                </a:solidFill>
              </a:rPr>
              <a:t>network 192.168.100.64 0.0.0.63 area 0</a:t>
            </a:r>
          </a:p>
          <a:p>
            <a:pPr marL="285750" indent="-285750">
              <a:buFont typeface="Wingdings" panose="05000000000000000000" pitchFamily="2" charset="2"/>
              <a:buChar char="ü"/>
            </a:pPr>
            <a:r>
              <a:rPr lang="en-US" dirty="0">
                <a:solidFill>
                  <a:schemeClr val="tx1">
                    <a:lumMod val="75000"/>
                    <a:lumOff val="25000"/>
                  </a:schemeClr>
                </a:solidFill>
              </a:rPr>
              <a:t>network 192.168.100.128 0.0.0.63 area 0</a:t>
            </a:r>
          </a:p>
          <a:p>
            <a:pPr marL="285750" indent="-285750">
              <a:buFont typeface="Wingdings" panose="05000000000000000000" pitchFamily="2" charset="2"/>
              <a:buChar char="ü"/>
            </a:pPr>
            <a:r>
              <a:rPr lang="en-US" dirty="0">
                <a:solidFill>
                  <a:schemeClr val="tx1">
                    <a:lumMod val="75000"/>
                    <a:lumOff val="25000"/>
                  </a:schemeClr>
                </a:solidFill>
              </a:rPr>
              <a:t>network 192.168.100.192 0.0.0.63 area 0</a:t>
            </a:r>
          </a:p>
          <a:p>
            <a:pPr marL="285750" indent="-285750">
              <a:buFont typeface="Wingdings" panose="05000000000000000000" pitchFamily="2" charset="2"/>
              <a:buChar char="ü"/>
            </a:pPr>
            <a:r>
              <a:rPr lang="en-US" dirty="0" err="1">
                <a:solidFill>
                  <a:schemeClr val="tx1">
                    <a:lumMod val="75000"/>
                    <a:lumOff val="25000"/>
                  </a:schemeClr>
                </a:solidFill>
              </a:rPr>
              <a:t>nenetwork</a:t>
            </a:r>
            <a:r>
              <a:rPr lang="en-US" dirty="0">
                <a:solidFill>
                  <a:schemeClr val="tx1">
                    <a:lumMod val="75000"/>
                    <a:lumOff val="25000"/>
                  </a:schemeClr>
                </a:solidFill>
              </a:rPr>
              <a:t> 192.168.101.64 0.0.0.63 area 0</a:t>
            </a:r>
          </a:p>
          <a:p>
            <a:pPr marL="285750" indent="-285750">
              <a:buFont typeface="Wingdings" panose="05000000000000000000" pitchFamily="2" charset="2"/>
              <a:buChar char="ü"/>
            </a:pPr>
            <a:r>
              <a:rPr lang="en-US" dirty="0">
                <a:solidFill>
                  <a:schemeClr val="tx1">
                    <a:lumMod val="75000"/>
                    <a:lumOff val="25000"/>
                  </a:schemeClr>
                </a:solidFill>
              </a:rPr>
              <a:t>network </a:t>
            </a:r>
            <a:r>
              <a:rPr lang="en-US" dirty="0" err="1">
                <a:solidFill>
                  <a:schemeClr val="tx1">
                    <a:lumMod val="75000"/>
                    <a:lumOff val="25000"/>
                  </a:schemeClr>
                </a:solidFill>
              </a:rPr>
              <a:t>twork</a:t>
            </a:r>
            <a:r>
              <a:rPr lang="en-US" dirty="0">
                <a:solidFill>
                  <a:schemeClr val="tx1">
                    <a:lumMod val="75000"/>
                    <a:lumOff val="25000"/>
                  </a:schemeClr>
                </a:solidFill>
              </a:rPr>
              <a:t> 192.168.101.0 0.0.0.63 area 0</a:t>
            </a:r>
          </a:p>
          <a:p>
            <a:pPr marL="285750" indent="-285750">
              <a:buFont typeface="Wingdings" panose="05000000000000000000" pitchFamily="2" charset="2"/>
              <a:buChar char="ü"/>
            </a:pPr>
            <a:r>
              <a:rPr lang="en-US" dirty="0">
                <a:solidFill>
                  <a:schemeClr val="tx1">
                    <a:lumMod val="75000"/>
                    <a:lumOff val="25000"/>
                  </a:schemeClr>
                </a:solidFill>
              </a:rPr>
              <a:t>192.168.102.80 0.0.0.3 area 0</a:t>
            </a:r>
          </a:p>
          <a:p>
            <a:pPr marL="285750" indent="-285750">
              <a:buFont typeface="Wingdings" panose="05000000000000000000" pitchFamily="2" charset="2"/>
              <a:buChar char="ü"/>
            </a:pPr>
            <a:r>
              <a:rPr lang="en-US" dirty="0">
                <a:solidFill>
                  <a:schemeClr val="tx1">
                    <a:lumMod val="75000"/>
                    <a:lumOff val="25000"/>
                  </a:schemeClr>
                </a:solidFill>
              </a:rPr>
              <a:t>Ex</a:t>
            </a:r>
          </a:p>
          <a:p>
            <a:pPr marL="285750" indent="-285750">
              <a:buFont typeface="Wingdings" panose="05000000000000000000" pitchFamily="2" charset="2"/>
              <a:buChar char="ü"/>
            </a:pPr>
            <a:endParaRPr lang="en-US" dirty="0">
              <a:solidFill>
                <a:schemeClr val="tx1">
                  <a:lumMod val="75000"/>
                  <a:lumOff val="25000"/>
                </a:schemeClr>
              </a:solidFill>
            </a:endParaRPr>
          </a:p>
          <a:p>
            <a:pPr marL="285750" indent="-285750">
              <a:buFont typeface="Wingdings" panose="05000000000000000000" pitchFamily="2" charset="2"/>
              <a:buChar char="ü"/>
            </a:pPr>
            <a:r>
              <a:rPr lang="en-US" dirty="0" err="1">
                <a:solidFill>
                  <a:schemeClr val="tx1">
                    <a:lumMod val="75000"/>
                    <a:lumOff val="25000"/>
                  </a:schemeClr>
                </a:solidFill>
              </a:rPr>
              <a:t>ip</a:t>
            </a:r>
            <a:r>
              <a:rPr lang="en-US" dirty="0">
                <a:solidFill>
                  <a:schemeClr val="tx1">
                    <a:lumMod val="75000"/>
                    <a:lumOff val="25000"/>
                  </a:schemeClr>
                </a:solidFill>
              </a:rPr>
              <a:t> route 0.0.0.0 0.0.0.0 192.168.102.82</a:t>
            </a:r>
          </a:p>
          <a:p>
            <a:pPr marL="285750" indent="-285750">
              <a:buFont typeface="Wingdings" panose="05000000000000000000" pitchFamily="2" charset="2"/>
              <a:buChar char="ü"/>
            </a:pPr>
            <a:r>
              <a:rPr lang="en-US" dirty="0">
                <a:solidFill>
                  <a:schemeClr val="tx1">
                    <a:lumMod val="75000"/>
                    <a:lumOff val="25000"/>
                  </a:schemeClr>
                </a:solidFill>
              </a:rPr>
              <a:t>do </a:t>
            </a:r>
            <a:r>
              <a:rPr lang="en-US" dirty="0" err="1">
                <a:solidFill>
                  <a:schemeClr val="tx1">
                    <a:lumMod val="75000"/>
                    <a:lumOff val="25000"/>
                  </a:schemeClr>
                </a:solidFill>
              </a:rPr>
              <a:t>wr</a:t>
            </a:r>
            <a:endParaRPr lang="en-US" dirty="0">
              <a:solidFill>
                <a:schemeClr val="tx1">
                  <a:lumMod val="75000"/>
                  <a:lumOff val="25000"/>
                </a:schemeClr>
              </a:solidFill>
            </a:endParaRPr>
          </a:p>
        </p:txBody>
      </p:sp>
      <p:sp>
        <p:nvSpPr>
          <p:cNvPr id="6" name="TextBox 5">
            <a:extLst>
              <a:ext uri="{FF2B5EF4-FFF2-40B4-BE49-F238E27FC236}">
                <a16:creationId xmlns:a16="http://schemas.microsoft.com/office/drawing/2014/main" id="{6A4063EE-1BD0-2206-B8F3-C886CC0A685A}"/>
              </a:ext>
            </a:extLst>
          </p:cNvPr>
          <p:cNvSpPr txBox="1"/>
          <p:nvPr/>
        </p:nvSpPr>
        <p:spPr>
          <a:xfrm>
            <a:off x="606490" y="1530221"/>
            <a:ext cx="3349690" cy="461665"/>
          </a:xfrm>
          <a:prstGeom prst="rect">
            <a:avLst/>
          </a:prstGeom>
          <a:noFill/>
        </p:spPr>
        <p:txBody>
          <a:bodyPr wrap="square" rtlCol="0">
            <a:spAutoFit/>
          </a:bodyPr>
          <a:lstStyle/>
          <a:p>
            <a:r>
              <a:rPr lang="en-US" sz="2400" u="sng" dirty="0"/>
              <a:t>HQ-ML1 Layer 3 Switch </a:t>
            </a:r>
          </a:p>
        </p:txBody>
      </p:sp>
      <p:sp>
        <p:nvSpPr>
          <p:cNvPr id="7" name="Explosion: 8 Points 6">
            <a:extLst>
              <a:ext uri="{FF2B5EF4-FFF2-40B4-BE49-F238E27FC236}">
                <a16:creationId xmlns:a16="http://schemas.microsoft.com/office/drawing/2014/main" id="{842393C0-2AE8-BCE5-A8FF-C2528673E9E1}"/>
              </a:ext>
            </a:extLst>
          </p:cNvPr>
          <p:cNvSpPr/>
          <p:nvPr/>
        </p:nvSpPr>
        <p:spPr>
          <a:xfrm>
            <a:off x="376335" y="6180123"/>
            <a:ext cx="460310" cy="407289"/>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408DED-2E11-2B61-2928-6223401A51B5}"/>
              </a:ext>
            </a:extLst>
          </p:cNvPr>
          <p:cNvSpPr txBox="1"/>
          <p:nvPr/>
        </p:nvSpPr>
        <p:spPr>
          <a:xfrm>
            <a:off x="836645" y="6180123"/>
            <a:ext cx="5607698" cy="369332"/>
          </a:xfrm>
          <a:prstGeom prst="rect">
            <a:avLst/>
          </a:prstGeom>
          <a:noFill/>
        </p:spPr>
        <p:txBody>
          <a:bodyPr wrap="square" rtlCol="0">
            <a:spAutoFit/>
          </a:bodyPr>
          <a:lstStyle/>
          <a:p>
            <a:r>
              <a:rPr lang="en-US" dirty="0">
                <a:solidFill>
                  <a:schemeClr val="tx1">
                    <a:lumMod val="75000"/>
                    <a:lumOff val="25000"/>
                  </a:schemeClr>
                </a:solidFill>
              </a:rPr>
              <a:t>The Same Configuration for HQ-ML2</a:t>
            </a:r>
          </a:p>
        </p:txBody>
      </p:sp>
    </p:spTree>
    <p:extLst>
      <p:ext uri="{BB962C8B-B14F-4D97-AF65-F5344CB8AC3E}">
        <p14:creationId xmlns:p14="http://schemas.microsoft.com/office/powerpoint/2010/main" val="2770959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C59D88-2997-9EB4-3ADA-86B9AA6FC14F}"/>
              </a:ext>
            </a:extLst>
          </p:cNvPr>
          <p:cNvSpPr txBox="1"/>
          <p:nvPr/>
        </p:nvSpPr>
        <p:spPr>
          <a:xfrm>
            <a:off x="597158" y="1110343"/>
            <a:ext cx="5411755" cy="738664"/>
          </a:xfrm>
          <a:prstGeom prst="rect">
            <a:avLst/>
          </a:prstGeom>
          <a:noFill/>
        </p:spPr>
        <p:txBody>
          <a:bodyPr wrap="square" rtlCol="0">
            <a:spAutoFit/>
          </a:bodyPr>
          <a:lstStyle/>
          <a:p>
            <a:r>
              <a:rPr lang="en-US" sz="2400" b="1" u="sng" dirty="0">
                <a:solidFill>
                  <a:prstClr val="black"/>
                </a:solidFill>
                <a:latin typeface="Gill Sans MT" panose="020B0502020104020203"/>
              </a:rPr>
              <a:t>OSPF &amp; Static Route Configuration</a:t>
            </a:r>
          </a:p>
          <a:p>
            <a:endParaRPr lang="en-US" dirty="0"/>
          </a:p>
        </p:txBody>
      </p:sp>
      <p:sp>
        <p:nvSpPr>
          <p:cNvPr id="6" name="TextBox 5">
            <a:extLst>
              <a:ext uri="{FF2B5EF4-FFF2-40B4-BE49-F238E27FC236}">
                <a16:creationId xmlns:a16="http://schemas.microsoft.com/office/drawing/2014/main" id="{7CCAA971-C024-4758-A045-1A5D313B24E3}"/>
              </a:ext>
            </a:extLst>
          </p:cNvPr>
          <p:cNvSpPr txBox="1"/>
          <p:nvPr/>
        </p:nvSpPr>
        <p:spPr>
          <a:xfrm>
            <a:off x="597158" y="1849007"/>
            <a:ext cx="3107095" cy="461665"/>
          </a:xfrm>
          <a:prstGeom prst="rect">
            <a:avLst/>
          </a:prstGeom>
          <a:noFill/>
        </p:spPr>
        <p:txBody>
          <a:bodyPr wrap="square" rtlCol="0">
            <a:spAutoFit/>
          </a:bodyPr>
          <a:lstStyle/>
          <a:p>
            <a:r>
              <a:rPr lang="en-US" sz="2400" u="sng" dirty="0"/>
              <a:t>BR-ML1 Layer 3 Switch </a:t>
            </a:r>
          </a:p>
        </p:txBody>
      </p:sp>
      <p:sp>
        <p:nvSpPr>
          <p:cNvPr id="7" name="TextBox 6">
            <a:extLst>
              <a:ext uri="{FF2B5EF4-FFF2-40B4-BE49-F238E27FC236}">
                <a16:creationId xmlns:a16="http://schemas.microsoft.com/office/drawing/2014/main" id="{DCEE8036-F767-1BE5-EB6E-208A5DB51138}"/>
              </a:ext>
            </a:extLst>
          </p:cNvPr>
          <p:cNvSpPr txBox="1"/>
          <p:nvPr/>
        </p:nvSpPr>
        <p:spPr>
          <a:xfrm>
            <a:off x="597158" y="2481943"/>
            <a:ext cx="9554548" cy="3693319"/>
          </a:xfrm>
          <a:prstGeom prst="rect">
            <a:avLst/>
          </a:prstGeom>
          <a:noFill/>
        </p:spPr>
        <p:txBody>
          <a:bodyPr wrap="square" rtlCol="0">
            <a:spAutoFit/>
          </a:bodyPr>
          <a:lstStyle/>
          <a:p>
            <a:pPr marL="285750" indent="-285750">
              <a:buFont typeface="Wingdings" panose="05000000000000000000" pitchFamily="2" charset="2"/>
              <a:buChar char="ü"/>
            </a:pPr>
            <a:r>
              <a:rPr lang="en-US" dirty="0" err="1">
                <a:solidFill>
                  <a:schemeClr val="tx1">
                    <a:lumMod val="75000"/>
                    <a:lumOff val="25000"/>
                  </a:schemeClr>
                </a:solidFill>
              </a:rPr>
              <a:t>ip</a:t>
            </a:r>
            <a:r>
              <a:rPr lang="en-US" dirty="0">
                <a:solidFill>
                  <a:schemeClr val="tx1">
                    <a:lumMod val="75000"/>
                    <a:lumOff val="25000"/>
                  </a:schemeClr>
                </a:solidFill>
              </a:rPr>
              <a:t> routing</a:t>
            </a:r>
          </a:p>
          <a:p>
            <a:pPr marL="285750" indent="-285750">
              <a:buFont typeface="Wingdings" panose="05000000000000000000" pitchFamily="2" charset="2"/>
              <a:buChar char="ü"/>
            </a:pPr>
            <a:r>
              <a:rPr lang="en-US" dirty="0">
                <a:solidFill>
                  <a:schemeClr val="tx1">
                    <a:lumMod val="75000"/>
                    <a:lumOff val="25000"/>
                  </a:schemeClr>
                </a:solidFill>
              </a:rPr>
              <a:t>router </a:t>
            </a:r>
            <a:r>
              <a:rPr lang="en-US" dirty="0" err="1">
                <a:solidFill>
                  <a:schemeClr val="tx1">
                    <a:lumMod val="75000"/>
                    <a:lumOff val="25000"/>
                  </a:schemeClr>
                </a:solidFill>
              </a:rPr>
              <a:t>ospf</a:t>
            </a:r>
            <a:r>
              <a:rPr lang="en-US" dirty="0">
                <a:solidFill>
                  <a:schemeClr val="tx1">
                    <a:lumMod val="75000"/>
                    <a:lumOff val="25000"/>
                  </a:schemeClr>
                </a:solidFill>
              </a:rPr>
              <a:t> 10</a:t>
            </a:r>
          </a:p>
          <a:p>
            <a:pPr marL="285750" indent="-285750">
              <a:buFont typeface="Wingdings" panose="05000000000000000000" pitchFamily="2" charset="2"/>
              <a:buChar char="ü"/>
            </a:pPr>
            <a:r>
              <a:rPr lang="en-US" dirty="0">
                <a:solidFill>
                  <a:schemeClr val="tx1">
                    <a:lumMod val="75000"/>
                    <a:lumOff val="25000"/>
                  </a:schemeClr>
                </a:solidFill>
              </a:rPr>
              <a:t>network 192.168.101.128 0.0.0.31 area 0</a:t>
            </a:r>
          </a:p>
          <a:p>
            <a:pPr marL="285750" indent="-285750">
              <a:buFont typeface="Wingdings" panose="05000000000000000000" pitchFamily="2" charset="2"/>
              <a:buChar char="ü"/>
            </a:pPr>
            <a:r>
              <a:rPr lang="en-US" dirty="0">
                <a:solidFill>
                  <a:schemeClr val="tx1">
                    <a:lumMod val="75000"/>
                    <a:lumOff val="25000"/>
                  </a:schemeClr>
                </a:solidFill>
              </a:rPr>
              <a:t>network 192.168.101.160 0.0.0.31 area 0</a:t>
            </a:r>
          </a:p>
          <a:p>
            <a:pPr marL="285750" indent="-285750">
              <a:buFont typeface="Wingdings" panose="05000000000000000000" pitchFamily="2" charset="2"/>
              <a:buChar char="ü"/>
            </a:pPr>
            <a:r>
              <a:rPr lang="en-US" dirty="0">
                <a:solidFill>
                  <a:schemeClr val="tx1">
                    <a:lumMod val="75000"/>
                    <a:lumOff val="25000"/>
                  </a:schemeClr>
                </a:solidFill>
              </a:rPr>
              <a:t>network 192.168.101.192 0.0.0.31 area 0</a:t>
            </a:r>
          </a:p>
          <a:p>
            <a:pPr marL="285750" indent="-285750">
              <a:buFont typeface="Wingdings" panose="05000000000000000000" pitchFamily="2" charset="2"/>
              <a:buChar char="ü"/>
            </a:pPr>
            <a:r>
              <a:rPr lang="en-US" dirty="0">
                <a:solidFill>
                  <a:schemeClr val="tx1">
                    <a:lumMod val="75000"/>
                    <a:lumOff val="25000"/>
                  </a:schemeClr>
                </a:solidFill>
              </a:rPr>
              <a:t>network 192.168.101.224 0.0.0.31 area 0</a:t>
            </a:r>
          </a:p>
          <a:p>
            <a:pPr marL="285750" indent="-285750">
              <a:buFont typeface="Wingdings" panose="05000000000000000000" pitchFamily="2" charset="2"/>
              <a:buChar char="ü"/>
            </a:pPr>
            <a:r>
              <a:rPr lang="en-US" dirty="0">
                <a:solidFill>
                  <a:schemeClr val="tx1">
                    <a:lumMod val="75000"/>
                    <a:lumOff val="25000"/>
                  </a:schemeClr>
                </a:solidFill>
              </a:rPr>
              <a:t>network 192.168.102.0 0.0.0.31 area 0</a:t>
            </a:r>
          </a:p>
          <a:p>
            <a:pPr marL="285750" indent="-285750">
              <a:buFont typeface="Wingdings" panose="05000000000000000000" pitchFamily="2" charset="2"/>
              <a:buChar char="ü"/>
            </a:pPr>
            <a:r>
              <a:rPr lang="en-US" dirty="0">
                <a:solidFill>
                  <a:schemeClr val="tx1">
                    <a:lumMod val="75000"/>
                    <a:lumOff val="25000"/>
                  </a:schemeClr>
                </a:solidFill>
              </a:rPr>
              <a:t>network 192.168.102.32 0.0.0.31 area 0</a:t>
            </a:r>
          </a:p>
          <a:p>
            <a:pPr marL="285750" indent="-285750">
              <a:buFont typeface="Wingdings" panose="05000000000000000000" pitchFamily="2" charset="2"/>
              <a:buChar char="ü"/>
            </a:pPr>
            <a:r>
              <a:rPr lang="en-US" dirty="0">
                <a:solidFill>
                  <a:schemeClr val="tx1">
                    <a:lumMod val="75000"/>
                    <a:lumOff val="25000"/>
                  </a:schemeClr>
                </a:solidFill>
              </a:rPr>
              <a:t>network 192.168.102.92 0.0.0.3 area 0</a:t>
            </a:r>
          </a:p>
          <a:p>
            <a:pPr marL="285750" indent="-285750">
              <a:buFont typeface="Wingdings" panose="05000000000000000000" pitchFamily="2" charset="2"/>
              <a:buChar char="ü"/>
            </a:pPr>
            <a:r>
              <a:rPr lang="en-US" dirty="0">
                <a:solidFill>
                  <a:schemeClr val="tx1">
                    <a:lumMod val="75000"/>
                    <a:lumOff val="25000"/>
                  </a:schemeClr>
                </a:solidFill>
              </a:rPr>
              <a:t>Ex</a:t>
            </a:r>
          </a:p>
          <a:p>
            <a:pPr marL="285750" indent="-285750">
              <a:buFont typeface="Wingdings" panose="05000000000000000000" pitchFamily="2" charset="2"/>
              <a:buChar char="ü"/>
            </a:pPr>
            <a:endParaRPr lang="en-US" dirty="0">
              <a:solidFill>
                <a:schemeClr val="tx1">
                  <a:lumMod val="75000"/>
                  <a:lumOff val="25000"/>
                </a:schemeClr>
              </a:solidFill>
            </a:endParaRPr>
          </a:p>
          <a:p>
            <a:pPr marL="285750" indent="-285750">
              <a:buFont typeface="Wingdings" panose="05000000000000000000" pitchFamily="2" charset="2"/>
              <a:buChar char="ü"/>
            </a:pPr>
            <a:r>
              <a:rPr lang="en-US" dirty="0" err="1">
                <a:solidFill>
                  <a:schemeClr val="tx1">
                    <a:lumMod val="75000"/>
                    <a:lumOff val="25000"/>
                  </a:schemeClr>
                </a:solidFill>
              </a:rPr>
              <a:t>ip</a:t>
            </a:r>
            <a:r>
              <a:rPr lang="en-US" dirty="0">
                <a:solidFill>
                  <a:schemeClr val="tx1">
                    <a:lumMod val="75000"/>
                    <a:lumOff val="25000"/>
                  </a:schemeClr>
                </a:solidFill>
              </a:rPr>
              <a:t> route 0.0.0.0 0.0.0.0 192.168.102.94</a:t>
            </a:r>
          </a:p>
          <a:p>
            <a:pPr marL="285750" indent="-285750">
              <a:buFont typeface="Wingdings" panose="05000000000000000000" pitchFamily="2" charset="2"/>
              <a:buChar char="ü"/>
            </a:pPr>
            <a:r>
              <a:rPr lang="en-US" dirty="0">
                <a:solidFill>
                  <a:schemeClr val="tx1">
                    <a:lumMod val="75000"/>
                    <a:lumOff val="25000"/>
                  </a:schemeClr>
                </a:solidFill>
              </a:rPr>
              <a:t>do </a:t>
            </a:r>
            <a:r>
              <a:rPr lang="en-US" dirty="0" err="1">
                <a:solidFill>
                  <a:schemeClr val="tx1">
                    <a:lumMod val="75000"/>
                    <a:lumOff val="25000"/>
                  </a:schemeClr>
                </a:solidFill>
              </a:rPr>
              <a:t>wr</a:t>
            </a:r>
            <a:endParaRPr lang="en-US" dirty="0">
              <a:solidFill>
                <a:schemeClr val="tx1">
                  <a:lumMod val="75000"/>
                  <a:lumOff val="25000"/>
                </a:schemeClr>
              </a:solidFill>
            </a:endParaRPr>
          </a:p>
        </p:txBody>
      </p:sp>
      <p:sp>
        <p:nvSpPr>
          <p:cNvPr id="8" name="TextBox 7">
            <a:extLst>
              <a:ext uri="{FF2B5EF4-FFF2-40B4-BE49-F238E27FC236}">
                <a16:creationId xmlns:a16="http://schemas.microsoft.com/office/drawing/2014/main" id="{F8259B28-64F9-98C5-74B7-4498B7A08574}"/>
              </a:ext>
            </a:extLst>
          </p:cNvPr>
          <p:cNvSpPr txBox="1"/>
          <p:nvPr/>
        </p:nvSpPr>
        <p:spPr>
          <a:xfrm>
            <a:off x="867747" y="6288833"/>
            <a:ext cx="4469363" cy="646331"/>
          </a:xfrm>
          <a:prstGeom prst="rect">
            <a:avLst/>
          </a:prstGeom>
          <a:noFill/>
        </p:spPr>
        <p:txBody>
          <a:bodyPr wrap="square" rtlCol="0">
            <a:spAutoFit/>
          </a:bodyPr>
          <a:lstStyle/>
          <a:p>
            <a:r>
              <a:rPr lang="en-US" dirty="0">
                <a:solidFill>
                  <a:schemeClr val="tx1">
                    <a:lumMod val="75000"/>
                    <a:lumOff val="25000"/>
                  </a:schemeClr>
                </a:solidFill>
              </a:rPr>
              <a:t>The Same Configuration for BR-ML2</a:t>
            </a:r>
          </a:p>
          <a:p>
            <a:endParaRPr lang="en-US" dirty="0"/>
          </a:p>
        </p:txBody>
      </p:sp>
      <p:sp>
        <p:nvSpPr>
          <p:cNvPr id="9" name="Explosion: 8 Points 8">
            <a:extLst>
              <a:ext uri="{FF2B5EF4-FFF2-40B4-BE49-F238E27FC236}">
                <a16:creationId xmlns:a16="http://schemas.microsoft.com/office/drawing/2014/main" id="{0FBD2F12-C6DF-A2E4-E020-4980F18FE085}"/>
              </a:ext>
            </a:extLst>
          </p:cNvPr>
          <p:cNvSpPr/>
          <p:nvPr/>
        </p:nvSpPr>
        <p:spPr>
          <a:xfrm>
            <a:off x="373223" y="6279502"/>
            <a:ext cx="447870" cy="452735"/>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892EC30-08F9-E872-A547-C191C243B4D1}"/>
              </a:ext>
            </a:extLst>
          </p:cNvPr>
          <p:cNvPicPr>
            <a:picLocks noChangeAspect="1"/>
          </p:cNvPicPr>
          <p:nvPr/>
        </p:nvPicPr>
        <p:blipFill>
          <a:blip r:embed="rId2"/>
          <a:stretch>
            <a:fillRect/>
          </a:stretch>
        </p:blipFill>
        <p:spPr>
          <a:xfrm>
            <a:off x="6662057" y="623516"/>
            <a:ext cx="5301585" cy="5882353"/>
          </a:xfrm>
          <a:prstGeom prst="rect">
            <a:avLst/>
          </a:prstGeom>
        </p:spPr>
      </p:pic>
    </p:spTree>
    <p:extLst>
      <p:ext uri="{BB962C8B-B14F-4D97-AF65-F5344CB8AC3E}">
        <p14:creationId xmlns:p14="http://schemas.microsoft.com/office/powerpoint/2010/main" val="2136311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54DA50-55D2-3F94-98BE-D61AFD323ABC}"/>
              </a:ext>
            </a:extLst>
          </p:cNvPr>
          <p:cNvSpPr txBox="1"/>
          <p:nvPr/>
        </p:nvSpPr>
        <p:spPr>
          <a:xfrm>
            <a:off x="522514" y="867748"/>
            <a:ext cx="6029931" cy="461665"/>
          </a:xfrm>
          <a:prstGeom prst="rect">
            <a:avLst/>
          </a:prstGeom>
          <a:noFill/>
        </p:spPr>
        <p:txBody>
          <a:bodyPr wrap="square" rtlCol="0">
            <a:spAutoFit/>
          </a:bodyPr>
          <a:lstStyle/>
          <a:p>
            <a:r>
              <a:rPr lang="en-US" sz="2400" b="1" u="sng" dirty="0">
                <a:solidFill>
                  <a:prstClr val="black"/>
                </a:solidFill>
                <a:latin typeface="Gill Sans MT" panose="020B0502020104020203"/>
              </a:rPr>
              <a:t>OSPF &amp; Static Route Configuration</a:t>
            </a:r>
          </a:p>
        </p:txBody>
      </p:sp>
      <p:sp>
        <p:nvSpPr>
          <p:cNvPr id="7" name="TextBox 6">
            <a:extLst>
              <a:ext uri="{FF2B5EF4-FFF2-40B4-BE49-F238E27FC236}">
                <a16:creationId xmlns:a16="http://schemas.microsoft.com/office/drawing/2014/main" id="{2C31F921-B36A-D68A-D767-CB3990CD74C7}"/>
              </a:ext>
            </a:extLst>
          </p:cNvPr>
          <p:cNvSpPr txBox="1"/>
          <p:nvPr/>
        </p:nvSpPr>
        <p:spPr>
          <a:xfrm>
            <a:off x="452534" y="2499499"/>
            <a:ext cx="5122506" cy="3416320"/>
          </a:xfrm>
          <a:prstGeom prst="rect">
            <a:avLst/>
          </a:prstGeom>
          <a:noFill/>
        </p:spPr>
        <p:txBody>
          <a:bodyPr wrap="square" rtlCol="0">
            <a:spAutoFit/>
          </a:bodyPr>
          <a:lstStyle/>
          <a:p>
            <a:pPr marL="285750" indent="-285750">
              <a:buFont typeface="Wingdings" panose="05000000000000000000" pitchFamily="2" charset="2"/>
              <a:buChar char="ü"/>
            </a:pPr>
            <a:r>
              <a:rPr lang="en-US" dirty="0"/>
              <a:t>router </a:t>
            </a:r>
            <a:r>
              <a:rPr lang="en-US" dirty="0" err="1"/>
              <a:t>ospf</a:t>
            </a:r>
            <a:r>
              <a:rPr lang="en-US" dirty="0"/>
              <a:t> 10 </a:t>
            </a:r>
          </a:p>
          <a:p>
            <a:pPr marL="285750" indent="-285750">
              <a:buFont typeface="Wingdings" panose="05000000000000000000" pitchFamily="2" charset="2"/>
              <a:buChar char="ü"/>
            </a:pPr>
            <a:r>
              <a:rPr lang="en-US" dirty="0"/>
              <a:t>network 192.168.102.80 0.0.0.3 area 0</a:t>
            </a:r>
          </a:p>
          <a:p>
            <a:pPr marL="285750" indent="-285750">
              <a:buFont typeface="Wingdings" panose="05000000000000000000" pitchFamily="2" charset="2"/>
              <a:buChar char="ü"/>
            </a:pPr>
            <a:r>
              <a:rPr lang="en-US" dirty="0"/>
              <a:t>network 192.168.102.84 0.0.0.3 area 0</a:t>
            </a:r>
          </a:p>
          <a:p>
            <a:pPr marL="285750" indent="-285750">
              <a:buFont typeface="Wingdings" panose="05000000000000000000" pitchFamily="2" charset="2"/>
              <a:buChar char="ü"/>
            </a:pPr>
            <a:r>
              <a:rPr lang="en-US" dirty="0"/>
              <a:t>network 192.168.102.64 0.0.0.15 area 0</a:t>
            </a:r>
          </a:p>
          <a:p>
            <a:pPr marL="285750" indent="-285750">
              <a:buFont typeface="Wingdings" panose="05000000000000000000" pitchFamily="2" charset="2"/>
              <a:buChar char="ü"/>
            </a:pPr>
            <a:r>
              <a:rPr lang="en-US" dirty="0"/>
              <a:t>network 192.168.102.88 0.0.0.3 area 0</a:t>
            </a:r>
          </a:p>
          <a:p>
            <a:pPr marL="285750" indent="-285750">
              <a:buFont typeface="Wingdings" panose="05000000000000000000" pitchFamily="2" charset="2"/>
              <a:buChar char="ü"/>
            </a:pPr>
            <a:r>
              <a:rPr lang="en-US" dirty="0"/>
              <a:t>network 195.136.17.4 0.0.0.3 area 0</a:t>
            </a:r>
          </a:p>
          <a:p>
            <a:pPr marL="285750" indent="-285750">
              <a:buFont typeface="Wingdings" panose="05000000000000000000" pitchFamily="2" charset="2"/>
              <a:buChar char="ü"/>
            </a:pPr>
            <a:r>
              <a:rPr lang="en-US" dirty="0"/>
              <a:t>network 195.136.17.0 0.0.0.3 area 0</a:t>
            </a:r>
          </a:p>
          <a:p>
            <a:pPr marL="285750" indent="-285750">
              <a:buFont typeface="Wingdings" panose="05000000000000000000" pitchFamily="2" charset="2"/>
              <a:buChar char="ü"/>
            </a:pPr>
            <a:r>
              <a:rPr lang="en-US" dirty="0"/>
              <a:t>Ex</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err="1"/>
              <a:t>ip</a:t>
            </a:r>
            <a:r>
              <a:rPr lang="en-US" dirty="0"/>
              <a:t> route 0.0.0.0 0.0.0.0 195.136.17.2</a:t>
            </a:r>
          </a:p>
          <a:p>
            <a:pPr marL="285750" indent="-285750">
              <a:buFont typeface="Wingdings" panose="05000000000000000000" pitchFamily="2" charset="2"/>
              <a:buChar char="ü"/>
            </a:pPr>
            <a:r>
              <a:rPr lang="en-US" dirty="0" err="1"/>
              <a:t>ip</a:t>
            </a:r>
            <a:r>
              <a:rPr lang="en-US" dirty="0"/>
              <a:t> route 0.0.0.0 0.0.0.0 195.136.17.6 70</a:t>
            </a:r>
          </a:p>
          <a:p>
            <a:pPr marL="285750" indent="-285750">
              <a:buFont typeface="Wingdings" panose="05000000000000000000" pitchFamily="2" charset="2"/>
              <a:buChar char="ü"/>
            </a:pPr>
            <a:r>
              <a:rPr lang="en-US" dirty="0"/>
              <a:t>do </a:t>
            </a:r>
            <a:r>
              <a:rPr lang="en-US" dirty="0" err="1"/>
              <a:t>wr</a:t>
            </a:r>
            <a:endParaRPr lang="en-US" dirty="0"/>
          </a:p>
        </p:txBody>
      </p:sp>
      <p:sp>
        <p:nvSpPr>
          <p:cNvPr id="9" name="TextBox 8">
            <a:extLst>
              <a:ext uri="{FF2B5EF4-FFF2-40B4-BE49-F238E27FC236}">
                <a16:creationId xmlns:a16="http://schemas.microsoft.com/office/drawing/2014/main" id="{6C100493-13EE-6EEE-87F6-A1B928D12BE8}"/>
              </a:ext>
            </a:extLst>
          </p:cNvPr>
          <p:cNvSpPr txBox="1"/>
          <p:nvPr/>
        </p:nvSpPr>
        <p:spPr>
          <a:xfrm>
            <a:off x="429208" y="1679510"/>
            <a:ext cx="2901821" cy="461665"/>
          </a:xfrm>
          <a:prstGeom prst="rect">
            <a:avLst/>
          </a:prstGeom>
          <a:noFill/>
        </p:spPr>
        <p:txBody>
          <a:bodyPr wrap="square" rtlCol="0">
            <a:spAutoFit/>
          </a:bodyPr>
          <a:lstStyle/>
          <a:p>
            <a:r>
              <a:rPr lang="en-US" sz="2400" u="sng" dirty="0"/>
              <a:t>HQ-Router</a:t>
            </a:r>
          </a:p>
        </p:txBody>
      </p:sp>
      <p:pic>
        <p:nvPicPr>
          <p:cNvPr id="20" name="Picture 19">
            <a:extLst>
              <a:ext uri="{FF2B5EF4-FFF2-40B4-BE49-F238E27FC236}">
                <a16:creationId xmlns:a16="http://schemas.microsoft.com/office/drawing/2014/main" id="{2B66D9AB-EF58-0069-52AE-B21830C6F160}"/>
              </a:ext>
            </a:extLst>
          </p:cNvPr>
          <p:cNvPicPr>
            <a:picLocks noChangeAspect="1"/>
          </p:cNvPicPr>
          <p:nvPr/>
        </p:nvPicPr>
        <p:blipFill>
          <a:blip r:embed="rId2"/>
          <a:stretch>
            <a:fillRect/>
          </a:stretch>
        </p:blipFill>
        <p:spPr>
          <a:xfrm>
            <a:off x="6096000" y="2462901"/>
            <a:ext cx="5913632" cy="3406435"/>
          </a:xfrm>
          <a:prstGeom prst="rect">
            <a:avLst/>
          </a:prstGeom>
        </p:spPr>
      </p:pic>
    </p:spTree>
    <p:extLst>
      <p:ext uri="{BB962C8B-B14F-4D97-AF65-F5344CB8AC3E}">
        <p14:creationId xmlns:p14="http://schemas.microsoft.com/office/powerpoint/2010/main" val="111167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28231E-45FB-AB83-905D-0C78506818C0}"/>
              </a:ext>
            </a:extLst>
          </p:cNvPr>
          <p:cNvSpPr txBox="1"/>
          <p:nvPr/>
        </p:nvSpPr>
        <p:spPr>
          <a:xfrm>
            <a:off x="522514" y="951722"/>
            <a:ext cx="2780523" cy="523220"/>
          </a:xfrm>
          <a:prstGeom prst="rect">
            <a:avLst/>
          </a:prstGeom>
          <a:noFill/>
        </p:spPr>
        <p:txBody>
          <a:bodyPr wrap="square" rtlCol="0">
            <a:spAutoFit/>
          </a:bodyPr>
          <a:lstStyle/>
          <a:p>
            <a:r>
              <a:rPr lang="en-US" sz="2800"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cs typeface="Teko" panose="020B0604020202020204" charset="0"/>
              </a:rPr>
              <a:t>Objective</a:t>
            </a:r>
            <a:r>
              <a:rPr lang="en-US" sz="2800" b="1" cap="all"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cs typeface="Teko" panose="020B0604020202020204" charset="0"/>
              </a:rPr>
              <a:t> </a:t>
            </a:r>
          </a:p>
        </p:txBody>
      </p:sp>
      <p:sp>
        <p:nvSpPr>
          <p:cNvPr id="6" name="TextBox 5">
            <a:extLst>
              <a:ext uri="{FF2B5EF4-FFF2-40B4-BE49-F238E27FC236}">
                <a16:creationId xmlns:a16="http://schemas.microsoft.com/office/drawing/2014/main" id="{D4694C75-F2E5-D9C2-5DAC-7BE467895D7F}"/>
              </a:ext>
            </a:extLst>
          </p:cNvPr>
          <p:cNvSpPr txBox="1"/>
          <p:nvPr/>
        </p:nvSpPr>
        <p:spPr>
          <a:xfrm>
            <a:off x="817984" y="1866122"/>
            <a:ext cx="10450285" cy="378020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latin typeface="Segoe UI" panose="020B0502040204020203" pitchFamily="34" charset="0"/>
                <a:cs typeface="Segoe UI" panose="020B0502040204020203" pitchFamily="34" charset="0"/>
              </a:rPr>
              <a:t>In this project, we have an organization consisting of two branches, each branch contains several Switches, devices, and users, and we have a server Room. </a:t>
            </a:r>
          </a:p>
          <a:p>
            <a:pPr marL="285750" indent="-285750">
              <a:lnSpc>
                <a:spcPct val="150000"/>
              </a:lnSpc>
              <a:buFont typeface="Wingdings" panose="05000000000000000000" pitchFamily="2" charset="2"/>
              <a:buChar char="q"/>
            </a:pPr>
            <a:r>
              <a:rPr lang="en-US" dirty="0">
                <a:latin typeface="Segoe UI" panose="020B0502040204020203" pitchFamily="34" charset="0"/>
                <a:cs typeface="Segoe UI" panose="020B0502040204020203" pitchFamily="34" charset="0"/>
              </a:rPr>
              <a:t>The network has a hierarchical model with two already purchased Core routers (one at HQ-Network and one at BR-Network) each connecting to two subscribed ISPs.</a:t>
            </a:r>
          </a:p>
          <a:p>
            <a:pPr marL="285750" indent="-285750">
              <a:lnSpc>
                <a:spcPct val="150000"/>
              </a:lnSpc>
              <a:buFont typeface="Wingdings" panose="05000000000000000000" pitchFamily="2" charset="2"/>
              <a:buChar char="q"/>
            </a:pPr>
            <a:r>
              <a:rPr lang="en-US" dirty="0">
                <a:latin typeface="Segoe UI" panose="020B0502040204020203" pitchFamily="34" charset="0"/>
                <a:cs typeface="Segoe UI" panose="020B0502040204020203" pitchFamily="34" charset="0"/>
              </a:rPr>
              <a:t>Minimize Latency and Ensure High Performance: Enhance network performance by reducing latency in data transmission between different devices, which is crucial in hospital environments where many applications rely on real-time data transfer.</a:t>
            </a:r>
          </a:p>
          <a:p>
            <a:pPr marL="285750" indent="-285750">
              <a:lnSpc>
                <a:spcPct val="150000"/>
              </a:lnSpc>
              <a:buFont typeface="Wingdings" panose="05000000000000000000" pitchFamily="2" charset="2"/>
              <a:buChar char="q"/>
            </a:pPr>
            <a:r>
              <a:rPr lang="en-US" dirty="0">
                <a:latin typeface="Segoe UI" panose="020B0502040204020203" pitchFamily="34" charset="0"/>
                <a:cs typeface="Segoe UI" panose="020B0502040204020203" pitchFamily="34" charset="0"/>
              </a:rPr>
              <a:t>The network security policy will comprehensively dictate the user's access to each site using an Access Control List (ACL).</a:t>
            </a:r>
          </a:p>
        </p:txBody>
      </p:sp>
    </p:spTree>
    <p:extLst>
      <p:ext uri="{BB962C8B-B14F-4D97-AF65-F5344CB8AC3E}">
        <p14:creationId xmlns:p14="http://schemas.microsoft.com/office/powerpoint/2010/main" val="2928586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2D1830-F2A1-490E-99FB-B8DE06A72090}"/>
              </a:ext>
            </a:extLst>
          </p:cNvPr>
          <p:cNvSpPr txBox="1"/>
          <p:nvPr/>
        </p:nvSpPr>
        <p:spPr>
          <a:xfrm>
            <a:off x="615820" y="951722"/>
            <a:ext cx="6904653" cy="738664"/>
          </a:xfrm>
          <a:prstGeom prst="rect">
            <a:avLst/>
          </a:prstGeom>
          <a:noFill/>
        </p:spPr>
        <p:txBody>
          <a:bodyPr wrap="square" rtlCol="0">
            <a:spAutoFit/>
          </a:bodyPr>
          <a:lstStyle/>
          <a:p>
            <a:r>
              <a:rPr lang="en-US" sz="2400" b="1" u="sng" dirty="0">
                <a:solidFill>
                  <a:prstClr val="black"/>
                </a:solidFill>
                <a:latin typeface="Gill Sans MT" panose="020B0502020104020203"/>
              </a:rPr>
              <a:t>OSPF &amp; Static Route Configuration</a:t>
            </a:r>
          </a:p>
          <a:p>
            <a:endParaRPr lang="en-US" dirty="0"/>
          </a:p>
        </p:txBody>
      </p:sp>
      <p:sp>
        <p:nvSpPr>
          <p:cNvPr id="6" name="TextBox 5">
            <a:extLst>
              <a:ext uri="{FF2B5EF4-FFF2-40B4-BE49-F238E27FC236}">
                <a16:creationId xmlns:a16="http://schemas.microsoft.com/office/drawing/2014/main" id="{A4319A35-38BD-629B-BD0E-B6879D1458D4}"/>
              </a:ext>
            </a:extLst>
          </p:cNvPr>
          <p:cNvSpPr txBox="1"/>
          <p:nvPr/>
        </p:nvSpPr>
        <p:spPr>
          <a:xfrm>
            <a:off x="615820" y="2429050"/>
            <a:ext cx="8005666" cy="3139321"/>
          </a:xfrm>
          <a:prstGeom prst="rect">
            <a:avLst/>
          </a:prstGeom>
          <a:noFill/>
        </p:spPr>
        <p:txBody>
          <a:bodyPr wrap="square" rtlCol="0">
            <a:spAutoFit/>
          </a:bodyPr>
          <a:lstStyle/>
          <a:p>
            <a:pPr marL="285750" indent="-285750">
              <a:buFont typeface="Wingdings" panose="05000000000000000000" pitchFamily="2" charset="2"/>
              <a:buChar char="ü"/>
            </a:pPr>
            <a:r>
              <a:rPr lang="en-US" dirty="0"/>
              <a:t>router </a:t>
            </a:r>
            <a:r>
              <a:rPr lang="en-US" dirty="0" err="1"/>
              <a:t>ospf</a:t>
            </a:r>
            <a:r>
              <a:rPr lang="en-US" dirty="0"/>
              <a:t> 10 </a:t>
            </a:r>
          </a:p>
          <a:p>
            <a:pPr marL="285750" indent="-285750">
              <a:buFont typeface="Wingdings" panose="05000000000000000000" pitchFamily="2" charset="2"/>
              <a:buChar char="ü"/>
            </a:pPr>
            <a:r>
              <a:rPr lang="en-US" dirty="0"/>
              <a:t>network 192.168.102.92 0.0.0.3 area 0</a:t>
            </a:r>
          </a:p>
          <a:p>
            <a:pPr marL="285750" indent="-285750">
              <a:buFont typeface="Wingdings" panose="05000000000000000000" pitchFamily="2" charset="2"/>
              <a:buChar char="ü"/>
            </a:pPr>
            <a:r>
              <a:rPr lang="en-US" dirty="0"/>
              <a:t>network 192.168.102.96 0.0.0.3 area 0</a:t>
            </a:r>
          </a:p>
          <a:p>
            <a:pPr marL="285750" indent="-285750">
              <a:buFont typeface="Wingdings" panose="05000000000000000000" pitchFamily="2" charset="2"/>
              <a:buChar char="ü"/>
            </a:pPr>
            <a:r>
              <a:rPr lang="en-US" dirty="0"/>
              <a:t>network 192.168.102.88 0.0.0.3 area 0</a:t>
            </a:r>
          </a:p>
          <a:p>
            <a:pPr marL="285750" indent="-285750">
              <a:buFont typeface="Wingdings" panose="05000000000000000000" pitchFamily="2" charset="2"/>
              <a:buChar char="ü"/>
            </a:pPr>
            <a:r>
              <a:rPr lang="en-US" dirty="0"/>
              <a:t>network 195.136.17.8 0.0.0.3 area 0</a:t>
            </a:r>
          </a:p>
          <a:p>
            <a:pPr marL="285750" indent="-285750">
              <a:buFont typeface="Wingdings" panose="05000000000000000000" pitchFamily="2" charset="2"/>
              <a:buChar char="ü"/>
            </a:pPr>
            <a:r>
              <a:rPr lang="en-US" dirty="0"/>
              <a:t>network 195.136.17.12 0.0.0.3 area 0</a:t>
            </a:r>
          </a:p>
          <a:p>
            <a:pPr marL="285750" indent="-285750">
              <a:buFont typeface="Wingdings" panose="05000000000000000000" pitchFamily="2" charset="2"/>
              <a:buChar char="ü"/>
            </a:pPr>
            <a:r>
              <a:rPr lang="en-US" dirty="0"/>
              <a:t>Ex</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err="1"/>
              <a:t>ip</a:t>
            </a:r>
            <a:r>
              <a:rPr lang="en-US" dirty="0"/>
              <a:t> route 0.0.0.0 0.0.0.0 195.136.17.14</a:t>
            </a:r>
          </a:p>
          <a:p>
            <a:pPr marL="285750" indent="-285750">
              <a:buFont typeface="Wingdings" panose="05000000000000000000" pitchFamily="2" charset="2"/>
              <a:buChar char="ü"/>
            </a:pPr>
            <a:r>
              <a:rPr lang="en-US" dirty="0" err="1"/>
              <a:t>ip</a:t>
            </a:r>
            <a:r>
              <a:rPr lang="en-US" dirty="0"/>
              <a:t> route 0.0.0.0 0.0.0.0 195.136.17.10 70</a:t>
            </a:r>
          </a:p>
          <a:p>
            <a:pPr marL="285750" indent="-285750">
              <a:buFont typeface="Wingdings" panose="05000000000000000000" pitchFamily="2" charset="2"/>
              <a:buChar char="ü"/>
            </a:pPr>
            <a:r>
              <a:rPr lang="en-US" dirty="0"/>
              <a:t>do </a:t>
            </a:r>
            <a:r>
              <a:rPr lang="en-US" dirty="0" err="1"/>
              <a:t>wr</a:t>
            </a:r>
            <a:endParaRPr lang="en-US" dirty="0"/>
          </a:p>
        </p:txBody>
      </p:sp>
      <p:sp>
        <p:nvSpPr>
          <p:cNvPr id="7" name="TextBox 6">
            <a:extLst>
              <a:ext uri="{FF2B5EF4-FFF2-40B4-BE49-F238E27FC236}">
                <a16:creationId xmlns:a16="http://schemas.microsoft.com/office/drawing/2014/main" id="{7185E0CE-BEFF-AF3F-2833-8B7DB2324DFC}"/>
              </a:ext>
            </a:extLst>
          </p:cNvPr>
          <p:cNvSpPr txBox="1"/>
          <p:nvPr/>
        </p:nvSpPr>
        <p:spPr>
          <a:xfrm>
            <a:off x="615820" y="1623607"/>
            <a:ext cx="2519265" cy="738664"/>
          </a:xfrm>
          <a:prstGeom prst="rect">
            <a:avLst/>
          </a:prstGeom>
          <a:noFill/>
        </p:spPr>
        <p:txBody>
          <a:bodyPr wrap="square" rtlCol="0">
            <a:spAutoFit/>
          </a:bodyPr>
          <a:lstStyle/>
          <a:p>
            <a:r>
              <a:rPr lang="en-US" sz="2400" u="sng" dirty="0"/>
              <a:t>BR-Router</a:t>
            </a:r>
          </a:p>
          <a:p>
            <a:endParaRPr lang="en-US" dirty="0"/>
          </a:p>
        </p:txBody>
      </p:sp>
      <p:pic>
        <p:nvPicPr>
          <p:cNvPr id="10" name="Picture 9">
            <a:extLst>
              <a:ext uri="{FF2B5EF4-FFF2-40B4-BE49-F238E27FC236}">
                <a16:creationId xmlns:a16="http://schemas.microsoft.com/office/drawing/2014/main" id="{F9366E37-D227-94E5-B10D-A444B61BD2E6}"/>
              </a:ext>
            </a:extLst>
          </p:cNvPr>
          <p:cNvPicPr>
            <a:picLocks noChangeAspect="1"/>
          </p:cNvPicPr>
          <p:nvPr/>
        </p:nvPicPr>
        <p:blipFill>
          <a:blip r:embed="rId2"/>
          <a:stretch>
            <a:fillRect/>
          </a:stretch>
        </p:blipFill>
        <p:spPr>
          <a:xfrm>
            <a:off x="6009902" y="2295492"/>
            <a:ext cx="5913632" cy="3406435"/>
          </a:xfrm>
          <a:prstGeom prst="rect">
            <a:avLst/>
          </a:prstGeom>
        </p:spPr>
      </p:pic>
    </p:spTree>
    <p:extLst>
      <p:ext uri="{BB962C8B-B14F-4D97-AF65-F5344CB8AC3E}">
        <p14:creationId xmlns:p14="http://schemas.microsoft.com/office/powerpoint/2010/main" val="2744596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08F5CA-46C7-55BE-49F4-9DA537FA579F}"/>
              </a:ext>
            </a:extLst>
          </p:cNvPr>
          <p:cNvSpPr txBox="1"/>
          <p:nvPr/>
        </p:nvSpPr>
        <p:spPr>
          <a:xfrm>
            <a:off x="718457" y="1371600"/>
            <a:ext cx="8378890" cy="4708981"/>
          </a:xfrm>
          <a:prstGeom prst="rect">
            <a:avLst/>
          </a:prstGeom>
          <a:noFill/>
        </p:spPr>
        <p:txBody>
          <a:bodyPr wrap="square" rtlCol="0">
            <a:spAutoFit/>
          </a:bodyPr>
          <a:lstStyle/>
          <a:p>
            <a:r>
              <a:rPr lang="en-US" sz="2400" u="sng" dirty="0"/>
              <a:t>ISP1</a:t>
            </a:r>
          </a:p>
          <a:p>
            <a:endParaRPr lang="en-US" dirty="0"/>
          </a:p>
          <a:p>
            <a:pPr marL="285750" indent="-285750">
              <a:buFont typeface="Wingdings" panose="05000000000000000000" pitchFamily="2" charset="2"/>
              <a:buChar char="ü"/>
            </a:pPr>
            <a:r>
              <a:rPr lang="en-US" dirty="0"/>
              <a:t>router </a:t>
            </a:r>
            <a:r>
              <a:rPr lang="en-US" dirty="0" err="1"/>
              <a:t>ospf</a:t>
            </a:r>
            <a:r>
              <a:rPr lang="en-US" dirty="0"/>
              <a:t> 10</a:t>
            </a:r>
          </a:p>
          <a:p>
            <a:pPr marL="285750" indent="-285750">
              <a:buFont typeface="Wingdings" panose="05000000000000000000" pitchFamily="2" charset="2"/>
              <a:buChar char="ü"/>
            </a:pPr>
            <a:r>
              <a:rPr lang="en-US" dirty="0"/>
              <a:t>network 195.136.17.0 0.0.0.3 area 0</a:t>
            </a:r>
          </a:p>
          <a:p>
            <a:pPr marL="285750" indent="-285750">
              <a:buFont typeface="Wingdings" panose="05000000000000000000" pitchFamily="2" charset="2"/>
              <a:buChar char="ü"/>
            </a:pPr>
            <a:r>
              <a:rPr lang="en-US" dirty="0"/>
              <a:t>network 195.136.17.8 0.0.0.3 area 0</a:t>
            </a:r>
          </a:p>
          <a:p>
            <a:pPr marL="285750" indent="-285750">
              <a:buFont typeface="Wingdings" panose="05000000000000000000" pitchFamily="2" charset="2"/>
              <a:buChar char="ü"/>
            </a:pPr>
            <a:r>
              <a:rPr lang="en-US" dirty="0"/>
              <a:t>ex </a:t>
            </a:r>
          </a:p>
          <a:p>
            <a:pPr marL="285750" indent="-285750">
              <a:buFont typeface="Wingdings" panose="05000000000000000000" pitchFamily="2" charset="2"/>
              <a:buChar char="ü"/>
            </a:pPr>
            <a:r>
              <a:rPr lang="en-US" dirty="0"/>
              <a:t>do </a:t>
            </a:r>
            <a:r>
              <a:rPr lang="en-US" dirty="0" err="1"/>
              <a:t>wr</a:t>
            </a:r>
            <a:endParaRPr lang="en-US" dirty="0"/>
          </a:p>
          <a:p>
            <a:endParaRPr lang="en-US" dirty="0"/>
          </a:p>
          <a:p>
            <a:endParaRPr lang="en-US" dirty="0"/>
          </a:p>
          <a:p>
            <a:r>
              <a:rPr lang="en-US" sz="2400" u="sng" dirty="0"/>
              <a:t>ISP2</a:t>
            </a:r>
          </a:p>
          <a:p>
            <a:endParaRPr lang="en-US" dirty="0"/>
          </a:p>
          <a:p>
            <a:pPr marL="285750" indent="-285750">
              <a:buFont typeface="Wingdings" panose="05000000000000000000" pitchFamily="2" charset="2"/>
              <a:buChar char="ü"/>
            </a:pPr>
            <a:r>
              <a:rPr lang="en-US" dirty="0"/>
              <a:t>router </a:t>
            </a:r>
            <a:r>
              <a:rPr lang="en-US" dirty="0" err="1"/>
              <a:t>ospf</a:t>
            </a:r>
            <a:r>
              <a:rPr lang="en-US" dirty="0"/>
              <a:t> 10</a:t>
            </a:r>
          </a:p>
          <a:p>
            <a:pPr marL="285750" indent="-285750">
              <a:buFont typeface="Wingdings" panose="05000000000000000000" pitchFamily="2" charset="2"/>
              <a:buChar char="ü"/>
            </a:pPr>
            <a:r>
              <a:rPr lang="en-US" dirty="0"/>
              <a:t>network 195.136.17.4 0.0.0.3 area 0</a:t>
            </a:r>
          </a:p>
          <a:p>
            <a:pPr marL="285750" indent="-285750">
              <a:buFont typeface="Wingdings" panose="05000000000000000000" pitchFamily="2" charset="2"/>
              <a:buChar char="ü"/>
            </a:pPr>
            <a:r>
              <a:rPr lang="en-US" dirty="0"/>
              <a:t>network 195.136.17.12 0.0.0.3 area 0</a:t>
            </a:r>
          </a:p>
          <a:p>
            <a:pPr marL="285750" indent="-285750">
              <a:buFont typeface="Wingdings" panose="05000000000000000000" pitchFamily="2" charset="2"/>
              <a:buChar char="ü"/>
            </a:pPr>
            <a:r>
              <a:rPr lang="en-US" dirty="0"/>
              <a:t>ex </a:t>
            </a:r>
          </a:p>
          <a:p>
            <a:pPr marL="285750" indent="-285750">
              <a:buFont typeface="Wingdings" panose="05000000000000000000" pitchFamily="2" charset="2"/>
              <a:buChar char="ü"/>
            </a:pPr>
            <a:r>
              <a:rPr lang="en-US" dirty="0"/>
              <a:t>do </a:t>
            </a:r>
            <a:r>
              <a:rPr lang="en-US" dirty="0" err="1"/>
              <a:t>wr</a:t>
            </a:r>
            <a:endParaRPr lang="en-US" dirty="0"/>
          </a:p>
        </p:txBody>
      </p:sp>
      <p:sp>
        <p:nvSpPr>
          <p:cNvPr id="3" name="TextBox 2">
            <a:extLst>
              <a:ext uri="{FF2B5EF4-FFF2-40B4-BE49-F238E27FC236}">
                <a16:creationId xmlns:a16="http://schemas.microsoft.com/office/drawing/2014/main" id="{75E2E1A7-05E9-E580-BE73-68A2720C850F}"/>
              </a:ext>
            </a:extLst>
          </p:cNvPr>
          <p:cNvSpPr txBox="1"/>
          <p:nvPr/>
        </p:nvSpPr>
        <p:spPr>
          <a:xfrm>
            <a:off x="373224" y="979714"/>
            <a:ext cx="7044613" cy="4572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Gill Sans MT" panose="020B0502020104020203"/>
                <a:ea typeface="+mn-ea"/>
                <a:cs typeface="+mn-cs"/>
              </a:rPr>
              <a:t>OSPF &amp; Static Route Configuration</a:t>
            </a:r>
          </a:p>
        </p:txBody>
      </p:sp>
      <p:pic>
        <p:nvPicPr>
          <p:cNvPr id="5" name="Picture 4">
            <a:extLst>
              <a:ext uri="{FF2B5EF4-FFF2-40B4-BE49-F238E27FC236}">
                <a16:creationId xmlns:a16="http://schemas.microsoft.com/office/drawing/2014/main" id="{758E6640-86E3-E3B8-464D-7CD780099B0A}"/>
              </a:ext>
            </a:extLst>
          </p:cNvPr>
          <p:cNvPicPr>
            <a:picLocks noChangeAspect="1"/>
          </p:cNvPicPr>
          <p:nvPr/>
        </p:nvPicPr>
        <p:blipFill>
          <a:blip r:embed="rId2"/>
          <a:stretch>
            <a:fillRect/>
          </a:stretch>
        </p:blipFill>
        <p:spPr>
          <a:xfrm>
            <a:off x="5813959" y="2203393"/>
            <a:ext cx="5913633" cy="3401863"/>
          </a:xfrm>
          <a:prstGeom prst="rect">
            <a:avLst/>
          </a:prstGeom>
        </p:spPr>
      </p:pic>
    </p:spTree>
    <p:extLst>
      <p:ext uri="{BB962C8B-B14F-4D97-AF65-F5344CB8AC3E}">
        <p14:creationId xmlns:p14="http://schemas.microsoft.com/office/powerpoint/2010/main" val="1474330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8ABE08-C376-D3E2-BBAD-E137937BE12E}"/>
              </a:ext>
            </a:extLst>
          </p:cNvPr>
          <p:cNvSpPr txBox="1"/>
          <p:nvPr/>
        </p:nvSpPr>
        <p:spPr>
          <a:xfrm>
            <a:off x="732639" y="1166498"/>
            <a:ext cx="11459361" cy="5355312"/>
          </a:xfrm>
          <a:prstGeom prst="rect">
            <a:avLst/>
          </a:prstGeom>
          <a:noFill/>
        </p:spPr>
        <p:txBody>
          <a:bodyPr wrap="square">
            <a:spAutoFit/>
          </a:bodyPr>
          <a:lstStyle/>
          <a:p>
            <a:r>
              <a:rPr lang="en-US" b="1" dirty="0"/>
              <a:t>Introduction to Overloading Interfaces in NAT Configuration</a:t>
            </a:r>
          </a:p>
          <a:p>
            <a:endParaRPr lang="en-US" b="1" dirty="0"/>
          </a:p>
          <a:p>
            <a:r>
              <a:rPr lang="en-US" b="1" dirty="0"/>
              <a:t>What is NAT Overload?</a:t>
            </a:r>
          </a:p>
          <a:p>
            <a:endParaRPr lang="en-US" b="1" dirty="0"/>
          </a:p>
          <a:p>
            <a:pPr>
              <a:buFont typeface="Arial" panose="020B0604020202020204" pitchFamily="34" charset="0"/>
              <a:buChar char="•"/>
            </a:pPr>
            <a:r>
              <a:rPr lang="en-US" b="1" dirty="0"/>
              <a:t>NAT (Network Address Translation) Overload</a:t>
            </a:r>
            <a:r>
              <a:rPr lang="en-US" dirty="0"/>
              <a:t>, also known as </a:t>
            </a:r>
            <a:r>
              <a:rPr lang="en-US" b="1" dirty="0"/>
              <a:t>PAT (Port Address Translation)</a:t>
            </a:r>
            <a:r>
              <a:rPr lang="en-US" dirty="0"/>
              <a:t>, is a method used to map multiple private IP addresses to a single public IP address using different ports.</a:t>
            </a:r>
          </a:p>
          <a:p>
            <a:pPr>
              <a:buFont typeface="Arial" panose="020B0604020202020204" pitchFamily="34" charset="0"/>
              <a:buChar char="•"/>
            </a:pPr>
            <a:endParaRPr lang="en-US" dirty="0"/>
          </a:p>
          <a:p>
            <a:pPr>
              <a:buFont typeface="Arial" panose="020B0604020202020204" pitchFamily="34" charset="0"/>
              <a:buChar char="•"/>
            </a:pPr>
            <a:r>
              <a:rPr lang="en-US" b="1" dirty="0"/>
              <a:t>Purpose</a:t>
            </a:r>
            <a:r>
              <a:rPr lang="en-US" dirty="0"/>
              <a:t>: NAT overload allows multiple devices on a private network to share a single public IP for internet access, efficiently conserving IP addresses.</a:t>
            </a:r>
          </a:p>
          <a:p>
            <a:pPr>
              <a:buFont typeface="Arial" panose="020B0604020202020204" pitchFamily="34" charset="0"/>
              <a:buChar char="•"/>
            </a:pPr>
            <a:endParaRPr lang="en-US" dirty="0"/>
          </a:p>
          <a:p>
            <a:r>
              <a:rPr lang="en-US" b="1" dirty="0"/>
              <a:t>Key Features of NAT Overload:</a:t>
            </a:r>
          </a:p>
          <a:p>
            <a:endParaRPr lang="en-US" b="1" dirty="0"/>
          </a:p>
          <a:p>
            <a:pPr>
              <a:buFont typeface="Arial" panose="020B0604020202020204" pitchFamily="34" charset="0"/>
              <a:buChar char="•"/>
            </a:pPr>
            <a:r>
              <a:rPr lang="en-US" b="1" dirty="0"/>
              <a:t>Efficient Use of IP Addresses</a:t>
            </a:r>
            <a:r>
              <a:rPr lang="en-US" dirty="0"/>
              <a:t>: Enables multiple internal devices to access external networks using one public IP address.</a:t>
            </a:r>
          </a:p>
          <a:p>
            <a:pPr>
              <a:buFont typeface="Arial" panose="020B0604020202020204" pitchFamily="34" charset="0"/>
              <a:buChar char="•"/>
            </a:pPr>
            <a:endParaRPr lang="en-US" dirty="0"/>
          </a:p>
          <a:p>
            <a:pPr>
              <a:buFont typeface="Arial" panose="020B0604020202020204" pitchFamily="34" charset="0"/>
              <a:buChar char="•"/>
            </a:pPr>
            <a:r>
              <a:rPr lang="en-US" b="1" dirty="0"/>
              <a:t>Port-Based Mapping</a:t>
            </a:r>
            <a:r>
              <a:rPr lang="en-US" dirty="0"/>
              <a:t>: Each internal device is assigned a unique port number, allowing for multiple simultaneous connections.</a:t>
            </a:r>
          </a:p>
          <a:p>
            <a:pPr>
              <a:buFont typeface="Arial" panose="020B0604020202020204" pitchFamily="34" charset="0"/>
              <a:buChar char="•"/>
            </a:pPr>
            <a:endParaRPr lang="en-US" dirty="0"/>
          </a:p>
          <a:p>
            <a:pPr>
              <a:buFont typeface="Arial" panose="020B0604020202020204" pitchFamily="34" charset="0"/>
              <a:buChar char="•"/>
            </a:pPr>
            <a:r>
              <a:rPr lang="en-US" b="1" dirty="0"/>
              <a:t>Security Enhancement</a:t>
            </a:r>
            <a:r>
              <a:rPr lang="en-US" dirty="0"/>
              <a:t>: Hides internal network structure by masking private IP addresses behind a single public IP.</a:t>
            </a:r>
          </a:p>
        </p:txBody>
      </p:sp>
      <p:pic>
        <p:nvPicPr>
          <p:cNvPr id="5" name="Picture 4">
            <a:extLst>
              <a:ext uri="{FF2B5EF4-FFF2-40B4-BE49-F238E27FC236}">
                <a16:creationId xmlns:a16="http://schemas.microsoft.com/office/drawing/2014/main" id="{00DA9455-F9C0-5B72-935C-49D125B1A3F7}"/>
              </a:ext>
            </a:extLst>
          </p:cNvPr>
          <p:cNvPicPr>
            <a:picLocks noChangeAspect="1"/>
          </p:cNvPicPr>
          <p:nvPr/>
        </p:nvPicPr>
        <p:blipFill>
          <a:blip r:embed="rId2"/>
          <a:stretch>
            <a:fillRect/>
          </a:stretch>
        </p:blipFill>
        <p:spPr>
          <a:xfrm>
            <a:off x="9141061" y="1073309"/>
            <a:ext cx="2318300" cy="1112616"/>
          </a:xfrm>
          <a:prstGeom prst="rect">
            <a:avLst/>
          </a:prstGeom>
        </p:spPr>
      </p:pic>
      <p:sp>
        <p:nvSpPr>
          <p:cNvPr id="2" name="TextBox 1">
            <a:extLst>
              <a:ext uri="{FF2B5EF4-FFF2-40B4-BE49-F238E27FC236}">
                <a16:creationId xmlns:a16="http://schemas.microsoft.com/office/drawing/2014/main" id="{99017FCB-B0DC-E81F-8605-AB121CC69E35}"/>
              </a:ext>
            </a:extLst>
          </p:cNvPr>
          <p:cNvSpPr txBox="1"/>
          <p:nvPr/>
        </p:nvSpPr>
        <p:spPr>
          <a:xfrm>
            <a:off x="4591531" y="520167"/>
            <a:ext cx="359228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a:ln>
                  <a:noFill/>
                </a:ln>
                <a:solidFill>
                  <a:srgbClr val="00839B"/>
                </a:solidFill>
                <a:effectLst>
                  <a:outerShdw blurRad="38100" dist="38100" dir="2700000" algn="tl">
                    <a:srgbClr val="000000">
                      <a:alpha val="43137"/>
                    </a:srgbClr>
                  </a:outerShdw>
                </a:effectLst>
                <a:uLnTx/>
                <a:uFillTx/>
                <a:latin typeface="Teko" panose="020B0604020202020204" charset="0"/>
                <a:ea typeface="Noto Sans" panose="020B0502040504020204" pitchFamily="34" charset="0"/>
                <a:cs typeface="+mn-cs"/>
              </a:rPr>
              <a:t>NAT Overload</a:t>
            </a:r>
            <a:endParaRPr kumimoji="0" lang="en-US" sz="3600" b="1" i="0" u="none" strike="noStrike" kern="1200" cap="all" spc="0" normalizeH="0" baseline="0" noProof="0" dirty="0">
              <a:ln>
                <a:noFill/>
              </a:ln>
              <a:solidFill>
                <a:srgbClr val="00839B"/>
              </a:solidFill>
              <a:effectLst>
                <a:outerShdw blurRad="38100" dist="38100" dir="2700000" algn="tl">
                  <a:srgbClr val="000000">
                    <a:alpha val="43137"/>
                  </a:srgbClr>
                </a:outerShdw>
              </a:effectLst>
              <a:uLnTx/>
              <a:uFillTx/>
              <a:latin typeface="Teko" panose="020B0604020202020204" charset="0"/>
              <a:ea typeface="Noto Sans" panose="020B0502040504020204" pitchFamily="34" charset="0"/>
              <a:cs typeface="+mn-cs"/>
            </a:endParaRPr>
          </a:p>
        </p:txBody>
      </p:sp>
    </p:spTree>
    <p:extLst>
      <p:ext uri="{BB962C8B-B14F-4D97-AF65-F5344CB8AC3E}">
        <p14:creationId xmlns:p14="http://schemas.microsoft.com/office/powerpoint/2010/main" val="3402576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990C66-0C66-79EF-28FA-F8520E8D93AE}"/>
              </a:ext>
            </a:extLst>
          </p:cNvPr>
          <p:cNvSpPr txBox="1"/>
          <p:nvPr/>
        </p:nvSpPr>
        <p:spPr>
          <a:xfrm>
            <a:off x="354434" y="708518"/>
            <a:ext cx="11381763" cy="4801314"/>
          </a:xfrm>
          <a:prstGeom prst="rect">
            <a:avLst/>
          </a:prstGeom>
          <a:noFill/>
        </p:spPr>
        <p:txBody>
          <a:bodyPr wrap="square">
            <a:spAutoFit/>
          </a:bodyPr>
          <a:lstStyle/>
          <a:p>
            <a:r>
              <a:rPr lang="en-US" b="1" dirty="0"/>
              <a:t>Configuring NAT Overload</a:t>
            </a:r>
          </a:p>
          <a:p>
            <a:endParaRPr lang="en-US" b="1" dirty="0"/>
          </a:p>
          <a:p>
            <a:r>
              <a:rPr lang="en-US" b="1" dirty="0"/>
              <a:t>Steps to Configure NAT Overload on a Router:</a:t>
            </a:r>
          </a:p>
          <a:p>
            <a:endParaRPr lang="en-US" b="1" dirty="0"/>
          </a:p>
          <a:p>
            <a:pPr>
              <a:buFont typeface="+mj-lt"/>
              <a:buAutoNum type="arabicPeriod"/>
            </a:pPr>
            <a:r>
              <a:rPr lang="en-US" b="1" dirty="0"/>
              <a:t>Define Inside and Outside Interfaces:</a:t>
            </a:r>
            <a:endParaRPr lang="en-US" dirty="0"/>
          </a:p>
          <a:p>
            <a:pPr marL="742950" lvl="1" indent="-285750">
              <a:buFont typeface="+mj-lt"/>
              <a:buAutoNum type="arabicPeriod"/>
            </a:pPr>
            <a:r>
              <a:rPr lang="en-US" dirty="0"/>
              <a:t>Designate interfaces as either </a:t>
            </a:r>
            <a:r>
              <a:rPr lang="en-US" b="1" dirty="0"/>
              <a:t>inside</a:t>
            </a:r>
            <a:r>
              <a:rPr lang="en-US" dirty="0"/>
              <a:t> (private network) or </a:t>
            </a:r>
            <a:r>
              <a:rPr lang="en-US" b="1" dirty="0"/>
              <a:t>outside</a:t>
            </a:r>
            <a:r>
              <a:rPr lang="en-US" dirty="0"/>
              <a:t> (public network).</a:t>
            </a:r>
          </a:p>
          <a:p>
            <a:pPr marL="742950" lvl="1" indent="-285750">
              <a:buFont typeface="+mj-lt"/>
              <a:buAutoNum type="arabicPeriod"/>
            </a:pPr>
            <a:r>
              <a:rPr lang="en-US" dirty="0"/>
              <a:t>Example commands in Cisco routers:</a:t>
            </a:r>
          </a:p>
          <a:p>
            <a:pPr lvl="1"/>
            <a:endParaRPr lang="en-US" dirty="0"/>
          </a:p>
          <a:p>
            <a:pPr lvl="1"/>
            <a:r>
              <a:rPr lang="en-US" dirty="0"/>
              <a:t>BR-Router(config)#int S0/2/1</a:t>
            </a:r>
          </a:p>
          <a:p>
            <a:pPr lvl="1"/>
            <a:r>
              <a:rPr lang="en-US" dirty="0"/>
              <a:t>BR-Router(config-if)#ip </a:t>
            </a:r>
            <a:r>
              <a:rPr lang="en-US" dirty="0" err="1"/>
              <a:t>nat</a:t>
            </a:r>
            <a:r>
              <a:rPr lang="en-US" dirty="0"/>
              <a:t> outside </a:t>
            </a:r>
          </a:p>
          <a:p>
            <a:pPr lvl="1"/>
            <a:r>
              <a:rPr lang="en-US" dirty="0"/>
              <a:t>BR-Router(config-if)#int S0/3/1</a:t>
            </a:r>
          </a:p>
          <a:p>
            <a:pPr lvl="1"/>
            <a:r>
              <a:rPr lang="en-US" dirty="0"/>
              <a:t>BR-Router(config-if)#ip </a:t>
            </a:r>
            <a:r>
              <a:rPr lang="en-US" dirty="0" err="1"/>
              <a:t>nat</a:t>
            </a:r>
            <a:r>
              <a:rPr lang="en-US" dirty="0"/>
              <a:t> outside </a:t>
            </a:r>
          </a:p>
          <a:p>
            <a:pPr lvl="1"/>
            <a:r>
              <a:rPr lang="en-US" dirty="0"/>
              <a:t>BR-Router(config-if)#exit</a:t>
            </a:r>
          </a:p>
          <a:p>
            <a:pPr lvl="1"/>
            <a:r>
              <a:rPr lang="en-US" dirty="0"/>
              <a:t>BR-Router(config)#int range gig0/0-1</a:t>
            </a:r>
          </a:p>
          <a:p>
            <a:pPr lvl="1"/>
            <a:r>
              <a:rPr lang="en-US" dirty="0"/>
              <a:t>BR-Router(config-if-range)#ip </a:t>
            </a:r>
            <a:r>
              <a:rPr lang="en-US" dirty="0" err="1"/>
              <a:t>nat</a:t>
            </a:r>
            <a:r>
              <a:rPr lang="en-US" dirty="0"/>
              <a:t> inside</a:t>
            </a:r>
          </a:p>
          <a:p>
            <a:pPr lvl="1"/>
            <a:endParaRPr lang="en-US" dirty="0"/>
          </a:p>
          <a:p>
            <a:pPr lvl="1"/>
            <a:endParaRPr lang="en-US" dirty="0"/>
          </a:p>
        </p:txBody>
      </p:sp>
      <p:pic>
        <p:nvPicPr>
          <p:cNvPr id="5" name="Picture 4">
            <a:extLst>
              <a:ext uri="{FF2B5EF4-FFF2-40B4-BE49-F238E27FC236}">
                <a16:creationId xmlns:a16="http://schemas.microsoft.com/office/drawing/2014/main" id="{F7C06B07-A81C-395E-E4AA-99F5DEC1151A}"/>
              </a:ext>
            </a:extLst>
          </p:cNvPr>
          <p:cNvPicPr>
            <a:picLocks noChangeAspect="1"/>
          </p:cNvPicPr>
          <p:nvPr/>
        </p:nvPicPr>
        <p:blipFill>
          <a:blip r:embed="rId2"/>
          <a:stretch>
            <a:fillRect/>
          </a:stretch>
        </p:blipFill>
        <p:spPr>
          <a:xfrm>
            <a:off x="5615728" y="2615458"/>
            <a:ext cx="5623772" cy="3270991"/>
          </a:xfrm>
          <a:prstGeom prst="rect">
            <a:avLst/>
          </a:prstGeom>
        </p:spPr>
      </p:pic>
    </p:spTree>
    <p:extLst>
      <p:ext uri="{BB962C8B-B14F-4D97-AF65-F5344CB8AC3E}">
        <p14:creationId xmlns:p14="http://schemas.microsoft.com/office/powerpoint/2010/main" val="786714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1BB5E-2EE6-1E9E-81E7-08DA36E045A1}"/>
              </a:ext>
            </a:extLst>
          </p:cNvPr>
          <p:cNvSpPr txBox="1"/>
          <p:nvPr/>
        </p:nvSpPr>
        <p:spPr>
          <a:xfrm>
            <a:off x="463491" y="834353"/>
            <a:ext cx="11381763" cy="5632311"/>
          </a:xfrm>
          <a:prstGeom prst="rect">
            <a:avLst/>
          </a:prstGeom>
          <a:noFill/>
        </p:spPr>
        <p:txBody>
          <a:bodyPr wrap="square">
            <a:spAutoFit/>
          </a:bodyPr>
          <a:lstStyle/>
          <a:p>
            <a:r>
              <a:rPr lang="en-US" b="1" dirty="0"/>
              <a:t>2. Configure NAT Overload:</a:t>
            </a:r>
            <a:endParaRPr lang="en-US" dirty="0"/>
          </a:p>
          <a:p>
            <a:pPr>
              <a:buFont typeface="Arial" panose="020B0604020202020204" pitchFamily="34" charset="0"/>
              <a:buChar char="•"/>
            </a:pPr>
            <a:r>
              <a:rPr lang="en-US" dirty="0"/>
              <a:t>Apply NAT overload on the public interface using the overload keyword.</a:t>
            </a:r>
          </a:p>
          <a:p>
            <a:pPr>
              <a:buFont typeface="Arial" panose="020B0604020202020204" pitchFamily="34" charset="0"/>
              <a:buChar char="•"/>
            </a:pPr>
            <a:r>
              <a:rPr lang="en-US" dirty="0"/>
              <a:t>Example:</a:t>
            </a:r>
          </a:p>
          <a:p>
            <a:pPr>
              <a:buFont typeface="Arial" panose="020B0604020202020204" pitchFamily="34" charset="0"/>
              <a:buChar char="•"/>
            </a:pPr>
            <a:endParaRPr lang="en-US" dirty="0"/>
          </a:p>
          <a:p>
            <a:r>
              <a:rPr lang="en-US" dirty="0"/>
              <a:t>           BR-Router(config)#ip </a:t>
            </a:r>
            <a:r>
              <a:rPr lang="en-US" dirty="0" err="1"/>
              <a:t>nat</a:t>
            </a:r>
            <a:r>
              <a:rPr lang="en-US" dirty="0"/>
              <a:t> inside source list 1 interface se0/2/1 overload</a:t>
            </a:r>
          </a:p>
          <a:p>
            <a:r>
              <a:rPr lang="en-US" dirty="0"/>
              <a:t>           BR-Router(config)#ip </a:t>
            </a:r>
            <a:r>
              <a:rPr lang="en-US" dirty="0" err="1"/>
              <a:t>nat</a:t>
            </a:r>
            <a:r>
              <a:rPr lang="en-US" dirty="0"/>
              <a:t> inside source list 1 interface se0/3/1 overload</a:t>
            </a:r>
          </a:p>
          <a:p>
            <a:endParaRPr lang="en-US" dirty="0"/>
          </a:p>
          <a:p>
            <a:endParaRPr lang="en-US" dirty="0"/>
          </a:p>
          <a:p>
            <a:endParaRPr lang="en-US" dirty="0"/>
          </a:p>
          <a:p>
            <a:r>
              <a:rPr lang="en-US" dirty="0"/>
              <a:t>3. </a:t>
            </a:r>
            <a:r>
              <a:rPr lang="en-US" b="1" dirty="0"/>
              <a:t>Define an Access Control List (ACL):</a:t>
            </a:r>
            <a:endParaRPr lang="en-US" dirty="0"/>
          </a:p>
          <a:p>
            <a:pPr>
              <a:buFont typeface="Arial" panose="020B0604020202020204" pitchFamily="34" charset="0"/>
              <a:buChar char="•"/>
            </a:pPr>
            <a:r>
              <a:rPr lang="en-US" dirty="0"/>
              <a:t>Define which internal IPs can use NAT.</a:t>
            </a:r>
          </a:p>
          <a:p>
            <a:pPr>
              <a:buFont typeface="Arial" panose="020B0604020202020204" pitchFamily="34" charset="0"/>
              <a:buChar char="•"/>
            </a:pPr>
            <a:r>
              <a:rPr lang="en-US" dirty="0"/>
              <a:t>Example:</a:t>
            </a:r>
          </a:p>
          <a:p>
            <a:r>
              <a:rPr lang="en-US" dirty="0"/>
              <a:t>        BR-Router(config)#access-list 1 permit 192.168.101.128 0.0.0.31</a:t>
            </a:r>
          </a:p>
          <a:p>
            <a:r>
              <a:rPr lang="en-US" dirty="0"/>
              <a:t>        BR-Router(config)#access-list 1 permit 192.168.101.160 0.0.0.31</a:t>
            </a:r>
          </a:p>
          <a:p>
            <a:r>
              <a:rPr lang="en-US" dirty="0"/>
              <a:t>        BR-Router(config)#access-list 1 permit 192.168.101.192 0.0.0.31</a:t>
            </a:r>
          </a:p>
          <a:p>
            <a:r>
              <a:rPr lang="en-US" dirty="0"/>
              <a:t>        BR-Router(config)#access-list 1 permit 192.168.101.224 0.0.0.31</a:t>
            </a:r>
          </a:p>
          <a:p>
            <a:r>
              <a:rPr lang="en-US" dirty="0"/>
              <a:t>        BR-Router(config)#access-list 1 permit 192.168.101.224 0.0.0.31</a:t>
            </a:r>
          </a:p>
          <a:p>
            <a:r>
              <a:rPr lang="en-US" dirty="0"/>
              <a:t>        BR-Router(config)#access-list 1 permit 192.168.102.0 0.0.0.31</a:t>
            </a:r>
          </a:p>
          <a:p>
            <a:r>
              <a:rPr lang="en-US" dirty="0"/>
              <a:t>        BR-Router(config)#access-list 1 permit 192.168.102.32 0.0.0.31</a:t>
            </a:r>
          </a:p>
          <a:p>
            <a:endParaRPr lang="en-US" dirty="0"/>
          </a:p>
        </p:txBody>
      </p:sp>
      <p:pic>
        <p:nvPicPr>
          <p:cNvPr id="4" name="Picture 3">
            <a:extLst>
              <a:ext uri="{FF2B5EF4-FFF2-40B4-BE49-F238E27FC236}">
                <a16:creationId xmlns:a16="http://schemas.microsoft.com/office/drawing/2014/main" id="{424D636D-3807-65A6-6597-26410E20D6E7}"/>
              </a:ext>
            </a:extLst>
          </p:cNvPr>
          <p:cNvPicPr>
            <a:picLocks noChangeAspect="1"/>
          </p:cNvPicPr>
          <p:nvPr/>
        </p:nvPicPr>
        <p:blipFill>
          <a:blip r:embed="rId3"/>
          <a:stretch>
            <a:fillRect/>
          </a:stretch>
        </p:blipFill>
        <p:spPr>
          <a:xfrm>
            <a:off x="7848600" y="1584649"/>
            <a:ext cx="4343400" cy="5105400"/>
          </a:xfrm>
          <a:prstGeom prst="rect">
            <a:avLst/>
          </a:prstGeom>
        </p:spPr>
      </p:pic>
    </p:spTree>
    <p:extLst>
      <p:ext uri="{BB962C8B-B14F-4D97-AF65-F5344CB8AC3E}">
        <p14:creationId xmlns:p14="http://schemas.microsoft.com/office/powerpoint/2010/main" val="669037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DFB125-A413-26B6-6B9F-24CFB308ACA2}"/>
              </a:ext>
            </a:extLst>
          </p:cNvPr>
          <p:cNvSpPr txBox="1"/>
          <p:nvPr/>
        </p:nvSpPr>
        <p:spPr>
          <a:xfrm>
            <a:off x="345385" y="532897"/>
            <a:ext cx="11846615" cy="6463308"/>
          </a:xfrm>
          <a:prstGeom prst="rect">
            <a:avLst/>
          </a:prstGeom>
          <a:noFill/>
        </p:spPr>
        <p:txBody>
          <a:bodyPr wrap="square">
            <a:spAutoFit/>
          </a:bodyPr>
          <a:lstStyle/>
          <a:p>
            <a:pPr marL="285750" indent="-285750">
              <a:buFont typeface="Arial" panose="020B0604020202020204" pitchFamily="34" charset="0"/>
              <a:buChar char="•"/>
            </a:pPr>
            <a:r>
              <a:rPr lang="en-US" b="1" dirty="0"/>
              <a:t>Extended Access Control </a:t>
            </a:r>
          </a:p>
          <a:p>
            <a:r>
              <a:rPr lang="en-US" b="1" u="sng" dirty="0">
                <a:effectLst>
                  <a:outerShdw blurRad="38100" dist="38100" dir="2700000" algn="tl">
                    <a:srgbClr val="000000">
                      <a:alpha val="43137"/>
                    </a:srgbClr>
                  </a:outerShdw>
                </a:effectLst>
              </a:rPr>
              <a:t>Commands</a:t>
            </a:r>
          </a:p>
          <a:p>
            <a:r>
              <a:rPr lang="en-US" dirty="0"/>
              <a:t>HQ-Router(config)#access-list 110 permit </a:t>
            </a:r>
            <a:r>
              <a:rPr lang="en-US" dirty="0" err="1"/>
              <a:t>ip</a:t>
            </a:r>
            <a:r>
              <a:rPr lang="en-US" dirty="0"/>
              <a:t> 192.168.100.0 0.0.0.255 192.168.101.128 0.0.0.255</a:t>
            </a:r>
          </a:p>
          <a:p>
            <a:r>
              <a:rPr lang="en-US" dirty="0"/>
              <a:t>HQ-Router(config)#access-list 110 permit </a:t>
            </a:r>
            <a:r>
              <a:rPr lang="en-US" dirty="0" err="1"/>
              <a:t>ip</a:t>
            </a:r>
            <a:r>
              <a:rPr lang="en-US" dirty="0"/>
              <a:t> 192.168.101.0 0.0.0.127 192.168.101.128 0.0.0.255</a:t>
            </a:r>
          </a:p>
          <a:p>
            <a:r>
              <a:rPr lang="en-US" dirty="0"/>
              <a:t>HQ-Router(config)#do </a:t>
            </a:r>
            <a:r>
              <a:rPr lang="en-US" dirty="0" err="1"/>
              <a:t>wr</a:t>
            </a:r>
            <a:endParaRPr lang="en-US" dirty="0"/>
          </a:p>
          <a:p>
            <a:endParaRPr lang="en-US" dirty="0"/>
          </a:p>
          <a:p>
            <a:r>
              <a:rPr lang="en-US" dirty="0"/>
              <a:t>BR-Router(config)#access-list 110 permit </a:t>
            </a:r>
            <a:r>
              <a:rPr lang="en-US" dirty="0" err="1"/>
              <a:t>ip</a:t>
            </a:r>
            <a:r>
              <a:rPr lang="en-US" dirty="0"/>
              <a:t> 192.168.101.128 0.0.0.255 192.168.100.0 0.0.0.255</a:t>
            </a:r>
          </a:p>
          <a:p>
            <a:r>
              <a:rPr lang="en-US" dirty="0"/>
              <a:t>BR-Router(config)#access-list 110 permit </a:t>
            </a:r>
            <a:r>
              <a:rPr lang="en-US" dirty="0" err="1"/>
              <a:t>ip</a:t>
            </a:r>
            <a:r>
              <a:rPr lang="en-US" dirty="0"/>
              <a:t> 192.168.101.128 0.0.0.255 192.168.101.0 0.0.0.127</a:t>
            </a:r>
          </a:p>
          <a:p>
            <a:r>
              <a:rPr lang="en-US" dirty="0"/>
              <a:t>BR-Router(config)#do </a:t>
            </a:r>
            <a:r>
              <a:rPr lang="en-US" dirty="0" err="1"/>
              <a:t>wr</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r>
              <a:rPr lang="en-US" b="1" dirty="0"/>
              <a:t>Ethernet Key Exchange</a:t>
            </a:r>
          </a:p>
          <a:p>
            <a:pPr marL="285750" indent="-285750">
              <a:buFont typeface="Arial" panose="020B0604020202020204" pitchFamily="34" charset="0"/>
              <a:buChar char="•"/>
            </a:pPr>
            <a:r>
              <a:rPr lang="en-US" b="1" dirty="0"/>
              <a:t>Define the Internet Key Exchange (IKE) policies to secure the initial VPN handshake.</a:t>
            </a:r>
          </a:p>
          <a:p>
            <a:r>
              <a:rPr lang="en-US" b="1" u="sng" dirty="0" err="1">
                <a:effectLst>
                  <a:outerShdw blurRad="38100" dist="38100" dir="2700000" algn="tl">
                    <a:srgbClr val="000000">
                      <a:alpha val="43137"/>
                    </a:srgbClr>
                  </a:outerShdw>
                </a:effectLst>
              </a:rPr>
              <a:t>Commande</a:t>
            </a:r>
            <a:endParaRPr lang="en-US" b="1" u="sng" dirty="0">
              <a:effectLst>
                <a:outerShdw blurRad="38100" dist="38100" dir="2700000" algn="tl">
                  <a:srgbClr val="000000">
                    <a:alpha val="43137"/>
                  </a:srgbClr>
                </a:outerShdw>
              </a:effectLst>
            </a:endParaRPr>
          </a:p>
          <a:p>
            <a:r>
              <a:rPr lang="en-US" dirty="0"/>
              <a:t>HQ-Router(config)# crypto </a:t>
            </a:r>
            <a:r>
              <a:rPr lang="en-US" dirty="0" err="1"/>
              <a:t>isakmp</a:t>
            </a:r>
            <a:r>
              <a:rPr lang="en-US" dirty="0"/>
              <a:t> policy 10</a:t>
            </a:r>
            <a:endParaRPr lang="en-US" b="1" dirty="0"/>
          </a:p>
          <a:p>
            <a:r>
              <a:rPr lang="en-US" dirty="0"/>
              <a:t>HQ-Router(config-</a:t>
            </a:r>
            <a:r>
              <a:rPr lang="en-US" dirty="0" err="1"/>
              <a:t>isakmp</a:t>
            </a:r>
            <a:r>
              <a:rPr lang="en-US" dirty="0"/>
              <a:t>)# encryption </a:t>
            </a:r>
            <a:r>
              <a:rPr lang="en-US" dirty="0" err="1"/>
              <a:t>aes</a:t>
            </a:r>
            <a:r>
              <a:rPr lang="en-US" dirty="0"/>
              <a:t> 256</a:t>
            </a:r>
          </a:p>
          <a:p>
            <a:endParaRPr lang="en-US" dirty="0"/>
          </a:p>
          <a:p>
            <a:r>
              <a:rPr lang="en-US" dirty="0"/>
              <a:t>BR-Router(config)#crypto </a:t>
            </a:r>
            <a:r>
              <a:rPr lang="en-US" dirty="0" err="1"/>
              <a:t>isakmp</a:t>
            </a:r>
            <a:r>
              <a:rPr lang="en-US" dirty="0"/>
              <a:t> policy 10</a:t>
            </a:r>
          </a:p>
          <a:p>
            <a:r>
              <a:rPr lang="en-US" dirty="0"/>
              <a:t>BR-Router(config-</a:t>
            </a:r>
            <a:r>
              <a:rPr lang="en-US" dirty="0" err="1"/>
              <a:t>isakmp</a:t>
            </a:r>
            <a:r>
              <a:rPr lang="en-US" dirty="0"/>
              <a:t>)# encryption </a:t>
            </a:r>
            <a:r>
              <a:rPr lang="en-US" dirty="0" err="1"/>
              <a:t>aes</a:t>
            </a:r>
            <a:r>
              <a:rPr lang="en-US" dirty="0"/>
              <a:t> 256</a:t>
            </a:r>
          </a:p>
          <a:p>
            <a:endParaRPr lang="en-US" b="1" dirty="0"/>
          </a:p>
          <a:p>
            <a:endParaRPr lang="en-US" dirty="0"/>
          </a:p>
          <a:p>
            <a:endParaRPr lang="en-US" dirty="0"/>
          </a:p>
          <a:p>
            <a:endParaRPr lang="en-US" b="1" dirty="0"/>
          </a:p>
        </p:txBody>
      </p:sp>
      <p:pic>
        <p:nvPicPr>
          <p:cNvPr id="4" name="Picture 3">
            <a:extLst>
              <a:ext uri="{FF2B5EF4-FFF2-40B4-BE49-F238E27FC236}">
                <a16:creationId xmlns:a16="http://schemas.microsoft.com/office/drawing/2014/main" id="{94B8CEF3-240D-1FCE-F2AF-2AE420E4F558}"/>
              </a:ext>
            </a:extLst>
          </p:cNvPr>
          <p:cNvPicPr>
            <a:picLocks noChangeAspect="1"/>
          </p:cNvPicPr>
          <p:nvPr/>
        </p:nvPicPr>
        <p:blipFill>
          <a:blip r:embed="rId2"/>
          <a:stretch>
            <a:fillRect/>
          </a:stretch>
        </p:blipFill>
        <p:spPr>
          <a:xfrm>
            <a:off x="9777299" y="1031075"/>
            <a:ext cx="1783504" cy="1228636"/>
          </a:xfrm>
          <a:prstGeom prst="rect">
            <a:avLst/>
          </a:prstGeom>
        </p:spPr>
      </p:pic>
      <p:pic>
        <p:nvPicPr>
          <p:cNvPr id="5" name="Picture 4">
            <a:extLst>
              <a:ext uri="{FF2B5EF4-FFF2-40B4-BE49-F238E27FC236}">
                <a16:creationId xmlns:a16="http://schemas.microsoft.com/office/drawing/2014/main" id="{178CC203-98CC-3BD5-514E-F7E26013A359}"/>
              </a:ext>
            </a:extLst>
          </p:cNvPr>
          <p:cNvPicPr>
            <a:picLocks noChangeAspect="1"/>
          </p:cNvPicPr>
          <p:nvPr/>
        </p:nvPicPr>
        <p:blipFill>
          <a:blip r:embed="rId3"/>
          <a:stretch>
            <a:fillRect/>
          </a:stretch>
        </p:blipFill>
        <p:spPr>
          <a:xfrm>
            <a:off x="9875653" y="2620484"/>
            <a:ext cx="1586797" cy="1106689"/>
          </a:xfrm>
          <a:prstGeom prst="rect">
            <a:avLst/>
          </a:prstGeom>
        </p:spPr>
      </p:pic>
    </p:spTree>
    <p:extLst>
      <p:ext uri="{BB962C8B-B14F-4D97-AF65-F5344CB8AC3E}">
        <p14:creationId xmlns:p14="http://schemas.microsoft.com/office/powerpoint/2010/main" val="1954189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323DFE-F2C0-7BFB-67A1-5C9A1B86918F}"/>
              </a:ext>
            </a:extLst>
          </p:cNvPr>
          <p:cNvSpPr txBox="1"/>
          <p:nvPr/>
        </p:nvSpPr>
        <p:spPr>
          <a:xfrm>
            <a:off x="315567" y="706401"/>
            <a:ext cx="11876434" cy="4801314"/>
          </a:xfrm>
          <a:prstGeom prst="rect">
            <a:avLst/>
          </a:prstGeom>
          <a:noFill/>
        </p:spPr>
        <p:txBody>
          <a:bodyPr wrap="square">
            <a:spAutoFit/>
          </a:bodyPr>
          <a:lstStyle/>
          <a:p>
            <a:pPr marL="285750" indent="-285750">
              <a:buFont typeface="Arial" panose="020B0604020202020204" pitchFamily="34" charset="0"/>
              <a:buChar char="•"/>
            </a:pPr>
            <a:r>
              <a:rPr lang="en-US" b="1" dirty="0"/>
              <a:t>Authentication</a:t>
            </a:r>
          </a:p>
          <a:p>
            <a:r>
              <a:rPr lang="en-US" b="1" u="sng" dirty="0">
                <a:effectLst>
                  <a:outerShdw blurRad="38100" dist="38100" dir="2700000" algn="tl">
                    <a:srgbClr val="000000">
                      <a:alpha val="43137"/>
                    </a:srgbClr>
                  </a:outerShdw>
                </a:effectLst>
              </a:rPr>
              <a:t>Commands</a:t>
            </a:r>
          </a:p>
          <a:p>
            <a:r>
              <a:rPr lang="en-US" dirty="0"/>
              <a:t>HQ-Router(config-</a:t>
            </a:r>
            <a:r>
              <a:rPr lang="en-US" dirty="0" err="1"/>
              <a:t>isakmp</a:t>
            </a:r>
            <a:r>
              <a:rPr lang="en-US" dirty="0"/>
              <a:t>)# authentication pre-share</a:t>
            </a:r>
            <a:endParaRPr lang="en-US" b="1" dirty="0"/>
          </a:p>
          <a:p>
            <a:r>
              <a:rPr lang="en-US" dirty="0"/>
              <a:t>HQ-Router(config-</a:t>
            </a:r>
            <a:r>
              <a:rPr lang="en-US" dirty="0" err="1"/>
              <a:t>isakmp</a:t>
            </a:r>
            <a:r>
              <a:rPr lang="en-US" dirty="0"/>
              <a:t>)# group 5</a:t>
            </a:r>
          </a:p>
          <a:p>
            <a:r>
              <a:rPr lang="en-US" dirty="0"/>
              <a:t>HQ-Router(config)# crypto </a:t>
            </a:r>
            <a:r>
              <a:rPr lang="en-US" dirty="0" err="1"/>
              <a:t>isakmp</a:t>
            </a:r>
            <a:r>
              <a:rPr lang="en-US" dirty="0"/>
              <a:t> key vpnpa55 address 192.168.102.90</a:t>
            </a:r>
          </a:p>
          <a:p>
            <a:r>
              <a:rPr lang="en-US" dirty="0"/>
              <a:t>HQ-Router(config)# do </a:t>
            </a:r>
            <a:r>
              <a:rPr lang="en-US" dirty="0" err="1"/>
              <a:t>wr</a:t>
            </a:r>
            <a:endParaRPr lang="en-US" dirty="0"/>
          </a:p>
          <a:p>
            <a:r>
              <a:rPr lang="en-US" dirty="0"/>
              <a:t>HQ-Router(config)# crypto </a:t>
            </a:r>
            <a:r>
              <a:rPr lang="en-US" dirty="0" err="1"/>
              <a:t>ipsec</a:t>
            </a:r>
            <a:r>
              <a:rPr lang="en-US" dirty="0"/>
              <a:t> transform-set VPN-SET </a:t>
            </a:r>
            <a:r>
              <a:rPr lang="en-US" dirty="0" err="1"/>
              <a:t>esp-aes</a:t>
            </a:r>
            <a:r>
              <a:rPr lang="en-US" dirty="0"/>
              <a:t> </a:t>
            </a:r>
            <a:r>
              <a:rPr lang="en-US" dirty="0" err="1"/>
              <a:t>esp</a:t>
            </a:r>
            <a:r>
              <a:rPr lang="en-US" dirty="0"/>
              <a:t>-sha-</a:t>
            </a:r>
            <a:r>
              <a:rPr lang="en-US" dirty="0" err="1"/>
              <a:t>hmac</a:t>
            </a:r>
            <a:endParaRPr lang="en-US" dirty="0"/>
          </a:p>
          <a:p>
            <a:endParaRPr lang="en-US" dirty="0"/>
          </a:p>
          <a:p>
            <a:r>
              <a:rPr lang="en-US" dirty="0"/>
              <a:t>BR-Router(config-</a:t>
            </a:r>
            <a:r>
              <a:rPr lang="en-US" dirty="0" err="1"/>
              <a:t>isakmp</a:t>
            </a:r>
            <a:r>
              <a:rPr lang="en-US" dirty="0"/>
              <a:t>)# authentication pre-share</a:t>
            </a:r>
            <a:endParaRPr lang="en-US" b="1" dirty="0"/>
          </a:p>
          <a:p>
            <a:r>
              <a:rPr lang="en-US" dirty="0"/>
              <a:t>BR-Router(config-</a:t>
            </a:r>
            <a:r>
              <a:rPr lang="en-US" dirty="0" err="1"/>
              <a:t>isakmp</a:t>
            </a:r>
            <a:r>
              <a:rPr lang="en-US" dirty="0"/>
              <a:t>)# group 5</a:t>
            </a:r>
          </a:p>
          <a:p>
            <a:r>
              <a:rPr lang="en-US" dirty="0"/>
              <a:t>BR-Router(config)# crypto </a:t>
            </a:r>
            <a:r>
              <a:rPr lang="en-US" dirty="0" err="1"/>
              <a:t>isakmp</a:t>
            </a:r>
            <a:r>
              <a:rPr lang="en-US" dirty="0"/>
              <a:t> key vpnpa55 address 192.168.102.89</a:t>
            </a:r>
          </a:p>
          <a:p>
            <a:r>
              <a:rPr lang="en-US" dirty="0"/>
              <a:t>BR-Router(config)# do </a:t>
            </a:r>
            <a:r>
              <a:rPr lang="en-US" dirty="0" err="1"/>
              <a:t>wr</a:t>
            </a:r>
            <a:endParaRPr lang="en-US" dirty="0"/>
          </a:p>
          <a:p>
            <a:r>
              <a:rPr lang="en-US" dirty="0"/>
              <a:t>BR-Router(config)# crypto </a:t>
            </a:r>
            <a:r>
              <a:rPr lang="en-US" dirty="0" err="1"/>
              <a:t>ipsec</a:t>
            </a:r>
            <a:r>
              <a:rPr lang="en-US" dirty="0"/>
              <a:t> transform-set VPN-SET </a:t>
            </a:r>
            <a:r>
              <a:rPr lang="en-US" dirty="0" err="1"/>
              <a:t>esp-aes</a:t>
            </a:r>
            <a:r>
              <a:rPr lang="en-US" dirty="0"/>
              <a:t> </a:t>
            </a:r>
            <a:r>
              <a:rPr lang="en-US" dirty="0" err="1"/>
              <a:t>esp</a:t>
            </a:r>
            <a:r>
              <a:rPr lang="en-US" dirty="0"/>
              <a:t>-sha-</a:t>
            </a:r>
            <a:r>
              <a:rPr lang="en-US" dirty="0" err="1"/>
              <a:t>hmac</a:t>
            </a:r>
            <a:endParaRPr lang="en-US" dirty="0"/>
          </a:p>
          <a:p>
            <a:endParaRPr lang="en-US" b="1" dirty="0"/>
          </a:p>
          <a:p>
            <a:endParaRPr lang="en-US" dirty="0"/>
          </a:p>
          <a:p>
            <a:endParaRPr lang="en-US" b="1" dirty="0"/>
          </a:p>
          <a:p>
            <a:endParaRPr lang="en-US" b="1" dirty="0"/>
          </a:p>
        </p:txBody>
      </p:sp>
    </p:spTree>
    <p:extLst>
      <p:ext uri="{BB962C8B-B14F-4D97-AF65-F5344CB8AC3E}">
        <p14:creationId xmlns:p14="http://schemas.microsoft.com/office/powerpoint/2010/main" val="1752807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AC7E5-2A3F-CCF0-E2B4-D9729A7B7D98}"/>
              </a:ext>
            </a:extLst>
          </p:cNvPr>
          <p:cNvSpPr txBox="1"/>
          <p:nvPr/>
        </p:nvSpPr>
        <p:spPr>
          <a:xfrm>
            <a:off x="305628" y="638123"/>
            <a:ext cx="11790294" cy="6186309"/>
          </a:xfrm>
          <a:prstGeom prst="rect">
            <a:avLst/>
          </a:prstGeom>
          <a:noFill/>
        </p:spPr>
        <p:txBody>
          <a:bodyPr wrap="square">
            <a:spAutoFit/>
          </a:bodyPr>
          <a:lstStyle/>
          <a:p>
            <a:r>
              <a:rPr lang="en-US" b="1" dirty="0"/>
              <a:t>Crypto map</a:t>
            </a:r>
          </a:p>
          <a:p>
            <a:pPr marL="285750" indent="-285750">
              <a:buFont typeface="Arial" panose="020B0604020202020204" pitchFamily="34" charset="0"/>
              <a:buChar char="•"/>
            </a:pPr>
            <a:r>
              <a:rPr lang="en-US" b="1" dirty="0"/>
              <a:t>is the backbone of IPSec VPN implementation, enabling secure, targeted, and managed data transfer across networks.</a:t>
            </a:r>
          </a:p>
          <a:p>
            <a:r>
              <a:rPr lang="en-US" b="1" u="sng" dirty="0">
                <a:effectLst>
                  <a:outerShdw blurRad="38100" dist="38100" dir="2700000" algn="tl">
                    <a:srgbClr val="000000">
                      <a:alpha val="43137"/>
                    </a:srgbClr>
                  </a:outerShdw>
                </a:effectLst>
              </a:rPr>
              <a:t>Commands</a:t>
            </a:r>
          </a:p>
          <a:p>
            <a:r>
              <a:rPr lang="en-US" dirty="0"/>
              <a:t>HQ-Router(config)# crypto map VPN-MAP 10 </a:t>
            </a:r>
            <a:r>
              <a:rPr lang="en-US" dirty="0" err="1"/>
              <a:t>ipsec-isakmp</a:t>
            </a:r>
            <a:endParaRPr lang="en-US" dirty="0"/>
          </a:p>
          <a:p>
            <a:r>
              <a:rPr lang="en-US" dirty="0"/>
              <a:t>HQ-Router(config-crypto-map)# ser peer 192.168.102.90</a:t>
            </a:r>
          </a:p>
          <a:p>
            <a:r>
              <a:rPr lang="en-US" dirty="0"/>
              <a:t>HQ-Router(config-crypto-map)# set transform-set VPN-SET</a:t>
            </a:r>
          </a:p>
          <a:p>
            <a:r>
              <a:rPr lang="en-US" dirty="0"/>
              <a:t>HQ-Router(config-crypto-map)# match address 110</a:t>
            </a:r>
          </a:p>
          <a:p>
            <a:r>
              <a:rPr lang="en-US" dirty="0"/>
              <a:t>HQ-Router(config)#</a:t>
            </a:r>
            <a:r>
              <a:rPr lang="en-US" dirty="0">
                <a:effectLst/>
              </a:rPr>
              <a:t> interface Serial0/3/0</a:t>
            </a:r>
          </a:p>
          <a:p>
            <a:r>
              <a:rPr lang="en-US" dirty="0"/>
              <a:t>HQ-Router(config-if)# crypto map VPN-MAP</a:t>
            </a:r>
          </a:p>
          <a:p>
            <a:r>
              <a:rPr lang="en-US" dirty="0"/>
              <a:t>HQ-Router(config)# do </a:t>
            </a:r>
            <a:r>
              <a:rPr lang="en-US" dirty="0" err="1"/>
              <a:t>wr</a:t>
            </a:r>
            <a:endParaRPr lang="en-US" dirty="0"/>
          </a:p>
          <a:p>
            <a:r>
              <a:rPr lang="en-US" dirty="0"/>
              <a:t>HQ-Router(config)#do </a:t>
            </a:r>
            <a:r>
              <a:rPr lang="en-US" dirty="0" err="1"/>
              <a:t>sh</a:t>
            </a:r>
            <a:r>
              <a:rPr lang="en-US" dirty="0"/>
              <a:t> crypto </a:t>
            </a:r>
            <a:r>
              <a:rPr lang="en-US" dirty="0" err="1"/>
              <a:t>ipsec</a:t>
            </a:r>
            <a:r>
              <a:rPr lang="en-US" dirty="0"/>
              <a:t> </a:t>
            </a:r>
            <a:r>
              <a:rPr lang="en-US" dirty="0" err="1"/>
              <a:t>sa</a:t>
            </a:r>
            <a:endParaRPr lang="en-US" b="1" dirty="0"/>
          </a:p>
          <a:p>
            <a:endParaRPr lang="en-US" b="1" dirty="0"/>
          </a:p>
          <a:p>
            <a:r>
              <a:rPr lang="en-US" dirty="0"/>
              <a:t>BR-Router(config)# crypto map VPN-MAP 10 </a:t>
            </a:r>
            <a:r>
              <a:rPr lang="en-US" dirty="0" err="1"/>
              <a:t>ipsec-isakmp</a:t>
            </a:r>
            <a:endParaRPr lang="en-US" dirty="0"/>
          </a:p>
          <a:p>
            <a:r>
              <a:rPr lang="en-US" dirty="0"/>
              <a:t>BR-Router(config-crypto-map)# ser peer 192.168.102.89</a:t>
            </a:r>
          </a:p>
          <a:p>
            <a:r>
              <a:rPr lang="en-US" dirty="0"/>
              <a:t>BR-Router(config-crypto-map)# set transform-set VPN-SET</a:t>
            </a:r>
          </a:p>
          <a:p>
            <a:r>
              <a:rPr lang="en-US" dirty="0"/>
              <a:t>BR-Router(config-crypto-map)# match address 110</a:t>
            </a:r>
          </a:p>
          <a:p>
            <a:r>
              <a:rPr lang="en-US" dirty="0"/>
              <a:t>BR-Router(config)#</a:t>
            </a:r>
            <a:r>
              <a:rPr lang="en-US" dirty="0">
                <a:effectLst/>
              </a:rPr>
              <a:t> interface Serial0/2/0</a:t>
            </a:r>
          </a:p>
          <a:p>
            <a:r>
              <a:rPr lang="en-US" dirty="0"/>
              <a:t>BR-Router(config-if)# crypto map VPN-MAP</a:t>
            </a:r>
          </a:p>
          <a:p>
            <a:r>
              <a:rPr lang="en-US" dirty="0"/>
              <a:t>BR-Router(config)# do </a:t>
            </a:r>
            <a:r>
              <a:rPr lang="en-US" dirty="0" err="1"/>
              <a:t>wr</a:t>
            </a:r>
            <a:endParaRPr lang="en-US" dirty="0"/>
          </a:p>
          <a:p>
            <a:r>
              <a:rPr lang="en-US" dirty="0"/>
              <a:t>BR-Router(config)#do </a:t>
            </a:r>
            <a:r>
              <a:rPr lang="en-US" dirty="0" err="1"/>
              <a:t>sh</a:t>
            </a:r>
            <a:r>
              <a:rPr lang="en-US" dirty="0"/>
              <a:t> crypto </a:t>
            </a:r>
            <a:r>
              <a:rPr lang="en-US" dirty="0" err="1"/>
              <a:t>ipsec</a:t>
            </a:r>
            <a:r>
              <a:rPr lang="en-US" dirty="0"/>
              <a:t> </a:t>
            </a:r>
            <a:r>
              <a:rPr lang="en-US" dirty="0" err="1"/>
              <a:t>sa</a:t>
            </a:r>
            <a:endParaRPr lang="en-US" b="1" dirty="0"/>
          </a:p>
          <a:p>
            <a:endParaRPr lang="en-US" b="1" dirty="0"/>
          </a:p>
        </p:txBody>
      </p:sp>
    </p:spTree>
    <p:extLst>
      <p:ext uri="{BB962C8B-B14F-4D97-AF65-F5344CB8AC3E}">
        <p14:creationId xmlns:p14="http://schemas.microsoft.com/office/powerpoint/2010/main" val="2663084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825755-BB2D-607E-19B3-BA7D7A2B6B7D}"/>
              </a:ext>
            </a:extLst>
          </p:cNvPr>
          <p:cNvSpPr txBox="1"/>
          <p:nvPr/>
        </p:nvSpPr>
        <p:spPr>
          <a:xfrm>
            <a:off x="3629607" y="2644170"/>
            <a:ext cx="6559422"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a:noFill/>
                </a:ln>
                <a:solidFill>
                  <a:prstClr val="black"/>
                </a:solidFill>
                <a:effectLst/>
                <a:uLnTx/>
                <a:uFillTx/>
                <a:latin typeface="Segoe Print" panose="02000600000000000000" pitchFamily="2" charset="0"/>
                <a:ea typeface="+mn-ea"/>
                <a:cs typeface="Adobe Devanagari" panose="02040503050201020203" pitchFamily="18" charset="0"/>
              </a:rPr>
              <a:t>Thanks</a:t>
            </a:r>
          </a:p>
        </p:txBody>
      </p:sp>
    </p:spTree>
    <p:extLst>
      <p:ext uri="{BB962C8B-B14F-4D97-AF65-F5344CB8AC3E}">
        <p14:creationId xmlns:p14="http://schemas.microsoft.com/office/powerpoint/2010/main" val="399691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12BE-3A0F-9581-BCD0-B0731008780C}"/>
              </a:ext>
            </a:extLst>
          </p:cNvPr>
          <p:cNvSpPr>
            <a:spLocks noGrp="1"/>
          </p:cNvSpPr>
          <p:nvPr>
            <p:ph type="title"/>
          </p:nvPr>
        </p:nvSpPr>
        <p:spPr>
          <a:xfrm>
            <a:off x="3912636" y="371779"/>
            <a:ext cx="4366727" cy="740852"/>
          </a:xfrm>
        </p:spPr>
        <p:txBody>
          <a:bodyPr/>
          <a:lstStyle/>
          <a:p>
            <a:r>
              <a:rPr lang="en-US" dirty="0"/>
              <a:t>									</a:t>
            </a:r>
            <a:r>
              <a:rPr lang="en-US"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cs typeface="Teko" panose="020B0604020202020204" charset="0"/>
              </a:rPr>
              <a:t>Network Design</a:t>
            </a:r>
          </a:p>
        </p:txBody>
      </p:sp>
      <p:pic>
        <p:nvPicPr>
          <p:cNvPr id="6" name="Picture 5" descr="A diagram of a network&#10;&#10;Description automatically generated">
            <a:extLst>
              <a:ext uri="{FF2B5EF4-FFF2-40B4-BE49-F238E27FC236}">
                <a16:creationId xmlns:a16="http://schemas.microsoft.com/office/drawing/2014/main" id="{7787FDAB-82C4-45D0-A0DA-E8C5A1FB3AE0}"/>
              </a:ext>
            </a:extLst>
          </p:cNvPr>
          <p:cNvPicPr>
            <a:picLocks noChangeAspect="1"/>
          </p:cNvPicPr>
          <p:nvPr/>
        </p:nvPicPr>
        <p:blipFill>
          <a:blip r:embed="rId2"/>
          <a:stretch>
            <a:fillRect/>
          </a:stretch>
        </p:blipFill>
        <p:spPr>
          <a:xfrm>
            <a:off x="563872" y="1207841"/>
            <a:ext cx="11407155" cy="5469184"/>
          </a:xfrm>
          <a:prstGeom prst="rect">
            <a:avLst/>
          </a:prstGeom>
        </p:spPr>
      </p:pic>
    </p:spTree>
    <p:extLst>
      <p:ext uri="{BB962C8B-B14F-4D97-AF65-F5344CB8AC3E}">
        <p14:creationId xmlns:p14="http://schemas.microsoft.com/office/powerpoint/2010/main" val="8130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78FD-2BBC-A9BE-0554-44C0CA989D78}"/>
              </a:ext>
            </a:extLst>
          </p:cNvPr>
          <p:cNvSpPr>
            <a:spLocks noGrp="1"/>
          </p:cNvSpPr>
          <p:nvPr>
            <p:ph type="title"/>
          </p:nvPr>
        </p:nvSpPr>
        <p:spPr>
          <a:xfrm>
            <a:off x="2452007" y="471739"/>
            <a:ext cx="6954416" cy="702946"/>
          </a:xfrm>
        </p:spPr>
        <p:txBody>
          <a:bodyPr/>
          <a:lstStyle/>
          <a:p>
            <a:pPr algn="ctr"/>
            <a:r>
              <a:rPr lang="en-US"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cs typeface="Teko" panose="020B0604020202020204" charset="0"/>
              </a:rPr>
              <a:t>Basic Settings </a:t>
            </a:r>
          </a:p>
        </p:txBody>
      </p:sp>
      <p:sp>
        <p:nvSpPr>
          <p:cNvPr id="3" name="Content Placeholder 2">
            <a:extLst>
              <a:ext uri="{FF2B5EF4-FFF2-40B4-BE49-F238E27FC236}">
                <a16:creationId xmlns:a16="http://schemas.microsoft.com/office/drawing/2014/main" id="{B64CC385-1890-C912-56FE-1417036F654C}"/>
              </a:ext>
            </a:extLst>
          </p:cNvPr>
          <p:cNvSpPr>
            <a:spLocks noGrp="1"/>
          </p:cNvSpPr>
          <p:nvPr>
            <p:ph sz="quarter" idx="4"/>
          </p:nvPr>
        </p:nvSpPr>
        <p:spPr>
          <a:xfrm>
            <a:off x="111967" y="1593507"/>
            <a:ext cx="5738328" cy="3463685"/>
          </a:xfrm>
        </p:spPr>
        <p:txBody>
          <a:bodyPr>
            <a:noAutofit/>
          </a:bodyPr>
          <a:lstStyle/>
          <a:p>
            <a:r>
              <a:rPr lang="en-US" sz="2800" u="sng" dirty="0">
                <a:latin typeface="+mj-lt"/>
                <a:ea typeface="+mj-ea"/>
                <a:cs typeface="+mj-cs"/>
              </a:rPr>
              <a:t>Commands</a:t>
            </a:r>
          </a:p>
          <a:p>
            <a:pPr marL="285750" indent="-285750">
              <a:buFont typeface="Wingdings" panose="05000000000000000000" pitchFamily="2" charset="2"/>
              <a:buChar char="ü"/>
            </a:pPr>
            <a:r>
              <a:rPr lang="en-US" dirty="0" err="1">
                <a:solidFill>
                  <a:schemeClr val="tx1"/>
                </a:solidFill>
                <a:latin typeface="Segoe UI" panose="020B0502040204020203" pitchFamily="34" charset="0"/>
                <a:cs typeface="Segoe UI" panose="020B0502040204020203" pitchFamily="34" charset="0"/>
              </a:rPr>
              <a:t>en</a:t>
            </a:r>
            <a:r>
              <a:rPr lang="en-US" dirty="0">
                <a:solidFill>
                  <a:schemeClr val="tx1"/>
                </a:solidFill>
                <a:latin typeface="Segoe UI" panose="020B0502040204020203" pitchFamily="34" charset="0"/>
                <a:cs typeface="Segoe UI" panose="020B0502040204020203" pitchFamily="34" charset="0"/>
              </a:rPr>
              <a:t> </a:t>
            </a:r>
          </a:p>
          <a:p>
            <a:pPr marL="285750" indent="-285750">
              <a:buFont typeface="Wingdings" panose="05000000000000000000" pitchFamily="2" charset="2"/>
              <a:buChar char="ü"/>
            </a:pPr>
            <a:r>
              <a:rPr lang="en-US" dirty="0">
                <a:solidFill>
                  <a:schemeClr val="tx1"/>
                </a:solidFill>
                <a:latin typeface="Segoe UI" panose="020B0502040204020203" pitchFamily="34" charset="0"/>
                <a:cs typeface="Segoe UI" panose="020B0502040204020203" pitchFamily="34" charset="0"/>
              </a:rPr>
              <a:t>conf t</a:t>
            </a:r>
          </a:p>
          <a:p>
            <a:pPr marL="285750" indent="-285750">
              <a:buFont typeface="Wingdings" panose="05000000000000000000" pitchFamily="2" charset="2"/>
              <a:buChar char="ü"/>
            </a:pPr>
            <a:r>
              <a:rPr lang="en-US" dirty="0">
                <a:solidFill>
                  <a:schemeClr val="tx1"/>
                </a:solidFill>
                <a:latin typeface="Segoe UI" panose="020B0502040204020203" pitchFamily="34" charset="0"/>
                <a:cs typeface="Segoe UI" panose="020B0502040204020203" pitchFamily="34" charset="0"/>
              </a:rPr>
              <a:t>hostname BR-Router</a:t>
            </a:r>
          </a:p>
          <a:p>
            <a:pPr marL="285750" indent="-285750">
              <a:buFont typeface="Wingdings" panose="05000000000000000000" pitchFamily="2" charset="2"/>
              <a:buChar char="ü"/>
            </a:pPr>
            <a:r>
              <a:rPr lang="en-US" dirty="0">
                <a:solidFill>
                  <a:schemeClr val="tx1"/>
                </a:solidFill>
                <a:latin typeface="Segoe UI" panose="020B0502040204020203" pitchFamily="34" charset="0"/>
                <a:cs typeface="Segoe UI" panose="020B0502040204020203" pitchFamily="34" charset="0"/>
              </a:rPr>
              <a:t>enable password cisco</a:t>
            </a:r>
          </a:p>
          <a:p>
            <a:pPr marL="285750" indent="-285750">
              <a:buFont typeface="Wingdings" panose="05000000000000000000" pitchFamily="2" charset="2"/>
              <a:buChar char="ü"/>
            </a:pPr>
            <a:r>
              <a:rPr lang="en-US" dirty="0">
                <a:solidFill>
                  <a:schemeClr val="tx1"/>
                </a:solidFill>
                <a:latin typeface="Segoe UI" panose="020B0502040204020203" pitchFamily="34" charset="0"/>
                <a:cs typeface="Segoe UI" panose="020B0502040204020203" pitchFamily="34" charset="0"/>
              </a:rPr>
              <a:t>banner </a:t>
            </a:r>
            <a:r>
              <a:rPr lang="en-US" dirty="0" err="1">
                <a:solidFill>
                  <a:schemeClr val="tx1"/>
                </a:solidFill>
                <a:latin typeface="Segoe UI" panose="020B0502040204020203" pitchFamily="34" charset="0"/>
                <a:cs typeface="Segoe UI" panose="020B0502040204020203" pitchFamily="34" charset="0"/>
              </a:rPr>
              <a:t>motd</a:t>
            </a:r>
            <a:r>
              <a:rPr lang="en-US" dirty="0">
                <a:solidFill>
                  <a:schemeClr val="tx1"/>
                </a:solidFill>
                <a:latin typeface="Segoe UI" panose="020B0502040204020203" pitchFamily="34" charset="0"/>
                <a:cs typeface="Segoe UI" panose="020B0502040204020203" pitchFamily="34" charset="0"/>
              </a:rPr>
              <a:t> #No </a:t>
            </a:r>
            <a:r>
              <a:rPr lang="en-US" dirty="0" err="1">
                <a:solidFill>
                  <a:schemeClr val="tx1"/>
                </a:solidFill>
                <a:latin typeface="Segoe UI" panose="020B0502040204020203" pitchFamily="34" charset="0"/>
                <a:cs typeface="Segoe UI" panose="020B0502040204020203" pitchFamily="34" charset="0"/>
              </a:rPr>
              <a:t>Unauthorised</a:t>
            </a:r>
            <a:r>
              <a:rPr lang="en-US" dirty="0">
                <a:solidFill>
                  <a:schemeClr val="tx1"/>
                </a:solidFill>
                <a:latin typeface="Segoe UI" panose="020B0502040204020203" pitchFamily="34" charset="0"/>
                <a:cs typeface="Segoe UI" panose="020B0502040204020203" pitchFamily="34" charset="0"/>
              </a:rPr>
              <a:t> Access!!!#</a:t>
            </a:r>
          </a:p>
          <a:p>
            <a:pPr marL="285750" indent="-285750">
              <a:buFont typeface="Wingdings" panose="05000000000000000000" pitchFamily="2" charset="2"/>
              <a:buChar char="ü"/>
            </a:pPr>
            <a:r>
              <a:rPr lang="en-US" dirty="0">
                <a:solidFill>
                  <a:schemeClr val="tx1"/>
                </a:solidFill>
                <a:latin typeface="Segoe UI" panose="020B0502040204020203" pitchFamily="34" charset="0"/>
                <a:cs typeface="Segoe UI" panose="020B0502040204020203" pitchFamily="34" charset="0"/>
              </a:rPr>
              <a:t>no </a:t>
            </a:r>
            <a:r>
              <a:rPr lang="en-US" dirty="0" err="1">
                <a:solidFill>
                  <a:schemeClr val="tx1"/>
                </a:solidFill>
                <a:latin typeface="Segoe UI" panose="020B0502040204020203" pitchFamily="34" charset="0"/>
                <a:cs typeface="Segoe UI" panose="020B0502040204020203" pitchFamily="34" charset="0"/>
              </a:rPr>
              <a:t>ip</a:t>
            </a:r>
            <a:r>
              <a:rPr lang="en-US" dirty="0">
                <a:solidFill>
                  <a:schemeClr val="tx1"/>
                </a:solidFill>
                <a:latin typeface="Segoe UI" panose="020B0502040204020203" pitchFamily="34" charset="0"/>
                <a:cs typeface="Segoe UI" panose="020B0502040204020203" pitchFamily="34" charset="0"/>
              </a:rPr>
              <a:t> domain lookup</a:t>
            </a:r>
          </a:p>
          <a:p>
            <a:pPr marL="285750" indent="-285750">
              <a:buFont typeface="Wingdings" panose="05000000000000000000" pitchFamily="2" charset="2"/>
              <a:buChar char="ü"/>
            </a:pPr>
            <a:r>
              <a:rPr lang="en-US" dirty="0">
                <a:solidFill>
                  <a:schemeClr val="tx1"/>
                </a:solidFill>
                <a:latin typeface="Segoe UI" panose="020B0502040204020203" pitchFamily="34" charset="0"/>
                <a:cs typeface="Segoe UI" panose="020B0502040204020203" pitchFamily="34" charset="0"/>
              </a:rPr>
              <a:t>line console 0</a:t>
            </a:r>
          </a:p>
          <a:p>
            <a:pPr marL="285750" indent="-285750">
              <a:buFont typeface="Wingdings" panose="05000000000000000000" pitchFamily="2" charset="2"/>
              <a:buChar char="ü"/>
            </a:pPr>
            <a:r>
              <a:rPr lang="en-US" dirty="0">
                <a:solidFill>
                  <a:schemeClr val="tx1"/>
                </a:solidFill>
                <a:latin typeface="Segoe UI" panose="020B0502040204020203" pitchFamily="34" charset="0"/>
                <a:cs typeface="Segoe UI" panose="020B0502040204020203" pitchFamily="34" charset="0"/>
              </a:rPr>
              <a:t>password cisco</a:t>
            </a:r>
          </a:p>
          <a:p>
            <a:pPr marL="285750" indent="-285750">
              <a:buFont typeface="Wingdings" panose="05000000000000000000" pitchFamily="2" charset="2"/>
              <a:buChar char="ü"/>
            </a:pPr>
            <a:r>
              <a:rPr lang="en-US" dirty="0">
                <a:solidFill>
                  <a:schemeClr val="tx1"/>
                </a:solidFill>
                <a:latin typeface="Segoe UI" panose="020B0502040204020203" pitchFamily="34" charset="0"/>
                <a:cs typeface="Segoe UI" panose="020B0502040204020203" pitchFamily="34" charset="0"/>
              </a:rPr>
              <a:t>login</a:t>
            </a:r>
          </a:p>
          <a:p>
            <a:pPr marL="285750" indent="-285750">
              <a:buFont typeface="Wingdings" panose="05000000000000000000" pitchFamily="2" charset="2"/>
              <a:buChar char="ü"/>
            </a:pPr>
            <a:r>
              <a:rPr lang="en-US" dirty="0">
                <a:solidFill>
                  <a:schemeClr val="tx1"/>
                </a:solidFill>
                <a:latin typeface="Segoe UI" panose="020B0502040204020203" pitchFamily="34" charset="0"/>
                <a:cs typeface="Segoe UI" panose="020B0502040204020203" pitchFamily="34" charset="0"/>
              </a:rPr>
              <a:t>exit</a:t>
            </a:r>
          </a:p>
          <a:p>
            <a:pPr marL="285750" indent="-285750">
              <a:buFont typeface="Wingdings" panose="05000000000000000000" pitchFamily="2" charset="2"/>
              <a:buChar char="ü"/>
            </a:pPr>
            <a:r>
              <a:rPr lang="en-US" dirty="0">
                <a:solidFill>
                  <a:schemeClr val="tx1"/>
                </a:solidFill>
                <a:latin typeface="Segoe UI" panose="020B0502040204020203" pitchFamily="34" charset="0"/>
                <a:cs typeface="Segoe UI" panose="020B0502040204020203" pitchFamily="34" charset="0"/>
              </a:rPr>
              <a:t>service password-encryption</a:t>
            </a:r>
          </a:p>
          <a:p>
            <a:endParaRPr lang="en-US" sz="1200" dirty="0"/>
          </a:p>
        </p:txBody>
      </p:sp>
      <p:pic>
        <p:nvPicPr>
          <p:cNvPr id="6" name="Picture 5" descr="A screenshot of a computer&#10;&#10;Description automatically generated">
            <a:extLst>
              <a:ext uri="{FF2B5EF4-FFF2-40B4-BE49-F238E27FC236}">
                <a16:creationId xmlns:a16="http://schemas.microsoft.com/office/drawing/2014/main" id="{A90A7035-95D7-68F8-D93B-5B380828D561}"/>
              </a:ext>
            </a:extLst>
          </p:cNvPr>
          <p:cNvPicPr>
            <a:picLocks noChangeAspect="1"/>
          </p:cNvPicPr>
          <p:nvPr/>
        </p:nvPicPr>
        <p:blipFill>
          <a:blip r:embed="rId2"/>
          <a:stretch>
            <a:fillRect/>
          </a:stretch>
        </p:blipFill>
        <p:spPr>
          <a:xfrm>
            <a:off x="6698147" y="2861759"/>
            <a:ext cx="5139446" cy="2653216"/>
          </a:xfrm>
          <a:prstGeom prst="rect">
            <a:avLst/>
          </a:prstGeom>
        </p:spPr>
      </p:pic>
    </p:spTree>
    <p:extLst>
      <p:ext uri="{BB962C8B-B14F-4D97-AF65-F5344CB8AC3E}">
        <p14:creationId xmlns:p14="http://schemas.microsoft.com/office/powerpoint/2010/main" val="110549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7372-341E-8D04-003E-5E5AC677FB2C}"/>
              </a:ext>
            </a:extLst>
          </p:cNvPr>
          <p:cNvSpPr>
            <a:spLocks noGrp="1"/>
          </p:cNvSpPr>
          <p:nvPr>
            <p:ph type="title"/>
          </p:nvPr>
        </p:nvSpPr>
        <p:spPr>
          <a:xfrm>
            <a:off x="457199" y="640080"/>
            <a:ext cx="11382375" cy="498256"/>
          </a:xfrm>
        </p:spPr>
        <p:txBody>
          <a:bodyPr/>
          <a:lstStyle/>
          <a:p>
            <a:pPr algn="ctr"/>
            <a:r>
              <a:rPr lang="en-US"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cs typeface="Teko" panose="020B0604020202020204" charset="0"/>
              </a:rPr>
              <a:t>SSH</a:t>
            </a:r>
          </a:p>
        </p:txBody>
      </p:sp>
      <p:sp>
        <p:nvSpPr>
          <p:cNvPr id="6" name="TextBox 5">
            <a:extLst>
              <a:ext uri="{FF2B5EF4-FFF2-40B4-BE49-F238E27FC236}">
                <a16:creationId xmlns:a16="http://schemas.microsoft.com/office/drawing/2014/main" id="{C7AA2F55-AA66-3A6B-25F2-F3B10E12D606}"/>
              </a:ext>
            </a:extLst>
          </p:cNvPr>
          <p:cNvSpPr txBox="1"/>
          <p:nvPr/>
        </p:nvSpPr>
        <p:spPr>
          <a:xfrm>
            <a:off x="251927" y="2647546"/>
            <a:ext cx="7016619" cy="3733330"/>
          </a:xfrm>
          <a:prstGeom prst="rect">
            <a:avLst/>
          </a:prstGeom>
          <a:noFill/>
        </p:spPr>
        <p:txBody>
          <a:bodyPr wrap="square">
            <a:spAutoFit/>
          </a:bodyPr>
          <a:lstStyle/>
          <a:p>
            <a:endParaRPr lang="en-US" dirty="0">
              <a:latin typeface="Segoe UI" panose="020B0502040204020203" pitchFamily="34" charset="0"/>
              <a:cs typeface="Segoe UI" panose="020B0502040204020203" pitchFamily="34" charset="0"/>
            </a:endParaRPr>
          </a:p>
          <a:p>
            <a:pPr>
              <a:spcBef>
                <a:spcPct val="20000"/>
              </a:spcBef>
              <a:spcAft>
                <a:spcPts val="600"/>
              </a:spcAft>
              <a:buClr>
                <a:schemeClr val="accent1"/>
              </a:buClr>
              <a:buSzPct val="92000"/>
            </a:pPr>
            <a:r>
              <a:rPr lang="en-US" sz="2800" u="sng" dirty="0">
                <a:solidFill>
                  <a:schemeClr val="tx1">
                    <a:lumMod val="75000"/>
                    <a:lumOff val="25000"/>
                  </a:schemeClr>
                </a:solidFill>
                <a:latin typeface="+mj-lt"/>
                <a:ea typeface="+mj-ea"/>
                <a:cs typeface="+mj-cs"/>
              </a:rPr>
              <a:t>Commands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US" dirty="0" err="1">
                <a:latin typeface="Segoe UI" panose="020B0502040204020203" pitchFamily="34" charset="0"/>
                <a:cs typeface="Segoe UI" panose="020B0502040204020203" pitchFamily="34" charset="0"/>
              </a:rPr>
              <a:t>ip</a:t>
            </a:r>
            <a:r>
              <a:rPr lang="en-US" dirty="0">
                <a:latin typeface="Segoe UI" panose="020B0502040204020203" pitchFamily="34" charset="0"/>
                <a:cs typeface="Segoe UI" panose="020B0502040204020203" pitchFamily="34" charset="0"/>
              </a:rPr>
              <a:t> domain name cisco.net</a:t>
            </a:r>
          </a:p>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username admin password cisco</a:t>
            </a:r>
          </a:p>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crypto key generate </a:t>
            </a:r>
            <a:r>
              <a:rPr lang="en-US" dirty="0" err="1">
                <a:latin typeface="Segoe UI" panose="020B0502040204020203" pitchFamily="34" charset="0"/>
                <a:cs typeface="Segoe UI" panose="020B0502040204020203" pitchFamily="34" charset="0"/>
              </a:rPr>
              <a:t>rsa</a:t>
            </a: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1024</a:t>
            </a:r>
          </a:p>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line </a:t>
            </a:r>
            <a:r>
              <a:rPr lang="en-US" dirty="0" err="1">
                <a:latin typeface="Segoe UI" panose="020B0502040204020203" pitchFamily="34" charset="0"/>
                <a:cs typeface="Segoe UI" panose="020B0502040204020203" pitchFamily="34" charset="0"/>
              </a:rPr>
              <a:t>vty</a:t>
            </a:r>
            <a:r>
              <a:rPr lang="en-US" dirty="0">
                <a:latin typeface="Segoe UI" panose="020B0502040204020203" pitchFamily="34" charset="0"/>
                <a:cs typeface="Segoe UI" panose="020B0502040204020203" pitchFamily="34" charset="0"/>
              </a:rPr>
              <a:t> 0 15</a:t>
            </a:r>
          </a:p>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login local </a:t>
            </a:r>
          </a:p>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transport input ssh</a:t>
            </a:r>
          </a:p>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exit </a:t>
            </a:r>
          </a:p>
        </p:txBody>
      </p:sp>
      <p:sp>
        <p:nvSpPr>
          <p:cNvPr id="7" name="TextBox 6">
            <a:extLst>
              <a:ext uri="{FF2B5EF4-FFF2-40B4-BE49-F238E27FC236}">
                <a16:creationId xmlns:a16="http://schemas.microsoft.com/office/drawing/2014/main" id="{D04B3315-E428-2DDA-1FF6-6FB3C302E310}"/>
              </a:ext>
            </a:extLst>
          </p:cNvPr>
          <p:cNvSpPr txBox="1"/>
          <p:nvPr/>
        </p:nvSpPr>
        <p:spPr>
          <a:xfrm>
            <a:off x="251927" y="932709"/>
            <a:ext cx="11382375" cy="2215991"/>
          </a:xfrm>
          <a:prstGeom prst="rect">
            <a:avLst/>
          </a:prstGeom>
          <a:noFill/>
        </p:spPr>
        <p:txBody>
          <a:bodyPr wrap="square" rtlCol="0">
            <a:spAutoFit/>
          </a:bodyPr>
          <a:lstStyle/>
          <a:p>
            <a:endParaRPr lang="en-US" sz="24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q"/>
            </a:pPr>
            <a:r>
              <a:rPr lang="en-US" sz="2400" b="1" dirty="0">
                <a:latin typeface="Segoe UI" panose="020B0502040204020203" pitchFamily="34" charset="0"/>
                <a:cs typeface="Segoe UI" panose="020B0502040204020203" pitchFamily="34" charset="0"/>
              </a:rPr>
              <a:t>SSH</a:t>
            </a:r>
            <a:r>
              <a:rPr lang="en-US" sz="2400" dirty="0">
                <a:latin typeface="Segoe UI" panose="020B0502040204020203" pitchFamily="34" charset="0"/>
                <a:cs typeface="Segoe UI" panose="020B0502040204020203" pitchFamily="34" charset="0"/>
              </a:rPr>
              <a:t> (Secure Shell) is a cryptographic network protocol used for securely accessing and managing devices over an unsecured network. It provides encrypted communication between a client and a server, ensuring confidentiality, data integrity, and authentication. SSH is commonly used for remote login</a:t>
            </a:r>
          </a:p>
          <a:p>
            <a:endParaRPr lang="en-US" dirty="0"/>
          </a:p>
        </p:txBody>
      </p:sp>
    </p:spTree>
    <p:extLst>
      <p:ext uri="{BB962C8B-B14F-4D97-AF65-F5344CB8AC3E}">
        <p14:creationId xmlns:p14="http://schemas.microsoft.com/office/powerpoint/2010/main" val="300241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744033-9279-8E72-2100-2F20F8E16D42}"/>
              </a:ext>
            </a:extLst>
          </p:cNvPr>
          <p:cNvSpPr txBox="1"/>
          <p:nvPr/>
        </p:nvSpPr>
        <p:spPr>
          <a:xfrm>
            <a:off x="5215812" y="681134"/>
            <a:ext cx="3452326" cy="523220"/>
          </a:xfrm>
          <a:prstGeom prst="rect">
            <a:avLst/>
          </a:prstGeom>
          <a:noFill/>
        </p:spPr>
        <p:txBody>
          <a:bodyPr wrap="square" rtlCol="0">
            <a:spAutoFit/>
          </a:bodyPr>
          <a:lstStyle/>
          <a:p>
            <a:r>
              <a:rPr kumimoji="0" lang="en-US" sz="2800" b="1" i="0" u="none" strike="noStrike" kern="1200" cap="all" spc="0" normalizeH="0" baseline="0" noProof="0" dirty="0">
                <a:ln>
                  <a:noFill/>
                </a:ln>
                <a:solidFill>
                  <a:srgbClr val="00839B"/>
                </a:solidFill>
                <a:effectLst>
                  <a:outerShdw blurRad="38100" dist="38100" dir="2700000" algn="tl">
                    <a:srgbClr val="000000">
                      <a:alpha val="43137"/>
                    </a:srgbClr>
                  </a:outerShdw>
                </a:effectLst>
                <a:uLnTx/>
                <a:uFillTx/>
                <a:latin typeface="Teko" panose="020B0604020202020204" charset="0"/>
                <a:ea typeface="Noto Sans" panose="020B0502040504020204" pitchFamily="34" charset="0"/>
                <a:cs typeface="Teko" panose="020B0604020202020204" charset="0"/>
              </a:rPr>
              <a:t>VLANS</a:t>
            </a:r>
            <a:endParaRPr lang="en-US" dirty="0"/>
          </a:p>
        </p:txBody>
      </p:sp>
      <p:sp>
        <p:nvSpPr>
          <p:cNvPr id="6" name="TextBox 5">
            <a:extLst>
              <a:ext uri="{FF2B5EF4-FFF2-40B4-BE49-F238E27FC236}">
                <a16:creationId xmlns:a16="http://schemas.microsoft.com/office/drawing/2014/main" id="{5C801BFD-B01F-FEE3-79B2-ED6D462FAEBA}"/>
              </a:ext>
            </a:extLst>
          </p:cNvPr>
          <p:cNvSpPr txBox="1"/>
          <p:nvPr/>
        </p:nvSpPr>
        <p:spPr>
          <a:xfrm>
            <a:off x="597159" y="1859340"/>
            <a:ext cx="9713167"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Segoe UI" panose="020B0502040204020203" pitchFamily="34" charset="0"/>
                <a:cs typeface="Segoe UI" panose="020B0502040204020203" pitchFamily="34" charset="0"/>
              </a:rPr>
              <a:t>A </a:t>
            </a:r>
            <a:r>
              <a:rPr lang="en-US" sz="2400" b="1" dirty="0">
                <a:latin typeface="Segoe UI" panose="020B0502040204020203" pitchFamily="34" charset="0"/>
                <a:cs typeface="Segoe UI" panose="020B0502040204020203" pitchFamily="34" charset="0"/>
              </a:rPr>
              <a:t>VLAN</a:t>
            </a:r>
            <a:r>
              <a:rPr lang="en-US" sz="2400" dirty="0">
                <a:latin typeface="Segoe UI" panose="020B0502040204020203" pitchFamily="34" charset="0"/>
                <a:cs typeface="Segoe UI" panose="020B0502040204020203" pitchFamily="34" charset="0"/>
              </a:rPr>
              <a:t> (Virtual Local Area Network) is a logical grouping of devices on a network, regardless of their physical location, that are configured to communicate as if they are on the same physical network segment. </a:t>
            </a:r>
          </a:p>
        </p:txBody>
      </p:sp>
      <p:sp>
        <p:nvSpPr>
          <p:cNvPr id="8" name="TextBox 7">
            <a:extLst>
              <a:ext uri="{FF2B5EF4-FFF2-40B4-BE49-F238E27FC236}">
                <a16:creationId xmlns:a16="http://schemas.microsoft.com/office/drawing/2014/main" id="{C181C72A-1675-0EA1-C98B-759F81813B95}"/>
              </a:ext>
            </a:extLst>
          </p:cNvPr>
          <p:cNvSpPr txBox="1"/>
          <p:nvPr/>
        </p:nvSpPr>
        <p:spPr>
          <a:xfrm>
            <a:off x="279918" y="3810381"/>
            <a:ext cx="5526833"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What are the advantages of VLAN?</a:t>
            </a:r>
          </a:p>
        </p:txBody>
      </p:sp>
      <p:sp>
        <p:nvSpPr>
          <p:cNvPr id="9" name="TextBox 8">
            <a:extLst>
              <a:ext uri="{FF2B5EF4-FFF2-40B4-BE49-F238E27FC236}">
                <a16:creationId xmlns:a16="http://schemas.microsoft.com/office/drawing/2014/main" id="{4B0CDF61-6D70-272D-AF46-499EEF15390A}"/>
              </a:ext>
            </a:extLst>
          </p:cNvPr>
          <p:cNvSpPr txBox="1"/>
          <p:nvPr/>
        </p:nvSpPr>
        <p:spPr>
          <a:xfrm>
            <a:off x="671804" y="4609323"/>
            <a:ext cx="1100079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VLANs allow you to segment a network into multiple broadcast domains, which enhances network performance, security, and manageability.</a:t>
            </a:r>
          </a:p>
        </p:txBody>
      </p:sp>
    </p:spTree>
    <p:extLst>
      <p:ext uri="{BB962C8B-B14F-4D97-AF65-F5344CB8AC3E}">
        <p14:creationId xmlns:p14="http://schemas.microsoft.com/office/powerpoint/2010/main" val="93981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05EABE-68F4-B8D4-BC25-0B349FF74D54}"/>
              </a:ext>
            </a:extLst>
          </p:cNvPr>
          <p:cNvSpPr txBox="1"/>
          <p:nvPr/>
        </p:nvSpPr>
        <p:spPr>
          <a:xfrm>
            <a:off x="391885" y="615820"/>
            <a:ext cx="2724539" cy="523220"/>
          </a:xfrm>
          <a:prstGeom prst="rect">
            <a:avLst/>
          </a:prstGeom>
          <a:noFill/>
        </p:spPr>
        <p:txBody>
          <a:bodyPr wrap="square" rtlCol="0">
            <a:spAutoFit/>
          </a:bodyPr>
          <a:lstStyle/>
          <a:p>
            <a:r>
              <a:rPr lang="en-US" sz="2800" u="sng" dirty="0">
                <a:solidFill>
                  <a:schemeClr val="tx1">
                    <a:lumMod val="75000"/>
                    <a:lumOff val="25000"/>
                  </a:schemeClr>
                </a:solidFill>
                <a:latin typeface="+mj-lt"/>
                <a:ea typeface="+mj-ea"/>
                <a:cs typeface="+mj-cs"/>
              </a:rPr>
              <a:t>Commands</a:t>
            </a:r>
            <a:r>
              <a:rPr lang="en-US" dirty="0"/>
              <a:t> </a:t>
            </a:r>
          </a:p>
        </p:txBody>
      </p:sp>
      <p:sp>
        <p:nvSpPr>
          <p:cNvPr id="6" name="TextBox 5">
            <a:extLst>
              <a:ext uri="{FF2B5EF4-FFF2-40B4-BE49-F238E27FC236}">
                <a16:creationId xmlns:a16="http://schemas.microsoft.com/office/drawing/2014/main" id="{A1F0728D-0759-977D-030D-447A8D9FB684}"/>
              </a:ext>
            </a:extLst>
          </p:cNvPr>
          <p:cNvSpPr txBox="1"/>
          <p:nvPr/>
        </p:nvSpPr>
        <p:spPr>
          <a:xfrm>
            <a:off x="391885" y="1380931"/>
            <a:ext cx="3937518"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Segoe UI" panose="020B0502040204020203" pitchFamily="34" charset="0"/>
                <a:cs typeface="Segoe UI" panose="020B0502040204020203" pitchFamily="34" charset="0"/>
              </a:rPr>
              <a:t>Layer 2 Switches </a:t>
            </a:r>
          </a:p>
        </p:txBody>
      </p:sp>
      <p:sp>
        <p:nvSpPr>
          <p:cNvPr id="7" name="TextBox 6">
            <a:extLst>
              <a:ext uri="{FF2B5EF4-FFF2-40B4-BE49-F238E27FC236}">
                <a16:creationId xmlns:a16="http://schemas.microsoft.com/office/drawing/2014/main" id="{65B93CF5-1FD1-3E52-B0C9-1ED87281152D}"/>
              </a:ext>
            </a:extLst>
          </p:cNvPr>
          <p:cNvSpPr txBox="1"/>
          <p:nvPr/>
        </p:nvSpPr>
        <p:spPr>
          <a:xfrm>
            <a:off x="7501812" y="1464906"/>
            <a:ext cx="2892490"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Segoe UI" panose="020B0502040204020203" pitchFamily="34" charset="0"/>
                <a:cs typeface="Segoe UI" panose="020B0502040204020203" pitchFamily="34" charset="0"/>
              </a:rPr>
              <a:t>Layer 3 Switches</a:t>
            </a:r>
          </a:p>
        </p:txBody>
      </p:sp>
      <p:sp>
        <p:nvSpPr>
          <p:cNvPr id="8" name="TextBox 7">
            <a:extLst>
              <a:ext uri="{FF2B5EF4-FFF2-40B4-BE49-F238E27FC236}">
                <a16:creationId xmlns:a16="http://schemas.microsoft.com/office/drawing/2014/main" id="{230DC055-CBBF-F22E-30D9-B19F16FBA065}"/>
              </a:ext>
            </a:extLst>
          </p:cNvPr>
          <p:cNvSpPr txBox="1"/>
          <p:nvPr/>
        </p:nvSpPr>
        <p:spPr>
          <a:xfrm>
            <a:off x="597159" y="2183363"/>
            <a:ext cx="3937518" cy="3416320"/>
          </a:xfrm>
          <a:prstGeom prst="rect">
            <a:avLst/>
          </a:prstGeom>
          <a:noFill/>
        </p:spPr>
        <p:txBody>
          <a:bodyPr wrap="square" rtlCol="0">
            <a:spAutoFit/>
          </a:bodyPr>
          <a:lstStyle/>
          <a:p>
            <a:pPr marL="285750" indent="-285750">
              <a:buFont typeface="Wingdings" panose="05000000000000000000" pitchFamily="2" charset="2"/>
              <a:buChar char="ü"/>
            </a:pPr>
            <a:r>
              <a:rPr lang="en-US" dirty="0" err="1"/>
              <a:t>Vlan</a:t>
            </a:r>
            <a:r>
              <a:rPr lang="en-US" dirty="0"/>
              <a:t> 10</a:t>
            </a:r>
          </a:p>
          <a:p>
            <a:pPr marL="285750" indent="-285750">
              <a:buFont typeface="Wingdings" panose="05000000000000000000" pitchFamily="2" charset="2"/>
              <a:buChar char="ü"/>
            </a:pPr>
            <a:r>
              <a:rPr lang="en-US" dirty="0"/>
              <a:t>name </a:t>
            </a:r>
            <a:r>
              <a:rPr lang="en-US" sz="1400" dirty="0"/>
              <a:t>MLOCS</a:t>
            </a:r>
          </a:p>
          <a:p>
            <a:pPr marL="285750" indent="-285750">
              <a:buFont typeface="Wingdings" panose="05000000000000000000" pitchFamily="2" charset="2"/>
              <a:buChar char="ü"/>
            </a:pPr>
            <a:r>
              <a:rPr lang="en-US" dirty="0"/>
              <a:t>exit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int </a:t>
            </a:r>
            <a:r>
              <a:rPr lang="en-US" dirty="0" err="1"/>
              <a:t>ra</a:t>
            </a:r>
            <a:r>
              <a:rPr lang="en-US" dirty="0"/>
              <a:t> g0/1-2</a:t>
            </a:r>
          </a:p>
          <a:p>
            <a:pPr marL="285750" indent="-285750">
              <a:buFont typeface="Wingdings" panose="05000000000000000000" pitchFamily="2" charset="2"/>
              <a:buChar char="ü"/>
            </a:pPr>
            <a:r>
              <a:rPr lang="en-US" dirty="0"/>
              <a:t>switchport mode trunk </a:t>
            </a:r>
          </a:p>
          <a:p>
            <a:pPr marL="285750" indent="-285750">
              <a:buFont typeface="Wingdings" panose="05000000000000000000" pitchFamily="2" charset="2"/>
              <a:buChar char="ü"/>
            </a:pPr>
            <a:r>
              <a:rPr lang="en-US" dirty="0"/>
              <a:t>exit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int </a:t>
            </a:r>
            <a:r>
              <a:rPr lang="en-US" dirty="0" err="1"/>
              <a:t>ra</a:t>
            </a:r>
            <a:r>
              <a:rPr lang="en-US" dirty="0"/>
              <a:t> f0/1-24</a:t>
            </a:r>
          </a:p>
          <a:p>
            <a:pPr marL="285750" indent="-285750">
              <a:buFont typeface="Wingdings" panose="05000000000000000000" pitchFamily="2" charset="2"/>
              <a:buChar char="ü"/>
            </a:pPr>
            <a:r>
              <a:rPr lang="en-US" dirty="0"/>
              <a:t>switchport mode access</a:t>
            </a:r>
          </a:p>
          <a:p>
            <a:pPr marL="285750" indent="-285750">
              <a:buFont typeface="Wingdings" panose="05000000000000000000" pitchFamily="2" charset="2"/>
              <a:buChar char="ü"/>
            </a:pPr>
            <a:r>
              <a:rPr lang="en-US" dirty="0"/>
              <a:t>switchport access </a:t>
            </a:r>
            <a:r>
              <a:rPr lang="en-US" dirty="0" err="1"/>
              <a:t>vlan</a:t>
            </a:r>
            <a:r>
              <a:rPr lang="en-US" dirty="0"/>
              <a:t> 10</a:t>
            </a:r>
          </a:p>
          <a:p>
            <a:pPr marL="285750" indent="-285750">
              <a:buFont typeface="Wingdings" panose="05000000000000000000" pitchFamily="2" charset="2"/>
              <a:buChar char="ü"/>
            </a:pPr>
            <a:r>
              <a:rPr lang="en-US" dirty="0"/>
              <a:t>exit</a:t>
            </a:r>
          </a:p>
        </p:txBody>
      </p:sp>
      <p:sp>
        <p:nvSpPr>
          <p:cNvPr id="9" name="TextBox 8">
            <a:extLst>
              <a:ext uri="{FF2B5EF4-FFF2-40B4-BE49-F238E27FC236}">
                <a16:creationId xmlns:a16="http://schemas.microsoft.com/office/drawing/2014/main" id="{3DD472AF-D885-2DF6-7A28-5BAE5843612B}"/>
              </a:ext>
            </a:extLst>
          </p:cNvPr>
          <p:cNvSpPr txBox="1"/>
          <p:nvPr/>
        </p:nvSpPr>
        <p:spPr>
          <a:xfrm>
            <a:off x="1045030" y="6080055"/>
            <a:ext cx="4842587" cy="461665"/>
          </a:xfrm>
          <a:prstGeom prst="rect">
            <a:avLst/>
          </a:prstGeom>
          <a:noFill/>
        </p:spPr>
        <p:txBody>
          <a:bodyPr wrap="square" rtlCol="0">
            <a:spAutoFit/>
          </a:bodyPr>
          <a:lstStyle/>
          <a:p>
            <a:r>
              <a:rPr lang="en-US" sz="2400" dirty="0"/>
              <a:t>And so on in all Switches</a:t>
            </a:r>
          </a:p>
        </p:txBody>
      </p:sp>
      <p:sp>
        <p:nvSpPr>
          <p:cNvPr id="10" name="Explosion: 8 Points 9">
            <a:extLst>
              <a:ext uri="{FF2B5EF4-FFF2-40B4-BE49-F238E27FC236}">
                <a16:creationId xmlns:a16="http://schemas.microsoft.com/office/drawing/2014/main" id="{42AFC894-C862-0260-2E1D-4819B82634F7}"/>
              </a:ext>
            </a:extLst>
          </p:cNvPr>
          <p:cNvSpPr/>
          <p:nvPr/>
        </p:nvSpPr>
        <p:spPr>
          <a:xfrm>
            <a:off x="597159" y="6080055"/>
            <a:ext cx="447871" cy="508936"/>
          </a:xfrm>
          <a:prstGeom prst="irregularSeal1">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7E901EF-7A58-4FB7-B9EA-9A93822531CD}"/>
              </a:ext>
            </a:extLst>
          </p:cNvPr>
          <p:cNvSpPr txBox="1"/>
          <p:nvPr/>
        </p:nvSpPr>
        <p:spPr>
          <a:xfrm>
            <a:off x="6923315" y="2064676"/>
            <a:ext cx="2397968" cy="4524315"/>
          </a:xfrm>
          <a:prstGeom prst="rect">
            <a:avLst/>
          </a:prstGeom>
          <a:noFill/>
        </p:spPr>
        <p:txBody>
          <a:bodyPr wrap="square" rtlCol="0">
            <a:spAutoFit/>
          </a:bodyPr>
          <a:lstStyle/>
          <a:p>
            <a:r>
              <a:rPr lang="en-US" u="sng" dirty="0"/>
              <a:t>HQ-Network Side</a:t>
            </a:r>
          </a:p>
          <a:p>
            <a:endParaRPr lang="en-US" dirty="0"/>
          </a:p>
          <a:p>
            <a:pPr marL="285750" indent="-285750">
              <a:buFont typeface="Wingdings" panose="05000000000000000000" pitchFamily="2" charset="2"/>
              <a:buChar char="ü"/>
            </a:pPr>
            <a:r>
              <a:rPr lang="en-US" dirty="0" err="1"/>
              <a:t>vlan</a:t>
            </a:r>
            <a:r>
              <a:rPr lang="en-US" dirty="0"/>
              <a:t> 10</a:t>
            </a:r>
          </a:p>
          <a:p>
            <a:pPr marL="285750" indent="-285750">
              <a:buFont typeface="Wingdings" panose="05000000000000000000" pitchFamily="2" charset="2"/>
              <a:buChar char="ü"/>
            </a:pPr>
            <a:r>
              <a:rPr lang="en-US" dirty="0" err="1"/>
              <a:t>vlan</a:t>
            </a:r>
            <a:r>
              <a:rPr lang="en-US" dirty="0"/>
              <a:t> 20</a:t>
            </a:r>
          </a:p>
          <a:p>
            <a:pPr marL="285750" indent="-285750">
              <a:buFont typeface="Wingdings" panose="05000000000000000000" pitchFamily="2" charset="2"/>
              <a:buChar char="ü"/>
            </a:pPr>
            <a:r>
              <a:rPr lang="en-US" dirty="0" err="1"/>
              <a:t>vlan</a:t>
            </a:r>
            <a:r>
              <a:rPr lang="en-US" dirty="0"/>
              <a:t> 30</a:t>
            </a:r>
          </a:p>
          <a:p>
            <a:pPr marL="285750" indent="-285750">
              <a:buFont typeface="Wingdings" panose="05000000000000000000" pitchFamily="2" charset="2"/>
              <a:buChar char="ü"/>
            </a:pPr>
            <a:r>
              <a:rPr lang="en-US" dirty="0" err="1"/>
              <a:t>vlan</a:t>
            </a:r>
            <a:r>
              <a:rPr lang="en-US" dirty="0"/>
              <a:t> 40</a:t>
            </a:r>
          </a:p>
          <a:p>
            <a:pPr marL="285750" indent="-285750">
              <a:buFont typeface="Wingdings" panose="05000000000000000000" pitchFamily="2" charset="2"/>
              <a:buChar char="ü"/>
            </a:pPr>
            <a:r>
              <a:rPr lang="en-US" dirty="0" err="1"/>
              <a:t>vlan</a:t>
            </a:r>
            <a:r>
              <a:rPr lang="en-US" dirty="0"/>
              <a:t> 50</a:t>
            </a:r>
          </a:p>
          <a:p>
            <a:pPr marL="285750" indent="-285750">
              <a:buFont typeface="Wingdings" panose="05000000000000000000" pitchFamily="2" charset="2"/>
              <a:buChar char="ü"/>
            </a:pPr>
            <a:r>
              <a:rPr lang="en-US" dirty="0" err="1"/>
              <a:t>vlan</a:t>
            </a:r>
            <a:r>
              <a:rPr lang="en-US" dirty="0"/>
              <a:t> 60</a:t>
            </a:r>
          </a:p>
          <a:p>
            <a:pPr marL="285750" indent="-285750">
              <a:buFont typeface="Wingdings" panose="05000000000000000000" pitchFamily="2" charset="2"/>
              <a:buChar char="ü"/>
            </a:pPr>
            <a:r>
              <a:rPr lang="en-US" dirty="0"/>
              <a:t>exit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int </a:t>
            </a:r>
            <a:r>
              <a:rPr lang="en-US" dirty="0" err="1"/>
              <a:t>ra</a:t>
            </a:r>
            <a:r>
              <a:rPr lang="en-US" dirty="0"/>
              <a:t> g 1/0/1-7</a:t>
            </a:r>
          </a:p>
          <a:p>
            <a:pPr marL="285750" indent="-285750">
              <a:buFont typeface="Wingdings" panose="05000000000000000000" pitchFamily="2" charset="2"/>
              <a:buChar char="ü"/>
            </a:pPr>
            <a:r>
              <a:rPr lang="en-US" dirty="0"/>
              <a:t>switchport mode trunk</a:t>
            </a:r>
          </a:p>
          <a:p>
            <a:pPr marL="285750" indent="-285750">
              <a:buFont typeface="Wingdings" panose="05000000000000000000" pitchFamily="2" charset="2"/>
              <a:buChar char="ü"/>
            </a:pPr>
            <a:r>
              <a:rPr lang="en-US" dirty="0"/>
              <a:t>exit</a:t>
            </a:r>
          </a:p>
          <a:p>
            <a:endParaRPr lang="en-US" dirty="0"/>
          </a:p>
          <a:p>
            <a:endParaRPr lang="en-US" dirty="0"/>
          </a:p>
        </p:txBody>
      </p:sp>
      <p:sp>
        <p:nvSpPr>
          <p:cNvPr id="12" name="TextBox 11">
            <a:extLst>
              <a:ext uri="{FF2B5EF4-FFF2-40B4-BE49-F238E27FC236}">
                <a16:creationId xmlns:a16="http://schemas.microsoft.com/office/drawing/2014/main" id="{EDF2E637-F84F-A6E5-0BDC-6B012BD23C79}"/>
              </a:ext>
            </a:extLst>
          </p:cNvPr>
          <p:cNvSpPr txBox="1"/>
          <p:nvPr/>
        </p:nvSpPr>
        <p:spPr>
          <a:xfrm>
            <a:off x="9794032" y="2090057"/>
            <a:ext cx="2397968" cy="4247317"/>
          </a:xfrm>
          <a:prstGeom prst="rect">
            <a:avLst/>
          </a:prstGeom>
          <a:noFill/>
        </p:spPr>
        <p:txBody>
          <a:bodyPr wrap="square" rtlCol="0">
            <a:spAutoFit/>
          </a:bodyPr>
          <a:lstStyle/>
          <a:p>
            <a:r>
              <a:rPr lang="en-US" u="sng" dirty="0" err="1"/>
              <a:t>BR_Network</a:t>
            </a:r>
            <a:r>
              <a:rPr lang="en-US" u="sng" dirty="0"/>
              <a:t> Side</a:t>
            </a:r>
          </a:p>
          <a:p>
            <a:endParaRPr lang="en-US" dirty="0"/>
          </a:p>
          <a:p>
            <a:pPr marL="285750" indent="-285750">
              <a:buFont typeface="Wingdings" panose="05000000000000000000" pitchFamily="2" charset="2"/>
              <a:buChar char="ü"/>
            </a:pPr>
            <a:r>
              <a:rPr lang="en-US" dirty="0" err="1"/>
              <a:t>vlan</a:t>
            </a:r>
            <a:r>
              <a:rPr lang="en-US" dirty="0"/>
              <a:t> 80</a:t>
            </a:r>
          </a:p>
          <a:p>
            <a:pPr marL="285750" indent="-285750">
              <a:buFont typeface="Wingdings" panose="05000000000000000000" pitchFamily="2" charset="2"/>
              <a:buChar char="ü"/>
            </a:pPr>
            <a:r>
              <a:rPr lang="en-US" dirty="0" err="1"/>
              <a:t>vlan</a:t>
            </a:r>
            <a:r>
              <a:rPr lang="en-US" dirty="0"/>
              <a:t> 90</a:t>
            </a:r>
          </a:p>
          <a:p>
            <a:pPr marL="285750" indent="-285750">
              <a:buFont typeface="Wingdings" panose="05000000000000000000" pitchFamily="2" charset="2"/>
              <a:buChar char="ü"/>
            </a:pPr>
            <a:r>
              <a:rPr lang="en-US" dirty="0" err="1"/>
              <a:t>vlan</a:t>
            </a:r>
            <a:r>
              <a:rPr lang="en-US" dirty="0"/>
              <a:t> 100</a:t>
            </a:r>
          </a:p>
          <a:p>
            <a:pPr marL="285750" indent="-285750">
              <a:buFont typeface="Wingdings" panose="05000000000000000000" pitchFamily="2" charset="2"/>
              <a:buChar char="ü"/>
            </a:pPr>
            <a:r>
              <a:rPr lang="en-US" dirty="0" err="1"/>
              <a:t>vlan</a:t>
            </a:r>
            <a:r>
              <a:rPr lang="en-US" dirty="0"/>
              <a:t> 110</a:t>
            </a:r>
          </a:p>
          <a:p>
            <a:pPr marL="285750" indent="-285750">
              <a:buFont typeface="Wingdings" panose="05000000000000000000" pitchFamily="2" charset="2"/>
              <a:buChar char="ü"/>
            </a:pPr>
            <a:r>
              <a:rPr lang="en-US" dirty="0" err="1"/>
              <a:t>vlan</a:t>
            </a:r>
            <a:r>
              <a:rPr lang="en-US" dirty="0"/>
              <a:t> 120</a:t>
            </a:r>
          </a:p>
          <a:p>
            <a:pPr marL="285750" indent="-285750">
              <a:buFont typeface="Wingdings" panose="05000000000000000000" pitchFamily="2" charset="2"/>
              <a:buChar char="ü"/>
            </a:pPr>
            <a:r>
              <a:rPr lang="en-US" dirty="0" err="1"/>
              <a:t>vlan</a:t>
            </a:r>
            <a:r>
              <a:rPr lang="en-US" dirty="0"/>
              <a:t> 130</a:t>
            </a:r>
          </a:p>
          <a:p>
            <a:pPr marL="285750" indent="-285750">
              <a:buFont typeface="Wingdings" panose="05000000000000000000" pitchFamily="2" charset="2"/>
              <a:buChar char="ü"/>
            </a:pPr>
            <a:r>
              <a:rPr lang="en-US" dirty="0"/>
              <a:t>exit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int </a:t>
            </a:r>
            <a:r>
              <a:rPr lang="en-US" dirty="0" err="1"/>
              <a:t>ra</a:t>
            </a:r>
            <a:r>
              <a:rPr lang="en-US" dirty="0"/>
              <a:t> g 1/0/1-7</a:t>
            </a:r>
          </a:p>
          <a:p>
            <a:pPr marL="285750" indent="-285750">
              <a:buFont typeface="Wingdings" panose="05000000000000000000" pitchFamily="2" charset="2"/>
              <a:buChar char="ü"/>
            </a:pPr>
            <a:r>
              <a:rPr lang="en-US" dirty="0"/>
              <a:t>switchport mode trunk</a:t>
            </a:r>
          </a:p>
          <a:p>
            <a:pPr marL="285750" indent="-285750">
              <a:buFont typeface="Wingdings" panose="05000000000000000000" pitchFamily="2" charset="2"/>
              <a:buChar char="ü"/>
            </a:pPr>
            <a:r>
              <a:rPr lang="en-US" dirty="0"/>
              <a:t>exit</a:t>
            </a:r>
          </a:p>
          <a:p>
            <a:endParaRPr lang="en-US" dirty="0"/>
          </a:p>
        </p:txBody>
      </p:sp>
    </p:spTree>
    <p:extLst>
      <p:ext uri="{BB962C8B-B14F-4D97-AF65-F5344CB8AC3E}">
        <p14:creationId xmlns:p14="http://schemas.microsoft.com/office/powerpoint/2010/main" val="331594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02D439-341E-199E-984D-B91AE1667432}"/>
              </a:ext>
            </a:extLst>
          </p:cNvPr>
          <p:cNvSpPr>
            <a:spLocks noGrp="1"/>
          </p:cNvSpPr>
          <p:nvPr>
            <p:ph type="title"/>
          </p:nvPr>
        </p:nvSpPr>
        <p:spPr>
          <a:xfrm>
            <a:off x="5145444" y="391885"/>
            <a:ext cx="1712556" cy="933062"/>
          </a:xfrm>
        </p:spPr>
        <p:txBody>
          <a:bodyPr/>
          <a:lstStyle/>
          <a:p>
            <a:r>
              <a:rPr lang="ar-SA" sz="3600"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rPr>
              <a:t>DHCP</a:t>
            </a:r>
            <a:r>
              <a:rPr lang="ar-SA" b="1" dirty="0">
                <a:solidFill>
                  <a:srgbClr val="00839B"/>
                </a:solidFill>
                <a:effectLst>
                  <a:outerShdw blurRad="38100" dist="38100" dir="2700000" algn="tl">
                    <a:srgbClr val="000000">
                      <a:alpha val="43137"/>
                    </a:srgbClr>
                  </a:outerShdw>
                </a:effectLst>
                <a:latin typeface="Teko" panose="020B0604020202020204" charset="0"/>
                <a:ea typeface="Noto Sans" panose="020B0502040504020204" pitchFamily="34" charset="0"/>
              </a:rPr>
              <a:t> </a:t>
            </a:r>
          </a:p>
        </p:txBody>
      </p:sp>
      <p:sp>
        <p:nvSpPr>
          <p:cNvPr id="3" name="عنصر نائب للمحتوى 2">
            <a:extLst>
              <a:ext uri="{FF2B5EF4-FFF2-40B4-BE49-F238E27FC236}">
                <a16:creationId xmlns:a16="http://schemas.microsoft.com/office/drawing/2014/main" id="{E79B90FF-6E39-23C8-CB13-3D8ACD7F0FBB}"/>
              </a:ext>
            </a:extLst>
          </p:cNvPr>
          <p:cNvSpPr>
            <a:spLocks noGrp="1"/>
          </p:cNvSpPr>
          <p:nvPr>
            <p:ph sz="quarter" idx="4"/>
          </p:nvPr>
        </p:nvSpPr>
        <p:spPr>
          <a:xfrm>
            <a:off x="457201" y="1968390"/>
            <a:ext cx="11277600" cy="4638658"/>
          </a:xfrm>
        </p:spPr>
        <p:txBody>
          <a:bodyPr>
            <a:normAutofit/>
          </a:bodyPr>
          <a:lstStyle/>
          <a:p>
            <a:pPr marL="342900" indent="-342900" algn="l">
              <a:buFont typeface="Wingdings" panose="05000000000000000000" pitchFamily="2" charset="2"/>
              <a:buChar char="q"/>
            </a:pPr>
            <a:r>
              <a:rPr lang="en-US" sz="2400" b="1" dirty="0">
                <a:solidFill>
                  <a:schemeClr val="tx1"/>
                </a:solidFill>
              </a:rPr>
              <a:t>DHCP</a:t>
            </a:r>
            <a:r>
              <a:rPr lang="en-US" sz="2400" dirty="0">
                <a:solidFill>
                  <a:schemeClr val="tx1"/>
                </a:solidFill>
              </a:rPr>
              <a:t> (Dynamic Host Configuration Protocol) is a network management protocol used to automate the process of assigning IP addresses and other network configuration parameters (such as the default gateway, DNS servers, and subnet masks) to devices (clients) on a network. </a:t>
            </a:r>
          </a:p>
          <a:p>
            <a:pPr marL="342900" indent="-342900" algn="l">
              <a:buFont typeface="Wingdings" panose="05000000000000000000" pitchFamily="2" charset="2"/>
              <a:buChar char="q"/>
            </a:pPr>
            <a:r>
              <a:rPr lang="en-US" sz="2400" dirty="0">
                <a:solidFill>
                  <a:schemeClr val="tx1"/>
                </a:solidFill>
              </a:rPr>
              <a:t>This eliminates the need for manually configuring IP addresses for each device, making it a more efficient and scalable approach.</a:t>
            </a:r>
            <a:endParaRPr lang="ar-SA" sz="2400" dirty="0">
              <a:solidFill>
                <a:schemeClr val="tx1"/>
              </a:solidFill>
              <a:ea typeface="+mn-lt"/>
              <a:cs typeface="+mn-lt"/>
            </a:endParaRPr>
          </a:p>
        </p:txBody>
      </p:sp>
    </p:spTree>
    <p:extLst>
      <p:ext uri="{BB962C8B-B14F-4D97-AF65-F5344CB8AC3E}">
        <p14:creationId xmlns:p14="http://schemas.microsoft.com/office/powerpoint/2010/main" val="181713891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00B2AC-C335-4100-B8B3-2D9F49A7290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1F84C-D1FD-4B1B-9CFD-8E0D96AC4DF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{C1048A26-3201-4CC5-8A2C-FEA80D9FD4E4}tf45205285_win32</Template>
  <TotalTime>553</TotalTime>
  <Words>2702</Words>
  <Application>Microsoft Office PowerPoint</Application>
  <PresentationFormat>Widescreen</PresentationFormat>
  <Paragraphs>402</Paragraphs>
  <Slides>38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Gill Sans MT</vt:lpstr>
      <vt:lpstr>Segoe Print</vt:lpstr>
      <vt:lpstr>Segoe UI</vt:lpstr>
      <vt:lpstr>Teko</vt:lpstr>
      <vt:lpstr>Wingdings</vt:lpstr>
      <vt:lpstr>Wingdings 2</vt:lpstr>
      <vt:lpstr>DividendVTI</vt:lpstr>
      <vt:lpstr>Network Design and Security Implementation of a Hospital System</vt:lpstr>
      <vt:lpstr>Agenda </vt:lpstr>
      <vt:lpstr>PowerPoint Presentation</vt:lpstr>
      <vt:lpstr>         Network Design</vt:lpstr>
      <vt:lpstr>Basic Settings </vt:lpstr>
      <vt:lpstr>SSH</vt:lpstr>
      <vt:lpstr>PowerPoint Presentation</vt:lpstr>
      <vt:lpstr>PowerPoint Presentation</vt:lpstr>
      <vt:lpstr>DHCP </vt:lpstr>
      <vt:lpstr>PowerPoint Presentation</vt:lpstr>
      <vt:lpstr>NTP</vt:lpstr>
      <vt:lpstr>NTP Configuration:   </vt:lpstr>
      <vt:lpstr>SYSLOG</vt:lpstr>
      <vt:lpstr> </vt:lpstr>
      <vt:lpstr>EXAMPLE OF SYSLOG</vt:lpstr>
      <vt:lpstr>PowerPoint Presentation</vt:lpstr>
      <vt:lpstr>Router configuration for default getaway </vt:lpstr>
      <vt:lpstr>Inter-VLAN configuration for multilayer switch (vlan 10-60)</vt:lpstr>
      <vt:lpstr>Inter-VLAN configuration for multilayer switch (vlan 80-130)</vt:lpstr>
      <vt:lpstr>IP subnetting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and Security Implementation of a Hospital System</dc:title>
  <dc:creator>Engineering Abdallah Mubarak</dc:creator>
  <cp:lastModifiedBy>es-MohammedAbdo2025</cp:lastModifiedBy>
  <cp:revision>237</cp:revision>
  <dcterms:created xsi:type="dcterms:W3CDTF">2024-10-04T18:20:30Z</dcterms:created>
  <dcterms:modified xsi:type="dcterms:W3CDTF">2024-10-22T14:37:24Z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