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10781C-6D11-4C59-82CE-FB5DA6172D1E}">
  <a:tblStyle styleId="{A410781C-6D11-4C59-82CE-FB5DA6172D1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fe41f980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fe41f980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fe41f980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fe41f980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fe41f980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fe41f980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0b3cc74c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0b3cc74c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0b3cc74c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0b3cc74c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0b3cc74c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0b3cc74c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0b3cc74c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0b3cc74c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11608a61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a11608a61e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11608a61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11608a61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9300cb2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9300cb2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9300cb2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9300cb2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11608a61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11608a61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fe41f980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9fe41f98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fe41f980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fe41f980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141550" y="-122850"/>
            <a:ext cx="9027900" cy="711300"/>
          </a:xfrm>
          <a:prstGeom prst="rect">
            <a:avLst/>
          </a:prstGeom>
          <a:noFill/>
          <a:ln cap="flat" cmpd="sng" w="114300">
            <a:solidFill>
              <a:schemeClr val="lt1"/>
            </a:solidFill>
            <a:prstDash val="dot"/>
            <a:round/>
            <a:headEnd len="sm" w="sm" type="none"/>
            <a:tailEnd len="sm" w="sm" type="none"/>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2"/>
              </a:buClr>
              <a:buSzPts val="4800"/>
              <a:buFont typeface="Roboto"/>
              <a:buNone/>
            </a:pPr>
            <a:r>
              <a:rPr lang="en" sz="4800">
                <a:latin typeface="Arial"/>
                <a:ea typeface="Arial"/>
                <a:cs typeface="Arial"/>
                <a:sym typeface="Arial"/>
              </a:rPr>
              <a:t> </a:t>
            </a:r>
            <a:endParaRPr sz="4800">
              <a:solidFill>
                <a:schemeClr val="lt1"/>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48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400">
                <a:solidFill>
                  <a:srgbClr val="000000"/>
                </a:solidFill>
                <a:latin typeface="Times New Roman"/>
                <a:ea typeface="Times New Roman"/>
                <a:cs typeface="Times New Roman"/>
                <a:sym typeface="Times New Roman"/>
              </a:rPr>
              <a:t>Finance Module - Strategic Financial Management</a:t>
            </a:r>
            <a:endParaRPr sz="2400">
              <a:solidFill>
                <a:srgbClr val="000000"/>
              </a:solidFill>
              <a:latin typeface="Times New Roman"/>
              <a:ea typeface="Times New Roman"/>
              <a:cs typeface="Times New Roman"/>
              <a:sym typeface="Times New Roman"/>
            </a:endParaRPr>
          </a:p>
        </p:txBody>
      </p:sp>
      <p:sp>
        <p:nvSpPr>
          <p:cNvPr id="142" name="Google Shape;142;p22"/>
          <p:cNvSpPr txBox="1"/>
          <p:nvPr>
            <p:ph idx="1" type="body"/>
          </p:nvPr>
        </p:nvSpPr>
        <p:spPr>
          <a:xfrm>
            <a:off x="660200" y="1976675"/>
            <a:ext cx="7588800" cy="25209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The Finance module of SAP contributes essentially to vital monetary administration.</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With an increment of 20% in monetary straightforwardness, associations utilizing SAP experience ongoing bits of knowledge into their monetary information (Lau, 2005).</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This enables chiefs to go with informed decisions, improve planning, and guarantee consistence, at last prompting an all the more monetarily effective activity.</a:t>
            </a:r>
            <a:endParaRPr sz="1800">
              <a:solidFill>
                <a:srgbClr val="000000"/>
              </a:solidFill>
              <a:latin typeface="Times New Roman"/>
              <a:ea typeface="Times New Roman"/>
              <a:cs typeface="Times New Roman"/>
              <a:sym typeface="Times New Roman"/>
            </a:endParaRPr>
          </a:p>
          <a:p>
            <a:pPr indent="0" lvl="0" marL="1371600" rtl="0" algn="just">
              <a:lnSpc>
                <a:spcPct val="15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rgbClr val="373A3C"/>
              </a:buClr>
              <a:buSzPts val="2400"/>
              <a:buFont typeface="Times New Roman"/>
              <a:buNone/>
            </a:pPr>
            <a:r>
              <a:rPr lang="en" sz="2400">
                <a:solidFill>
                  <a:srgbClr val="000000"/>
                </a:solidFill>
                <a:latin typeface="Times New Roman"/>
                <a:ea typeface="Times New Roman"/>
                <a:cs typeface="Times New Roman"/>
                <a:sym typeface="Times New Roman"/>
              </a:rPr>
              <a:t>Supply Chain Module - Optimized Operations</a:t>
            </a:r>
            <a:endParaRPr sz="2400">
              <a:solidFill>
                <a:srgbClr val="000000"/>
              </a:solidFill>
              <a:latin typeface="Times New Roman"/>
              <a:ea typeface="Times New Roman"/>
              <a:cs typeface="Times New Roman"/>
              <a:sym typeface="Times New Roman"/>
            </a:endParaRPr>
          </a:p>
        </p:txBody>
      </p:sp>
      <p:sp>
        <p:nvSpPr>
          <p:cNvPr id="148" name="Google Shape;148;p23"/>
          <p:cNvSpPr txBox="1"/>
          <p:nvPr>
            <p:ph idx="1" type="body"/>
          </p:nvPr>
        </p:nvSpPr>
        <p:spPr>
          <a:xfrm>
            <a:off x="829100" y="2113525"/>
            <a:ext cx="7588800" cy="22611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SAP's Production network module works with start to finish streamlining, bringing about a factual improvement of 15% in functional effectiveness.</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Key elements, for example, request estimating, stock administration, and coordinated factors advancement add to smoothed out activities (Sushil Markandeya and Roy, 2014).</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This essential effect empowers associations to accomplish more prominent proficiency, limit interruptions, and improve consumer loyalty.</a:t>
            </a:r>
            <a:endParaRPr sz="1800">
              <a:solidFill>
                <a:srgbClr val="000000"/>
              </a:solidFill>
              <a:latin typeface="Times New Roman"/>
              <a:ea typeface="Times New Roman"/>
              <a:cs typeface="Times New Roman"/>
              <a:sym typeface="Times New Roman"/>
            </a:endParaRPr>
          </a:p>
          <a:p>
            <a:pPr indent="0" lvl="0" marL="914400" rtl="0" algn="just">
              <a:lnSpc>
                <a:spcPct val="15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rgbClr val="373A3C"/>
              </a:buClr>
              <a:buSzPts val="2400"/>
              <a:buFont typeface="Times New Roman"/>
              <a:buNone/>
            </a:pPr>
            <a:r>
              <a:rPr lang="en" sz="2400">
                <a:solidFill>
                  <a:srgbClr val="000000"/>
                </a:solidFill>
                <a:latin typeface="Times New Roman"/>
                <a:ea typeface="Times New Roman"/>
                <a:cs typeface="Times New Roman"/>
                <a:sym typeface="Times New Roman"/>
              </a:rPr>
              <a:t>HR Module - Talent Management and Development</a:t>
            </a:r>
            <a:endParaRPr sz="2400">
              <a:solidFill>
                <a:srgbClr val="000000"/>
              </a:solidFill>
              <a:latin typeface="Times New Roman"/>
              <a:ea typeface="Times New Roman"/>
              <a:cs typeface="Times New Roman"/>
              <a:sym typeface="Times New Roman"/>
            </a:endParaRPr>
          </a:p>
        </p:txBody>
      </p:sp>
      <p:sp>
        <p:nvSpPr>
          <p:cNvPr id="154" name="Google Shape;154;p24"/>
          <p:cNvSpPr txBox="1"/>
          <p:nvPr>
            <p:ph idx="1" type="body"/>
          </p:nvPr>
        </p:nvSpPr>
        <p:spPr>
          <a:xfrm>
            <a:off x="829100" y="2047175"/>
            <a:ext cx="7588800" cy="2327400"/>
          </a:xfrm>
          <a:prstGeom prst="rect">
            <a:avLst/>
          </a:prstGeom>
        </p:spPr>
        <p:txBody>
          <a:bodyPr anchorCtr="0" anchor="t" bIns="91425" lIns="91425" spcFirstLastPara="1" rIns="91425" wrap="square" tIns="91425">
            <a:noAutofit/>
          </a:bodyPr>
          <a:lstStyle/>
          <a:p>
            <a:pPr indent="-336550" lvl="0" marL="457200" rtl="0" algn="just">
              <a:lnSpc>
                <a:spcPct val="200000"/>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The HR module of SAP centers around ability the board and improvement, exhibiting a measurable increment of 25% in labor force efficiency.</a:t>
            </a:r>
            <a:endParaRPr sz="1700">
              <a:solidFill>
                <a:srgbClr val="000000"/>
              </a:solidFill>
              <a:latin typeface="Times New Roman"/>
              <a:ea typeface="Times New Roman"/>
              <a:cs typeface="Times New Roman"/>
              <a:sym typeface="Times New Roman"/>
            </a:endParaRPr>
          </a:p>
          <a:p>
            <a:pPr indent="-336550" lvl="0" marL="457200" rtl="0" algn="just">
              <a:lnSpc>
                <a:spcPct val="200000"/>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By smoothing out HR processes from enrollment to execution the executives, SAP guarantees an essential way to deal with labor force the board.</a:t>
            </a:r>
            <a:endParaRPr sz="1700">
              <a:solidFill>
                <a:srgbClr val="000000"/>
              </a:solidFill>
              <a:latin typeface="Times New Roman"/>
              <a:ea typeface="Times New Roman"/>
              <a:cs typeface="Times New Roman"/>
              <a:sym typeface="Times New Roman"/>
            </a:endParaRPr>
          </a:p>
          <a:p>
            <a:pPr indent="-336550" lvl="0" marL="457200" rtl="0" algn="just">
              <a:lnSpc>
                <a:spcPct val="200000"/>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This adds to drawing in, creating, and holding top ability, adjusting HR practices to hierarchical objectives for supported vital achievement.</a:t>
            </a:r>
            <a:endParaRPr sz="1700">
              <a:solidFill>
                <a:srgbClr val="000000"/>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rgbClr val="373A3C"/>
              </a:buClr>
              <a:buSzPts val="2400"/>
              <a:buFont typeface="Times New Roman"/>
              <a:buNone/>
            </a:pPr>
            <a:r>
              <a:rPr lang="en" sz="2400">
                <a:solidFill>
                  <a:srgbClr val="000000"/>
                </a:solidFill>
                <a:latin typeface="Times New Roman"/>
                <a:ea typeface="Times New Roman"/>
                <a:cs typeface="Times New Roman"/>
                <a:sym typeface="Times New Roman"/>
              </a:rPr>
              <a:t> Integrated Functionalities for Strategic Management</a:t>
            </a:r>
            <a:endParaRPr sz="2400">
              <a:solidFill>
                <a:srgbClr val="000000"/>
              </a:solidFill>
              <a:latin typeface="Times New Roman"/>
              <a:ea typeface="Times New Roman"/>
              <a:cs typeface="Times New Roman"/>
              <a:sym typeface="Times New Roman"/>
            </a:endParaRPr>
          </a:p>
        </p:txBody>
      </p:sp>
      <p:sp>
        <p:nvSpPr>
          <p:cNvPr id="160" name="Google Shape;160;p25"/>
          <p:cNvSpPr txBox="1"/>
          <p:nvPr>
            <p:ph idx="1" type="body"/>
          </p:nvPr>
        </p:nvSpPr>
        <p:spPr>
          <a:xfrm>
            <a:off x="829100" y="2047175"/>
            <a:ext cx="7588800" cy="2327400"/>
          </a:xfrm>
          <a:prstGeom prst="rect">
            <a:avLst/>
          </a:prstGeom>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SAP's solidarity lies in its consistent reconciliation, cultivating key navigation.</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With a measurable improvement of 30% in dynamic speed, SAP coordinates different modules, guaranteeing that basic information streams consistently across divisions (Sushil Markandeya and Roy, 2014).</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This coordination upgrades the nimbleness of leaders, permitting them to answer quickly to advancing business needs.</a:t>
            </a:r>
            <a:endParaRPr sz="1800">
              <a:solidFill>
                <a:srgbClr val="000000"/>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64" name="Shape 164"/>
        <p:cNvGrpSpPr/>
        <p:nvPr/>
      </p:nvGrpSpPr>
      <p:grpSpPr>
        <a:xfrm>
          <a:off x="0" y="0"/>
          <a:ext cx="0" cy="0"/>
          <a:chOff x="0" y="0"/>
          <a:chExt cx="0" cy="0"/>
        </a:xfrm>
      </p:grpSpPr>
      <p:sp>
        <p:nvSpPr>
          <p:cNvPr id="165" name="Google Shape;165;p26"/>
          <p:cNvSpPr txBox="1"/>
          <p:nvPr>
            <p:ph type="title"/>
          </p:nvPr>
        </p:nvSpPr>
        <p:spPr>
          <a:xfrm>
            <a:off x="621975" y="612350"/>
            <a:ext cx="7688700" cy="535200"/>
          </a:xfrm>
          <a:prstGeom prst="rect">
            <a:avLst/>
          </a:prstGeom>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rgbClr val="373A3C"/>
              </a:buClr>
              <a:buSzPts val="2400"/>
              <a:buFont typeface="Times New Roman"/>
              <a:buNone/>
            </a:pPr>
            <a:r>
              <a:rPr lang="en" sz="2400">
                <a:solidFill>
                  <a:srgbClr val="000000"/>
                </a:solidFill>
                <a:latin typeface="Times New Roman"/>
                <a:ea typeface="Times New Roman"/>
                <a:cs typeface="Times New Roman"/>
                <a:sym typeface="Times New Roman"/>
              </a:rPr>
              <a:t>Benefits of SAP</a:t>
            </a:r>
            <a:endParaRPr sz="2400">
              <a:solidFill>
                <a:srgbClr val="000000"/>
              </a:solidFill>
              <a:latin typeface="Times New Roman"/>
              <a:ea typeface="Times New Roman"/>
              <a:cs typeface="Times New Roman"/>
              <a:sym typeface="Times New Roman"/>
            </a:endParaRPr>
          </a:p>
        </p:txBody>
      </p:sp>
      <p:graphicFrame>
        <p:nvGraphicFramePr>
          <p:cNvPr id="166" name="Google Shape;166;p26"/>
          <p:cNvGraphicFramePr/>
          <p:nvPr/>
        </p:nvGraphicFramePr>
        <p:xfrm>
          <a:off x="729450" y="1352825"/>
          <a:ext cx="3000000" cy="3000000"/>
        </p:xfrm>
        <a:graphic>
          <a:graphicData uri="http://schemas.openxmlformats.org/drawingml/2006/table">
            <a:tbl>
              <a:tblPr>
                <a:noFill/>
                <a:tableStyleId>{A410781C-6D11-4C59-82CE-FB5DA6172D1E}</a:tableStyleId>
              </a:tblPr>
              <a:tblGrid>
                <a:gridCol w="2562900"/>
                <a:gridCol w="2562900"/>
                <a:gridCol w="2562900"/>
              </a:tblGrid>
              <a:tr h="466725">
                <a:tc>
                  <a:txBody>
                    <a:bodyPr/>
                    <a:lstStyle/>
                    <a:p>
                      <a:pPr indent="0" lvl="0" marL="0" rtl="0" algn="l">
                        <a:spcBef>
                          <a:spcPts val="0"/>
                        </a:spcBef>
                        <a:spcAft>
                          <a:spcPts val="0"/>
                        </a:spcAft>
                        <a:buNone/>
                      </a:pPr>
                      <a:r>
                        <a:rPr b="1" lang="en" sz="1700">
                          <a:latin typeface="Times New Roman"/>
                          <a:ea typeface="Times New Roman"/>
                          <a:cs typeface="Times New Roman"/>
                          <a:sym typeface="Times New Roman"/>
                        </a:rPr>
                        <a:t>Benefit</a:t>
                      </a:r>
                      <a:endParaRPr b="1" sz="1700">
                        <a:latin typeface="Times New Roman"/>
                        <a:ea typeface="Times New Roman"/>
                        <a:cs typeface="Times New Roman"/>
                        <a:sym typeface="Times New Roman"/>
                      </a:endParaRPr>
                    </a:p>
                  </a:txBody>
                  <a:tcPr marT="63500" marB="63500" marR="63500" marL="63500"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b="1" lang="en" sz="1700">
                          <a:latin typeface="Times New Roman"/>
                          <a:ea typeface="Times New Roman"/>
                          <a:cs typeface="Times New Roman"/>
                          <a:sym typeface="Times New Roman"/>
                        </a:rPr>
                        <a:t>Description</a:t>
                      </a:r>
                      <a:endParaRPr b="1" sz="1700">
                        <a:latin typeface="Times New Roman"/>
                        <a:ea typeface="Times New Roman"/>
                        <a:cs typeface="Times New Roman"/>
                        <a:sym typeface="Times New Roman"/>
                      </a:endParaRPr>
                    </a:p>
                  </a:txBody>
                  <a:tcPr marT="63500" marB="63500" marR="63500" marL="63500"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b="1" lang="en" sz="1700">
                          <a:latin typeface="Times New Roman"/>
                          <a:ea typeface="Times New Roman"/>
                          <a:cs typeface="Times New Roman"/>
                          <a:sym typeface="Times New Roman"/>
                        </a:rPr>
                        <a:t>Percentage Improvement</a:t>
                      </a:r>
                      <a:endParaRPr b="1" sz="1700">
                        <a:latin typeface="Times New Roman"/>
                        <a:ea typeface="Times New Roman"/>
                        <a:cs typeface="Times New Roman"/>
                        <a:sym typeface="Times New Roman"/>
                      </a:endParaRPr>
                    </a:p>
                  </a:txBody>
                  <a:tcPr marT="63500" marB="63500" marR="63500" marL="63500"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9FC5E8"/>
                    </a:solidFill>
                  </a:tcPr>
                </a:tc>
              </a:tr>
              <a:tr h="1093150">
                <a:tc>
                  <a:txBody>
                    <a:bodyPr/>
                    <a:lstStyle/>
                    <a:p>
                      <a:pPr indent="0" lvl="0" marL="0" rtl="0" algn="just">
                        <a:spcBef>
                          <a:spcPts val="0"/>
                        </a:spcBef>
                        <a:spcAft>
                          <a:spcPts val="0"/>
                        </a:spcAft>
                        <a:buNone/>
                      </a:pPr>
                      <a:r>
                        <a:rPr b="1" lang="en" sz="1700">
                          <a:latin typeface="Times New Roman"/>
                          <a:ea typeface="Times New Roman"/>
                          <a:cs typeface="Times New Roman"/>
                          <a:sym typeface="Times New Roman"/>
                        </a:rPr>
                        <a:t>Improved Efficiency</a:t>
                      </a:r>
                      <a:endParaRPr b="1" sz="17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9CB9C"/>
                    </a:solidFill>
                  </a:tcPr>
                </a:tc>
                <a:tc>
                  <a:txBody>
                    <a:bodyPr/>
                    <a:lstStyle/>
                    <a:p>
                      <a:pPr indent="0" lvl="0" marL="0" rtl="0" algn="just">
                        <a:spcBef>
                          <a:spcPts val="0"/>
                        </a:spcBef>
                        <a:spcAft>
                          <a:spcPts val="0"/>
                        </a:spcAft>
                        <a:buNone/>
                      </a:pPr>
                      <a:r>
                        <a:rPr lang="en" sz="1700">
                          <a:latin typeface="Times New Roman"/>
                          <a:ea typeface="Times New Roman"/>
                          <a:cs typeface="Times New Roman"/>
                          <a:sym typeface="Times New Roman"/>
                        </a:rPr>
                        <a:t>Streamlined processes and automation lead to enhanced efficiency</a:t>
                      </a:r>
                      <a:endParaRPr sz="17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700">
                          <a:latin typeface="Times New Roman"/>
                          <a:ea typeface="Times New Roman"/>
                          <a:cs typeface="Times New Roman"/>
                          <a:sym typeface="Times New Roman"/>
                        </a:rPr>
                        <a:t>30%</a:t>
                      </a:r>
                      <a:endParaRPr sz="17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093150">
                <a:tc>
                  <a:txBody>
                    <a:bodyPr/>
                    <a:lstStyle/>
                    <a:p>
                      <a:pPr indent="0" lvl="0" marL="0" rtl="0" algn="just">
                        <a:spcBef>
                          <a:spcPts val="0"/>
                        </a:spcBef>
                        <a:spcAft>
                          <a:spcPts val="0"/>
                        </a:spcAft>
                        <a:buNone/>
                      </a:pPr>
                      <a:r>
                        <a:rPr b="1" lang="en" sz="1700">
                          <a:latin typeface="Times New Roman"/>
                          <a:ea typeface="Times New Roman"/>
                          <a:cs typeface="Times New Roman"/>
                          <a:sym typeface="Times New Roman"/>
                        </a:rPr>
                        <a:t>Better Decision-Making</a:t>
                      </a:r>
                      <a:endParaRPr b="1" sz="17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9CB9C"/>
                    </a:solidFill>
                  </a:tcPr>
                </a:tc>
                <a:tc>
                  <a:txBody>
                    <a:bodyPr/>
                    <a:lstStyle/>
                    <a:p>
                      <a:pPr indent="0" lvl="0" marL="0" rtl="0" algn="just">
                        <a:spcBef>
                          <a:spcPts val="0"/>
                        </a:spcBef>
                        <a:spcAft>
                          <a:spcPts val="0"/>
                        </a:spcAft>
                        <a:buNone/>
                      </a:pPr>
                      <a:r>
                        <a:rPr lang="en" sz="1700">
                          <a:latin typeface="Times New Roman"/>
                          <a:ea typeface="Times New Roman"/>
                          <a:cs typeface="Times New Roman"/>
                          <a:sym typeface="Times New Roman"/>
                        </a:rPr>
                        <a:t>Real-time data access and analytics empower decision-makers</a:t>
                      </a:r>
                      <a:endParaRPr sz="17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700">
                          <a:latin typeface="Times New Roman"/>
                          <a:ea typeface="Times New Roman"/>
                          <a:cs typeface="Times New Roman"/>
                          <a:sym typeface="Times New Roman"/>
                        </a:rPr>
                        <a:t>25%</a:t>
                      </a:r>
                      <a:endParaRPr sz="17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093150">
                <a:tc>
                  <a:txBody>
                    <a:bodyPr/>
                    <a:lstStyle/>
                    <a:p>
                      <a:pPr indent="0" lvl="0" marL="0" rtl="0" algn="just">
                        <a:spcBef>
                          <a:spcPts val="0"/>
                        </a:spcBef>
                        <a:spcAft>
                          <a:spcPts val="0"/>
                        </a:spcAft>
                        <a:buNone/>
                      </a:pPr>
                      <a:r>
                        <a:rPr b="1" lang="en" sz="1700">
                          <a:latin typeface="Times New Roman"/>
                          <a:ea typeface="Times New Roman"/>
                          <a:cs typeface="Times New Roman"/>
                          <a:sym typeface="Times New Roman"/>
                        </a:rPr>
                        <a:t>Scalability</a:t>
                      </a:r>
                      <a:endParaRPr b="1" sz="17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9CB9C"/>
                    </a:solidFill>
                  </a:tcPr>
                </a:tc>
                <a:tc>
                  <a:txBody>
                    <a:bodyPr/>
                    <a:lstStyle/>
                    <a:p>
                      <a:pPr indent="0" lvl="0" marL="0" rtl="0" algn="just">
                        <a:spcBef>
                          <a:spcPts val="0"/>
                        </a:spcBef>
                        <a:spcAft>
                          <a:spcPts val="0"/>
                        </a:spcAft>
                        <a:buNone/>
                      </a:pPr>
                      <a:r>
                        <a:rPr lang="en" sz="1700">
                          <a:latin typeface="Times New Roman"/>
                          <a:ea typeface="Times New Roman"/>
                          <a:cs typeface="Times New Roman"/>
                          <a:sym typeface="Times New Roman"/>
                        </a:rPr>
                        <a:t>High adaptability and scalability for business growth</a:t>
                      </a:r>
                      <a:endParaRPr sz="17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 sz="1700">
                          <a:latin typeface="Times New Roman"/>
                          <a:ea typeface="Times New Roman"/>
                          <a:cs typeface="Times New Roman"/>
                          <a:sym typeface="Times New Roman"/>
                        </a:rPr>
                        <a:t>24%</a:t>
                      </a:r>
                      <a:endParaRPr sz="17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70" name="Shape 170"/>
        <p:cNvGrpSpPr/>
        <p:nvPr/>
      </p:nvGrpSpPr>
      <p:grpSpPr>
        <a:xfrm>
          <a:off x="0" y="0"/>
          <a:ext cx="0" cy="0"/>
          <a:chOff x="0" y="0"/>
          <a:chExt cx="0" cy="0"/>
        </a:xfrm>
      </p:grpSpPr>
      <p:graphicFrame>
        <p:nvGraphicFramePr>
          <p:cNvPr id="171" name="Google Shape;171;p27"/>
          <p:cNvGraphicFramePr/>
          <p:nvPr/>
        </p:nvGraphicFramePr>
        <p:xfrm>
          <a:off x="192500" y="503250"/>
          <a:ext cx="3000000" cy="3000000"/>
        </p:xfrm>
        <a:graphic>
          <a:graphicData uri="http://schemas.openxmlformats.org/drawingml/2006/table">
            <a:tbl>
              <a:tblPr>
                <a:noFill/>
                <a:tableStyleId>{A410781C-6D11-4C59-82CE-FB5DA6172D1E}</a:tableStyleId>
              </a:tblPr>
              <a:tblGrid>
                <a:gridCol w="3281725"/>
                <a:gridCol w="5431225"/>
              </a:tblGrid>
              <a:tr h="805575">
                <a:tc>
                  <a:txBody>
                    <a:bodyPr/>
                    <a:lstStyle/>
                    <a:p>
                      <a:pPr indent="0" lvl="0" marL="0" rtl="0" algn="just">
                        <a:spcBef>
                          <a:spcPts val="0"/>
                        </a:spcBef>
                        <a:spcAft>
                          <a:spcPts val="0"/>
                        </a:spcAft>
                        <a:buNone/>
                      </a:pPr>
                      <a:r>
                        <a:rPr b="1" lang="en" sz="2000">
                          <a:latin typeface="Times New Roman"/>
                          <a:ea typeface="Times New Roman"/>
                          <a:cs typeface="Times New Roman"/>
                          <a:sym typeface="Times New Roman"/>
                        </a:rPr>
                        <a:t>Limit</a:t>
                      </a:r>
                      <a:endParaRPr b="1" sz="2000">
                        <a:latin typeface="Times New Roman"/>
                        <a:ea typeface="Times New Roman"/>
                        <a:cs typeface="Times New Roman"/>
                        <a:sym typeface="Times New Roman"/>
                      </a:endParaRPr>
                    </a:p>
                  </a:txBody>
                  <a:tcPr marT="63500" marB="63500" marR="63500" marL="63500"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A4C2F4"/>
                    </a:solidFill>
                  </a:tcPr>
                </a:tc>
                <a:tc>
                  <a:txBody>
                    <a:bodyPr/>
                    <a:lstStyle/>
                    <a:p>
                      <a:pPr indent="0" lvl="0" marL="0" rtl="0" algn="just">
                        <a:spcBef>
                          <a:spcPts val="0"/>
                        </a:spcBef>
                        <a:spcAft>
                          <a:spcPts val="0"/>
                        </a:spcAft>
                        <a:buNone/>
                      </a:pPr>
                      <a:r>
                        <a:rPr b="1" lang="en" sz="2000">
                          <a:latin typeface="Times New Roman"/>
                          <a:ea typeface="Times New Roman"/>
                          <a:cs typeface="Times New Roman"/>
                          <a:sym typeface="Times New Roman"/>
                        </a:rPr>
                        <a:t>Considerations</a:t>
                      </a:r>
                      <a:endParaRPr b="1" sz="2000">
                        <a:latin typeface="Times New Roman"/>
                        <a:ea typeface="Times New Roman"/>
                        <a:cs typeface="Times New Roman"/>
                        <a:sym typeface="Times New Roman"/>
                      </a:endParaRPr>
                    </a:p>
                  </a:txBody>
                  <a:tcPr marT="63500" marB="63500" marR="63500" marL="63500"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A4C2F4"/>
                    </a:solidFill>
                  </a:tcPr>
                </a:tc>
              </a:tr>
              <a:tr h="1687350">
                <a:tc>
                  <a:txBody>
                    <a:bodyPr/>
                    <a:lstStyle/>
                    <a:p>
                      <a:pPr indent="0" lvl="0" marL="0" rtl="0" algn="just">
                        <a:spcBef>
                          <a:spcPts val="0"/>
                        </a:spcBef>
                        <a:spcAft>
                          <a:spcPts val="0"/>
                        </a:spcAft>
                        <a:buNone/>
                      </a:pPr>
                      <a:r>
                        <a:rPr b="1" lang="en" sz="2000">
                          <a:latin typeface="Times New Roman"/>
                          <a:ea typeface="Times New Roman"/>
                          <a:cs typeface="Times New Roman"/>
                          <a:sym typeface="Times New Roman"/>
                        </a:rPr>
                        <a:t>Initial Cost</a:t>
                      </a:r>
                      <a:endParaRPr b="1" sz="2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9CB9C"/>
                    </a:solidFill>
                  </a:tcPr>
                </a:tc>
                <a:tc>
                  <a:txBody>
                    <a:bodyPr/>
                    <a:lstStyle/>
                    <a:p>
                      <a:pPr indent="0" lvl="0" marL="0" rtl="0" algn="just">
                        <a:spcBef>
                          <a:spcPts val="0"/>
                        </a:spcBef>
                        <a:spcAft>
                          <a:spcPts val="0"/>
                        </a:spcAft>
                        <a:buNone/>
                      </a:pPr>
                      <a:r>
                        <a:rPr lang="en" sz="2000">
                          <a:latin typeface="Times New Roman"/>
                          <a:ea typeface="Times New Roman"/>
                          <a:cs typeface="Times New Roman"/>
                          <a:sym typeface="Times New Roman"/>
                        </a:rPr>
                        <a:t>Higher upfront investment for licensing, infrastructure setup, and training </a:t>
                      </a:r>
                      <a:r>
                        <a:rPr lang="en" sz="1900">
                          <a:latin typeface="Times New Roman"/>
                          <a:ea typeface="Times New Roman"/>
                          <a:cs typeface="Times New Roman"/>
                          <a:sym typeface="Times New Roman"/>
                        </a:rPr>
                        <a:t>(Lau, 2005).</a:t>
                      </a:r>
                      <a:endParaRPr sz="2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189200">
                <a:tc>
                  <a:txBody>
                    <a:bodyPr/>
                    <a:lstStyle/>
                    <a:p>
                      <a:pPr indent="0" lvl="0" marL="0" rtl="0" algn="just">
                        <a:spcBef>
                          <a:spcPts val="0"/>
                        </a:spcBef>
                        <a:spcAft>
                          <a:spcPts val="0"/>
                        </a:spcAft>
                        <a:buNone/>
                      </a:pPr>
                      <a:r>
                        <a:rPr b="1" lang="en" sz="2000">
                          <a:latin typeface="Times New Roman"/>
                          <a:ea typeface="Times New Roman"/>
                          <a:cs typeface="Times New Roman"/>
                          <a:sym typeface="Times New Roman"/>
                        </a:rPr>
                        <a:t>Complexity in Implementation</a:t>
                      </a:r>
                      <a:endParaRPr b="1" sz="2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solidFill>
                      <a:srgbClr val="F9CB9C"/>
                    </a:solidFill>
                  </a:tcPr>
                </a:tc>
                <a:tc>
                  <a:txBody>
                    <a:bodyPr/>
                    <a:lstStyle/>
                    <a:p>
                      <a:pPr indent="0" lvl="0" marL="0" rtl="0" algn="just">
                        <a:spcBef>
                          <a:spcPts val="0"/>
                        </a:spcBef>
                        <a:spcAft>
                          <a:spcPts val="0"/>
                        </a:spcAft>
                        <a:buNone/>
                      </a:pPr>
                      <a:r>
                        <a:rPr lang="en" sz="2000">
                          <a:latin typeface="Times New Roman"/>
                          <a:ea typeface="Times New Roman"/>
                          <a:cs typeface="Times New Roman"/>
                          <a:sym typeface="Times New Roman"/>
                        </a:rPr>
                        <a:t>Deployment complexity may require skilled professionals, but the long-term benefits justify it</a:t>
                      </a:r>
                      <a:endParaRPr sz="2000">
                        <a:latin typeface="Times New Roman"/>
                        <a:ea typeface="Times New Roman"/>
                        <a:cs typeface="Times New Roman"/>
                        <a:sym typeface="Times New Roman"/>
                      </a:endParaRPr>
                    </a:p>
                  </a:txBody>
                  <a:tcPr marT="63500" marB="63500" marR="63500" marL="63500"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75" name="Shape 175"/>
        <p:cNvGrpSpPr/>
        <p:nvPr/>
      </p:nvGrpSpPr>
      <p:grpSpPr>
        <a:xfrm>
          <a:off x="0" y="0"/>
          <a:ext cx="0" cy="0"/>
          <a:chOff x="0" y="0"/>
          <a:chExt cx="0" cy="0"/>
        </a:xfrm>
      </p:grpSpPr>
      <p:sp>
        <p:nvSpPr>
          <p:cNvPr id="176" name="Google Shape;176;p28"/>
          <p:cNvSpPr txBox="1"/>
          <p:nvPr>
            <p:ph type="title"/>
          </p:nvPr>
        </p:nvSpPr>
        <p:spPr>
          <a:xfrm>
            <a:off x="779150" y="1318650"/>
            <a:ext cx="7688700" cy="535200"/>
          </a:xfrm>
          <a:prstGeom prst="rect">
            <a:avLst/>
          </a:prstGeom>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000000"/>
                </a:solidFill>
                <a:latin typeface="Times New Roman"/>
                <a:ea typeface="Times New Roman"/>
                <a:cs typeface="Times New Roman"/>
                <a:sym typeface="Times New Roman"/>
              </a:rPr>
              <a:t>Conclusion</a:t>
            </a:r>
            <a:endParaRPr sz="1800">
              <a:solidFill>
                <a:srgbClr val="000000"/>
              </a:solidFill>
              <a:latin typeface="Times New Roman"/>
              <a:ea typeface="Times New Roman"/>
              <a:cs typeface="Times New Roman"/>
              <a:sym typeface="Times New Roman"/>
            </a:endParaRPr>
          </a:p>
        </p:txBody>
      </p:sp>
      <p:sp>
        <p:nvSpPr>
          <p:cNvPr id="177" name="Google Shape;177;p28"/>
          <p:cNvSpPr txBox="1"/>
          <p:nvPr>
            <p:ph idx="1" type="body"/>
          </p:nvPr>
        </p:nvSpPr>
        <p:spPr>
          <a:xfrm>
            <a:off x="829100" y="2047175"/>
            <a:ext cx="7588800" cy="2327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800">
                <a:solidFill>
                  <a:srgbClr val="000000"/>
                </a:solidFill>
                <a:latin typeface="Times New Roman"/>
                <a:ea typeface="Times New Roman"/>
                <a:cs typeface="Times New Roman"/>
                <a:sym typeface="Times New Roman"/>
              </a:rPr>
              <a:t>In conclusion, SAP stands as a robust Enterprise Application, offering unrivaled benefits in effectiveness, direction, and versatility. Through coordinated functionalities, SAP works with vital administration, engaging associations to quickly settle on informed choices. While perceiving its underlying expenses and execution intricacy, the drawn out benefits position SAP as an essential resource for feasible development (Lau, 2005).</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81" name="Shape 181"/>
        <p:cNvGrpSpPr/>
        <p:nvPr/>
      </p:nvGrpSpPr>
      <p:grpSpPr>
        <a:xfrm>
          <a:off x="0" y="0"/>
          <a:ext cx="0" cy="0"/>
          <a:chOff x="0" y="0"/>
          <a:chExt cx="0" cy="0"/>
        </a:xfrm>
      </p:grpSpPr>
      <p:sp>
        <p:nvSpPr>
          <p:cNvPr id="182" name="Google Shape;182;p29"/>
          <p:cNvSpPr txBox="1"/>
          <p:nvPr>
            <p:ph type="title"/>
          </p:nvPr>
        </p:nvSpPr>
        <p:spPr>
          <a:xfrm>
            <a:off x="729450" y="522325"/>
            <a:ext cx="7688700" cy="535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183" name="Google Shape;183;p29"/>
          <p:cNvSpPr txBox="1"/>
          <p:nvPr>
            <p:ph idx="1" type="body"/>
          </p:nvPr>
        </p:nvSpPr>
        <p:spPr>
          <a:xfrm>
            <a:off x="727650" y="1218075"/>
            <a:ext cx="7688700" cy="2484300"/>
          </a:xfrm>
          <a:prstGeom prst="rect">
            <a:avLst/>
          </a:prstGeom>
          <a:noFill/>
          <a:ln>
            <a:noFill/>
          </a:ln>
        </p:spPr>
        <p:txBody>
          <a:bodyPr anchorCtr="0" anchor="t" bIns="91425" lIns="91425" spcFirstLastPara="1" rIns="91425" wrap="square" tIns="91425">
            <a:noAutofit/>
          </a:bodyPr>
          <a:lstStyle/>
          <a:p>
            <a:pPr indent="-457200" lvl="0" marL="0" rtl="0" algn="just">
              <a:lnSpc>
                <a:spcPct val="200000"/>
              </a:lnSpc>
              <a:spcBef>
                <a:spcPts val="0"/>
              </a:spcBef>
              <a:spcAft>
                <a:spcPts val="0"/>
              </a:spcAft>
              <a:buNone/>
            </a:pPr>
            <a:r>
              <a:rPr lang="en" sz="1800">
                <a:solidFill>
                  <a:srgbClr val="000000"/>
                </a:solidFill>
                <a:latin typeface="Times New Roman"/>
                <a:ea typeface="Times New Roman"/>
                <a:cs typeface="Times New Roman"/>
                <a:sym typeface="Times New Roman"/>
              </a:rPr>
              <a:t>Färber, F., May, N., Lehner, W., Große, P., Müller, I., Rauhe, H., &amp; Dees, J. (2022). </a:t>
            </a:r>
            <a:r>
              <a:rPr i="1" lang="en" sz="1800">
                <a:solidFill>
                  <a:srgbClr val="000000"/>
                </a:solidFill>
                <a:latin typeface="Times New Roman"/>
                <a:ea typeface="Times New Roman"/>
                <a:cs typeface="Times New Roman"/>
                <a:sym typeface="Times New Roman"/>
              </a:rPr>
              <a:t>The SAP HANA Database -An Architecture Overview</a:t>
            </a:r>
            <a:r>
              <a:rPr lang="en" sz="1800">
                <a:solidFill>
                  <a:srgbClr val="000000"/>
                </a:solidFill>
                <a:latin typeface="Times New Roman"/>
                <a:ea typeface="Times New Roman"/>
                <a:cs typeface="Times New Roman"/>
                <a:sym typeface="Times New Roman"/>
              </a:rPr>
              <a:t>. https://citeseerx.ist.psu.edu/document?repid=rep1&amp;type=pdf&amp;doi=afda6470dd16dc0a865dbb6fc291e5806132379b</a:t>
            </a:r>
            <a:endParaRPr sz="1800">
              <a:solidFill>
                <a:srgbClr val="000000"/>
              </a:solidFill>
              <a:latin typeface="Times New Roman"/>
              <a:ea typeface="Times New Roman"/>
              <a:cs typeface="Times New Roman"/>
              <a:sym typeface="Times New Roman"/>
            </a:endParaRPr>
          </a:p>
          <a:p>
            <a:pPr indent="-457200" lvl="0" marL="0" rtl="0" algn="just">
              <a:lnSpc>
                <a:spcPct val="200000"/>
              </a:lnSpc>
              <a:spcBef>
                <a:spcPts val="0"/>
              </a:spcBef>
              <a:spcAft>
                <a:spcPts val="0"/>
              </a:spcAft>
              <a:buNone/>
            </a:pPr>
            <a:r>
              <a:rPr lang="en" sz="1800">
                <a:solidFill>
                  <a:srgbClr val="000000"/>
                </a:solidFill>
                <a:latin typeface="Times New Roman"/>
                <a:ea typeface="Times New Roman"/>
                <a:cs typeface="Times New Roman"/>
                <a:sym typeface="Times New Roman"/>
              </a:rPr>
              <a:t>Lau, L. K. (2005). </a:t>
            </a:r>
            <a:r>
              <a:rPr i="1" lang="en" sz="1800">
                <a:solidFill>
                  <a:srgbClr val="000000"/>
                </a:solidFill>
                <a:latin typeface="Times New Roman"/>
                <a:ea typeface="Times New Roman"/>
                <a:cs typeface="Times New Roman"/>
                <a:sym typeface="Times New Roman"/>
              </a:rPr>
              <a:t>An Overview of SAP Technology</a:t>
            </a:r>
            <a:r>
              <a:rPr lang="en" sz="1800">
                <a:solidFill>
                  <a:srgbClr val="000000"/>
                </a:solidFill>
                <a:latin typeface="Times New Roman"/>
                <a:ea typeface="Times New Roman"/>
                <a:cs typeface="Times New Roman"/>
                <a:sym typeface="Times New Roman"/>
              </a:rPr>
              <a:t>. Www.igi-Global.com; IGI Global. https://www.igi-global.com/chapter/managing-business-sap/25716</a:t>
            </a:r>
            <a:endParaRPr sz="1800">
              <a:solidFill>
                <a:srgbClr val="000000"/>
              </a:solidFill>
              <a:latin typeface="Times New Roman"/>
              <a:ea typeface="Times New Roman"/>
              <a:cs typeface="Times New Roman"/>
              <a:sym typeface="Times New Roman"/>
            </a:endParaRPr>
          </a:p>
          <a:p>
            <a:pPr indent="-457200" lvl="0" marL="457200" rtl="0" algn="just">
              <a:lnSpc>
                <a:spcPct val="200000"/>
              </a:lnSpc>
              <a:spcBef>
                <a:spcPts val="1200"/>
              </a:spcBef>
              <a:spcAft>
                <a:spcPts val="0"/>
              </a:spcAft>
              <a:buSzPts val="1300"/>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87" name="Shape 187"/>
        <p:cNvGrpSpPr/>
        <p:nvPr/>
      </p:nvGrpSpPr>
      <p:grpSpPr>
        <a:xfrm>
          <a:off x="0" y="0"/>
          <a:ext cx="0" cy="0"/>
          <a:chOff x="0" y="0"/>
          <a:chExt cx="0" cy="0"/>
        </a:xfrm>
      </p:grpSpPr>
      <p:sp>
        <p:nvSpPr>
          <p:cNvPr id="188" name="Google Shape;188;p30"/>
          <p:cNvSpPr txBox="1"/>
          <p:nvPr>
            <p:ph type="title"/>
          </p:nvPr>
        </p:nvSpPr>
        <p:spPr>
          <a:xfrm>
            <a:off x="729450" y="522325"/>
            <a:ext cx="7688700" cy="535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189" name="Google Shape;189;p30"/>
          <p:cNvSpPr txBox="1"/>
          <p:nvPr>
            <p:ph idx="1" type="body"/>
          </p:nvPr>
        </p:nvSpPr>
        <p:spPr>
          <a:xfrm>
            <a:off x="727650" y="1218075"/>
            <a:ext cx="7688700" cy="2484300"/>
          </a:xfrm>
          <a:prstGeom prst="rect">
            <a:avLst/>
          </a:prstGeom>
          <a:noFill/>
          <a:ln>
            <a:noFill/>
          </a:ln>
        </p:spPr>
        <p:txBody>
          <a:bodyPr anchorCtr="0" anchor="t" bIns="91425" lIns="91425" spcFirstLastPara="1" rIns="91425" wrap="square" tIns="91425">
            <a:noAutofit/>
          </a:bodyPr>
          <a:lstStyle/>
          <a:p>
            <a:pPr indent="-457200" lvl="0" marL="0" rtl="0" algn="just">
              <a:lnSpc>
                <a:spcPct val="200000"/>
              </a:lnSpc>
              <a:spcBef>
                <a:spcPts val="0"/>
              </a:spcBef>
              <a:spcAft>
                <a:spcPts val="0"/>
              </a:spcAft>
              <a:buNone/>
            </a:pPr>
            <a:r>
              <a:rPr lang="en" sz="1800">
                <a:solidFill>
                  <a:srgbClr val="000000"/>
                </a:solidFill>
                <a:latin typeface="Times New Roman"/>
                <a:ea typeface="Times New Roman"/>
                <a:cs typeface="Times New Roman"/>
                <a:sym typeface="Times New Roman"/>
              </a:rPr>
              <a:t>Lau, L. K. (2005). Managing Business with SAP: Planning, Implementation and Evaluation. In </a:t>
            </a:r>
            <a:r>
              <a:rPr i="1" lang="en" sz="1800">
                <a:solidFill>
                  <a:srgbClr val="000000"/>
                </a:solidFill>
                <a:latin typeface="Times New Roman"/>
                <a:ea typeface="Times New Roman"/>
                <a:cs typeface="Times New Roman"/>
                <a:sym typeface="Times New Roman"/>
              </a:rPr>
              <a:t>Google Books</a:t>
            </a:r>
            <a:r>
              <a:rPr lang="en" sz="1800">
                <a:solidFill>
                  <a:srgbClr val="000000"/>
                </a:solidFill>
                <a:latin typeface="Times New Roman"/>
                <a:ea typeface="Times New Roman"/>
                <a:cs typeface="Times New Roman"/>
                <a:sym typeface="Times New Roman"/>
              </a:rPr>
              <a:t>. Idea Group Inc (IGI). https://books.google.com/books?hl=en&amp;lr=&amp;id=JurxJBjuTc0C&amp;oi=fnd&amp;pg=PR6&amp;dq=+Overview+of+SAP&amp;ots=fUig3OLqTG&amp;sig=6gARl2qX5Vb7WVymu17QXMgECA4</a:t>
            </a:r>
            <a:endParaRPr sz="1800">
              <a:solidFill>
                <a:srgbClr val="000000"/>
              </a:solidFill>
              <a:latin typeface="Times New Roman"/>
              <a:ea typeface="Times New Roman"/>
              <a:cs typeface="Times New Roman"/>
              <a:sym typeface="Times New Roman"/>
            </a:endParaRPr>
          </a:p>
          <a:p>
            <a:pPr indent="-457200" lvl="0" marL="0" rtl="0" algn="just">
              <a:lnSpc>
                <a:spcPct val="200000"/>
              </a:lnSpc>
              <a:spcBef>
                <a:spcPts val="0"/>
              </a:spcBef>
              <a:spcAft>
                <a:spcPts val="0"/>
              </a:spcAft>
              <a:buNone/>
            </a:pPr>
            <a:r>
              <a:rPr lang="en" sz="1800">
                <a:solidFill>
                  <a:srgbClr val="000000"/>
                </a:solidFill>
                <a:latin typeface="Times New Roman"/>
                <a:ea typeface="Times New Roman"/>
                <a:cs typeface="Times New Roman"/>
                <a:sym typeface="Times New Roman"/>
              </a:rPr>
              <a:t>Sushil Markandeya, &amp; Roy, K. (2014). </a:t>
            </a:r>
            <a:r>
              <a:rPr i="1" lang="en" sz="1800">
                <a:solidFill>
                  <a:srgbClr val="000000"/>
                </a:solidFill>
                <a:latin typeface="Times New Roman"/>
                <a:ea typeface="Times New Roman"/>
                <a:cs typeface="Times New Roman"/>
                <a:sym typeface="Times New Roman"/>
              </a:rPr>
              <a:t>ERP and SAP Overview</a:t>
            </a:r>
            <a:r>
              <a:rPr lang="en" sz="1800">
                <a:solidFill>
                  <a:srgbClr val="000000"/>
                </a:solidFill>
                <a:latin typeface="Times New Roman"/>
                <a:ea typeface="Times New Roman"/>
                <a:cs typeface="Times New Roman"/>
                <a:sym typeface="Times New Roman"/>
              </a:rPr>
              <a:t>. 1–20. https://doi.org/10.1007/978-1-4302-4804-0_1</a:t>
            </a:r>
            <a:endParaRPr sz="1800">
              <a:solidFill>
                <a:srgbClr val="000000"/>
              </a:solidFill>
              <a:latin typeface="Times New Roman"/>
              <a:ea typeface="Times New Roman"/>
              <a:cs typeface="Times New Roman"/>
              <a:sym typeface="Times New Roman"/>
            </a:endParaRPr>
          </a:p>
          <a:p>
            <a:pPr indent="-457200" lvl="0" marL="457200" rtl="0" algn="just">
              <a:lnSpc>
                <a:spcPct val="200000"/>
              </a:lnSpc>
              <a:spcBef>
                <a:spcPts val="1200"/>
              </a:spcBef>
              <a:spcAft>
                <a:spcPts val="0"/>
              </a:spcAft>
              <a:buSzPts val="1300"/>
              <a:buNone/>
            </a:pPr>
            <a:r>
              <a:t/>
            </a:r>
            <a:endParaRPr sz="1800">
              <a:solidFill>
                <a:srgbClr val="000000"/>
              </a:solidFill>
              <a:latin typeface="Times New Roman"/>
              <a:ea typeface="Times New Roman"/>
              <a:cs typeface="Times New Roman"/>
              <a:sym typeface="Times New Roman"/>
            </a:endParaRPr>
          </a:p>
          <a:p>
            <a:pPr indent="-457200" lvl="0" marL="457200" rtl="0" algn="just">
              <a:lnSpc>
                <a:spcPct val="200000"/>
              </a:lnSpc>
              <a:spcBef>
                <a:spcPts val="1200"/>
              </a:spcBef>
              <a:spcAft>
                <a:spcPts val="0"/>
              </a:spcAft>
              <a:buSzPts val="1300"/>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95" name="Google Shape;195;p31"/>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pic>
        <p:nvPicPr>
          <p:cNvPr id="196" name="Google Shape;196;p31"/>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90" name="Shape 90"/>
        <p:cNvGrpSpPr/>
        <p:nvPr/>
      </p:nvGrpSpPr>
      <p:grpSpPr>
        <a:xfrm>
          <a:off x="0" y="0"/>
          <a:ext cx="0" cy="0"/>
          <a:chOff x="0" y="0"/>
          <a:chExt cx="0" cy="0"/>
        </a:xfrm>
      </p:grpSpPr>
      <p:sp>
        <p:nvSpPr>
          <p:cNvPr id="91" name="Google Shape;91;p14"/>
          <p:cNvSpPr txBox="1"/>
          <p:nvPr>
            <p:ph type="title"/>
          </p:nvPr>
        </p:nvSpPr>
        <p:spPr>
          <a:xfrm>
            <a:off x="729450" y="489550"/>
            <a:ext cx="7688700" cy="535200"/>
          </a:xfrm>
          <a:prstGeom prst="rect">
            <a:avLst/>
          </a:prstGeom>
          <a:solidFill>
            <a:srgbClr val="D9D9D9"/>
          </a:solid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2400">
                <a:solidFill>
                  <a:srgbClr val="000000"/>
                </a:solidFill>
                <a:latin typeface="Times New Roman"/>
                <a:ea typeface="Times New Roman"/>
                <a:cs typeface="Times New Roman"/>
                <a:sym typeface="Times New Roman"/>
              </a:rPr>
              <a:t>Introduction</a:t>
            </a:r>
            <a:endParaRPr sz="2400">
              <a:latin typeface="Arial"/>
              <a:ea typeface="Arial"/>
              <a:cs typeface="Arial"/>
              <a:sym typeface="Arial"/>
            </a:endParaRPr>
          </a:p>
        </p:txBody>
      </p:sp>
      <p:sp>
        <p:nvSpPr>
          <p:cNvPr id="92" name="Google Shape;92;p14"/>
          <p:cNvSpPr txBox="1"/>
          <p:nvPr>
            <p:ph idx="1" type="body"/>
          </p:nvPr>
        </p:nvSpPr>
        <p:spPr>
          <a:xfrm>
            <a:off x="729450" y="1202725"/>
            <a:ext cx="7561500" cy="3711900"/>
          </a:xfrm>
          <a:prstGeom prst="rect">
            <a:avLst/>
          </a:prstGeom>
          <a:noFill/>
          <a:ln>
            <a:noFill/>
          </a:ln>
        </p:spPr>
        <p:txBody>
          <a:bodyPr anchorCtr="0" anchor="t" bIns="91425" lIns="91425" spcFirstLastPara="1" rIns="91425" wrap="square" tIns="91425">
            <a:noAutofit/>
          </a:bodyPr>
          <a:lstStyle/>
          <a:p>
            <a:pPr indent="-342900" lvl="0" marL="457200" rtl="0" algn="just">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Enterprise Resource Planning (ERP) is a category of business software that streamlines and integrates various processes across an organization. </a:t>
            </a:r>
            <a:endParaRPr sz="1800">
              <a:solidFill>
                <a:srgbClr val="000000"/>
              </a:solidFill>
              <a:latin typeface="Times New Roman"/>
              <a:ea typeface="Times New Roman"/>
              <a:cs typeface="Times New Roman"/>
              <a:sym typeface="Times New Roman"/>
            </a:endParaRPr>
          </a:p>
          <a:p>
            <a:pPr indent="-342900" lvl="0" marL="457200" rtl="0" algn="just">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SAP, or Systems, Applications, and Products in Data Processing, is a leading ERP solution globally (Färber et al., 2022). </a:t>
            </a:r>
            <a:endParaRPr sz="1800">
              <a:solidFill>
                <a:srgbClr val="000000"/>
              </a:solidFill>
              <a:latin typeface="Times New Roman"/>
              <a:ea typeface="Times New Roman"/>
              <a:cs typeface="Times New Roman"/>
              <a:sym typeface="Times New Roman"/>
            </a:endParaRPr>
          </a:p>
          <a:p>
            <a:pPr indent="-342900" lvl="0" marL="457200" rtl="0" algn="just">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Renowned for its versatility, SAP plays a pivotal role in optimizing business operations and enhancing overall efficiency.</a:t>
            </a:r>
            <a:endParaRPr sz="1800">
              <a:solidFill>
                <a:srgbClr val="000000"/>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99" name="Google Shape;99;p15"/>
          <p:cNvPicPr preferRelativeResize="0"/>
          <p:nvPr/>
        </p:nvPicPr>
        <p:blipFill>
          <a:blip r:embed="rId3">
            <a:alphaModFix/>
          </a:blip>
          <a:stretch>
            <a:fillRect/>
          </a:stretch>
        </p:blipFill>
        <p:spPr>
          <a:xfrm>
            <a:off x="6763" y="0"/>
            <a:ext cx="9130473"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03" name="Shape 103"/>
        <p:cNvGrpSpPr/>
        <p:nvPr/>
      </p:nvGrpSpPr>
      <p:grpSpPr>
        <a:xfrm>
          <a:off x="0" y="0"/>
          <a:ext cx="0" cy="0"/>
          <a:chOff x="0" y="0"/>
          <a:chExt cx="0" cy="0"/>
        </a:xfrm>
      </p:grpSpPr>
      <p:sp>
        <p:nvSpPr>
          <p:cNvPr id="104" name="Google Shape;104;p16"/>
          <p:cNvSpPr txBox="1"/>
          <p:nvPr>
            <p:ph type="title"/>
          </p:nvPr>
        </p:nvSpPr>
        <p:spPr>
          <a:xfrm>
            <a:off x="835125" y="520250"/>
            <a:ext cx="7688700" cy="535200"/>
          </a:xfrm>
          <a:prstGeom prst="rect">
            <a:avLst/>
          </a:prstGeom>
          <a:noFill/>
          <a:ln cap="flat" cmpd="sng" w="2857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 sz="2400">
                <a:solidFill>
                  <a:srgbClr val="000000"/>
                </a:solidFill>
                <a:latin typeface="Times New Roman"/>
                <a:ea typeface="Times New Roman"/>
                <a:cs typeface="Times New Roman"/>
                <a:sym typeface="Times New Roman"/>
              </a:rPr>
              <a:t>Selection of SAP</a:t>
            </a:r>
            <a:endParaRPr sz="2400">
              <a:solidFill>
                <a:srgbClr val="000000"/>
              </a:solidFill>
              <a:latin typeface="Calibri"/>
              <a:ea typeface="Calibri"/>
              <a:cs typeface="Calibri"/>
              <a:sym typeface="Calibri"/>
            </a:endParaRPr>
          </a:p>
        </p:txBody>
      </p:sp>
      <p:sp>
        <p:nvSpPr>
          <p:cNvPr id="105" name="Google Shape;105;p16"/>
          <p:cNvSpPr txBox="1"/>
          <p:nvPr>
            <p:ph idx="1" type="body"/>
          </p:nvPr>
        </p:nvSpPr>
        <p:spPr>
          <a:xfrm>
            <a:off x="727650" y="1329300"/>
            <a:ext cx="7688700" cy="2484900"/>
          </a:xfrm>
          <a:prstGeom prst="rect">
            <a:avLst/>
          </a:prstGeom>
          <a:noFill/>
          <a:ln>
            <a:noFill/>
          </a:ln>
        </p:spPr>
        <p:txBody>
          <a:bodyPr anchorCtr="0" anchor="t" bIns="91425" lIns="91425" spcFirstLastPara="1" rIns="91425" wrap="square" tIns="91425">
            <a:noAutofit/>
          </a:bodyPr>
          <a:lstStyle/>
          <a:p>
            <a:pPr indent="-342900" lvl="0" marL="457200" rtl="0" algn="just">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Our decision of SAP is driven by its demonstrated history as an exhaustive ERP arrangement.</a:t>
            </a:r>
            <a:endParaRPr sz="1800">
              <a:solidFill>
                <a:srgbClr val="000000"/>
              </a:solidFill>
              <a:latin typeface="Times New Roman"/>
              <a:ea typeface="Times New Roman"/>
              <a:cs typeface="Times New Roman"/>
              <a:sym typeface="Times New Roman"/>
            </a:endParaRPr>
          </a:p>
          <a:p>
            <a:pPr indent="-342900" lvl="0" marL="457200" rtl="0" algn="just">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SAP's broad usefulness, adaptability, and worldwide execution achievement make it an optimal choice for our venture (Lau, 2005).</a:t>
            </a:r>
            <a:endParaRPr sz="1800">
              <a:solidFill>
                <a:srgbClr val="000000"/>
              </a:solidFill>
              <a:latin typeface="Times New Roman"/>
              <a:ea typeface="Times New Roman"/>
              <a:cs typeface="Times New Roman"/>
              <a:sym typeface="Times New Roman"/>
            </a:endParaRPr>
          </a:p>
          <a:p>
            <a:pPr indent="-342900" lvl="0" marL="457200" rtl="0" algn="just">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While considering options, SAP stood apart for its unrivaled joining abilities and hearty elements, recognizing it from different competitors in the ERP scene.</a:t>
            </a:r>
            <a:endParaRPr sz="1800">
              <a:solidFill>
                <a:srgbClr val="000000"/>
              </a:solidFill>
              <a:latin typeface="Times New Roman"/>
              <a:ea typeface="Times New Roman"/>
              <a:cs typeface="Times New Roman"/>
              <a:sym typeface="Times New Roman"/>
            </a:endParaRPr>
          </a:p>
          <a:p>
            <a:pPr indent="-342900" lvl="0" marL="457200" rtl="0" algn="just">
              <a:lnSpc>
                <a:spcPct val="200000"/>
              </a:lnSpc>
              <a:spcBef>
                <a:spcPts val="0"/>
              </a:spcBef>
              <a:spcAft>
                <a:spcPts val="0"/>
              </a:spcAft>
              <a:buClr>
                <a:srgbClr val="000000"/>
              </a:buClr>
              <a:buSzPts val="1800"/>
              <a:buFont typeface="Times New Roman"/>
              <a:buChar char="●"/>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0"/>
                </a:solidFill>
                <a:latin typeface="Times New Roman"/>
                <a:ea typeface="Times New Roman"/>
                <a:cs typeface="Times New Roman"/>
                <a:sym typeface="Times New Roman"/>
              </a:rPr>
              <a:t>Objectives of SAP</a:t>
            </a:r>
            <a:endParaRPr>
              <a:solidFill>
                <a:srgbClr val="000000"/>
              </a:solidFill>
              <a:latin typeface="Times New Roman"/>
              <a:ea typeface="Times New Roman"/>
              <a:cs typeface="Times New Roman"/>
              <a:sym typeface="Times New Roman"/>
            </a:endParaRPr>
          </a:p>
        </p:txBody>
      </p:sp>
      <p:sp>
        <p:nvSpPr>
          <p:cNvPr id="111" name="Google Shape;111;p17"/>
          <p:cNvSpPr txBox="1"/>
          <p:nvPr>
            <p:ph idx="1" type="body"/>
          </p:nvPr>
        </p:nvSpPr>
        <p:spPr>
          <a:xfrm>
            <a:off x="729450" y="2108575"/>
            <a:ext cx="7688700" cy="223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rgbClr val="000000"/>
                </a:solidFill>
                <a:latin typeface="Times New Roman"/>
                <a:ea typeface="Times New Roman"/>
                <a:cs typeface="Times New Roman"/>
                <a:sym typeface="Times New Roman"/>
              </a:rPr>
              <a:t>Streamlined Business Processes</a:t>
            </a:r>
            <a:endParaRPr b="1"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SAP intends to enhance and smooth out business tasks by giving a brought together stage to different cycles.</a:t>
            </a:r>
            <a:endParaRPr sz="1800">
              <a:solidFill>
                <a:srgbClr val="000000"/>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From money to store network the board, SAP works with consistent mix, decreasing redundancies, and upgrading in general functional proficiency.</a:t>
            </a:r>
            <a:endParaRPr sz="18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000000"/>
                </a:solidFill>
                <a:latin typeface="Times New Roman"/>
                <a:ea typeface="Times New Roman"/>
                <a:cs typeface="Times New Roman"/>
                <a:sym typeface="Times New Roman"/>
              </a:rPr>
              <a:t>Real-time Data Access and Insights</a:t>
            </a:r>
            <a:endParaRPr sz="2200">
              <a:solidFill>
                <a:srgbClr val="000000"/>
              </a:solidFill>
              <a:latin typeface="Times New Roman"/>
              <a:ea typeface="Times New Roman"/>
              <a:cs typeface="Times New Roman"/>
              <a:sym typeface="Times New Roman"/>
            </a:endParaRPr>
          </a:p>
        </p:txBody>
      </p:sp>
      <p:sp>
        <p:nvSpPr>
          <p:cNvPr id="117" name="Google Shape;117;p18"/>
          <p:cNvSpPr txBox="1"/>
          <p:nvPr>
            <p:ph idx="1" type="body"/>
          </p:nvPr>
        </p:nvSpPr>
        <p:spPr>
          <a:xfrm>
            <a:off x="848125" y="2108575"/>
            <a:ext cx="7688700" cy="2266200"/>
          </a:xfrm>
          <a:prstGeom prst="rect">
            <a:avLst/>
          </a:prstGeom>
        </p:spPr>
        <p:txBody>
          <a:bodyPr anchorCtr="0" anchor="t" bIns="91425" lIns="91425" spcFirstLastPara="1" rIns="91425" wrap="square" tIns="91425">
            <a:noAutofit/>
          </a:bodyPr>
          <a:lstStyle/>
          <a:p>
            <a:pPr indent="-342900" lvl="0" marL="457200" rtl="0" algn="just">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One of SAP's primary objectives is to enable real-time access to critical business data (Färber et al., 2022). </a:t>
            </a:r>
            <a:endParaRPr sz="1800">
              <a:solidFill>
                <a:srgbClr val="000000"/>
              </a:solidFill>
              <a:latin typeface="Times New Roman"/>
              <a:ea typeface="Times New Roman"/>
              <a:cs typeface="Times New Roman"/>
              <a:sym typeface="Times New Roman"/>
            </a:endParaRPr>
          </a:p>
          <a:p>
            <a:pPr indent="-342900" lvl="0" marL="457200" rtl="0" algn="just">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Through advanced analytics and reporting features, SAP empowers decision-makers with timely insights, fostering informed and strategic decision-making.</a:t>
            </a:r>
            <a:endParaRPr sz="1800">
              <a:solidFill>
                <a:srgbClr val="000000"/>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4" name="Google Shape;124;p19"/>
          <p:cNvPicPr preferRelativeResize="0"/>
          <p:nvPr/>
        </p:nvPicPr>
        <p:blipFill>
          <a:blip r:embed="rId3">
            <a:alphaModFix/>
          </a:blip>
          <a:stretch>
            <a:fillRect/>
          </a:stretch>
        </p:blipFill>
        <p:spPr>
          <a:xfrm>
            <a:off x="0" y="0"/>
            <a:ext cx="9144003"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rgbClr val="000000"/>
                </a:solidFill>
                <a:latin typeface="Times New Roman"/>
                <a:ea typeface="Times New Roman"/>
                <a:cs typeface="Times New Roman"/>
                <a:sym typeface="Times New Roman"/>
              </a:rPr>
              <a:t>Improved Efficiency and Productivity</a:t>
            </a:r>
            <a:endParaRPr sz="2400">
              <a:solidFill>
                <a:srgbClr val="000000"/>
              </a:solidFill>
              <a:latin typeface="Times New Roman"/>
              <a:ea typeface="Times New Roman"/>
              <a:cs typeface="Times New Roman"/>
              <a:sym typeface="Times New Roman"/>
            </a:endParaRPr>
          </a:p>
        </p:txBody>
      </p:sp>
      <p:sp>
        <p:nvSpPr>
          <p:cNvPr id="130" name="Google Shape;130;p20"/>
          <p:cNvSpPr txBox="1"/>
          <p:nvPr>
            <p:ph idx="1" type="body"/>
          </p:nvPr>
        </p:nvSpPr>
        <p:spPr>
          <a:xfrm>
            <a:off x="528450" y="2216050"/>
            <a:ext cx="8087100" cy="2296500"/>
          </a:xfrm>
          <a:prstGeom prst="rect">
            <a:avLst/>
          </a:prstGeom>
        </p:spPr>
        <p:txBody>
          <a:bodyPr anchorCtr="0" anchor="t" bIns="91425" lIns="91425" spcFirstLastPara="1" rIns="91425" wrap="square" tIns="91425">
            <a:noAutofit/>
          </a:bodyPr>
          <a:lstStyle/>
          <a:p>
            <a:pPr indent="-342900" lvl="0" marL="457200" rtl="0" algn="just">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SAP's exhaustive set-up of instruments and applications is intended to improve hierarchical efficiency (Färber et al., 2022).</a:t>
            </a:r>
            <a:endParaRPr sz="1800">
              <a:solidFill>
                <a:srgbClr val="000000"/>
              </a:solidFill>
              <a:latin typeface="Times New Roman"/>
              <a:ea typeface="Times New Roman"/>
              <a:cs typeface="Times New Roman"/>
              <a:sym typeface="Times New Roman"/>
            </a:endParaRPr>
          </a:p>
          <a:p>
            <a:pPr indent="-342900" lvl="0" marL="457200" rtl="0" algn="just">
              <a:lnSpc>
                <a:spcPct val="200000"/>
              </a:lnSpc>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Via robotizing routine assignments, limiting manual mediations, and advancing cooperation, SAP adds to further developed proficiency across offices, bringing about generally speaking efficiency gains.</a:t>
            </a:r>
            <a:endParaRPr sz="1800">
              <a:solidFill>
                <a:srgbClr val="000000"/>
              </a:solidFill>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9D9"/>
        </a:solidFill>
      </p:bgPr>
    </p:bg>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a:ln cap="flat" cmpd="sng" w="19050">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2400">
                <a:solidFill>
                  <a:srgbClr val="000000"/>
                </a:solidFill>
                <a:latin typeface="Times New Roman"/>
                <a:ea typeface="Times New Roman"/>
                <a:cs typeface="Times New Roman"/>
                <a:sym typeface="Times New Roman"/>
              </a:rPr>
              <a:t>Features of SAP</a:t>
            </a:r>
            <a:endParaRPr sz="2400">
              <a:solidFill>
                <a:srgbClr val="000000"/>
              </a:solidFill>
              <a:latin typeface="Times New Roman"/>
              <a:ea typeface="Times New Roman"/>
              <a:cs typeface="Times New Roman"/>
              <a:sym typeface="Times New Roman"/>
            </a:endParaRPr>
          </a:p>
        </p:txBody>
      </p:sp>
      <p:pic>
        <p:nvPicPr>
          <p:cNvPr id="136" name="Google Shape;136;p21"/>
          <p:cNvPicPr preferRelativeResize="0"/>
          <p:nvPr/>
        </p:nvPicPr>
        <p:blipFill rotWithShape="1">
          <a:blip r:embed="rId3">
            <a:alphaModFix/>
          </a:blip>
          <a:srcRect b="11066" l="0" r="0" t="10335"/>
          <a:stretch/>
        </p:blipFill>
        <p:spPr>
          <a:xfrm>
            <a:off x="0" y="1924325"/>
            <a:ext cx="9143999" cy="321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