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5"/>
  </p:notesMasterIdLst>
  <p:sldIdLst>
    <p:sldId id="256" r:id="rId5"/>
    <p:sldId id="267" r:id="rId6"/>
    <p:sldId id="270" r:id="rId7"/>
    <p:sldId id="269" r:id="rId8"/>
    <p:sldId id="271" r:id="rId9"/>
    <p:sldId id="272" r:id="rId10"/>
    <p:sldId id="275" r:id="rId11"/>
    <p:sldId id="279" r:id="rId12"/>
    <p:sldId id="280" r:id="rId13"/>
    <p:sldId id="281" r:id="rId14"/>
    <p:sldId id="276" r:id="rId15"/>
    <p:sldId id="277" r:id="rId16"/>
    <p:sldId id="282" r:id="rId17"/>
    <p:sldId id="278" r:id="rId18"/>
    <p:sldId id="283" r:id="rId19"/>
    <p:sldId id="284" r:id="rId20"/>
    <p:sldId id="285" r:id="rId21"/>
    <p:sldId id="273" r:id="rId22"/>
    <p:sldId id="274"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8819B-D8FE-4F1C-9BFA-52AAC5917BC4}"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00304-8775-48C3-B5DB-49667F5201AC}" type="slidenum">
              <a:rPr lang="en-US" smtClean="0"/>
              <a:t>‹#›</a:t>
            </a:fld>
            <a:endParaRPr lang="en-US"/>
          </a:p>
        </p:txBody>
      </p:sp>
    </p:spTree>
    <p:extLst>
      <p:ext uri="{BB962C8B-B14F-4D97-AF65-F5344CB8AC3E}">
        <p14:creationId xmlns:p14="http://schemas.microsoft.com/office/powerpoint/2010/main" val="112548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600304-8775-48C3-B5DB-49667F5201AC}" type="slidenum">
              <a:rPr lang="en-US" smtClean="0"/>
              <a:t>9</a:t>
            </a:fld>
            <a:endParaRPr lang="en-US"/>
          </a:p>
        </p:txBody>
      </p:sp>
    </p:spTree>
    <p:extLst>
      <p:ext uri="{BB962C8B-B14F-4D97-AF65-F5344CB8AC3E}">
        <p14:creationId xmlns:p14="http://schemas.microsoft.com/office/powerpoint/2010/main" val="579378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600304-8775-48C3-B5DB-49667F5201AC}" type="slidenum">
              <a:rPr lang="en-US" smtClean="0"/>
              <a:t>10</a:t>
            </a:fld>
            <a:endParaRPr lang="en-US"/>
          </a:p>
        </p:txBody>
      </p:sp>
    </p:spTree>
    <p:extLst>
      <p:ext uri="{BB962C8B-B14F-4D97-AF65-F5344CB8AC3E}">
        <p14:creationId xmlns:p14="http://schemas.microsoft.com/office/powerpoint/2010/main" val="2482090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3384" y="1754042"/>
            <a:ext cx="9162893" cy="4062651"/>
          </a:xfrm>
          <a:prstGeom prst="rect">
            <a:avLst/>
          </a:prstGeom>
          <a:solidFill>
            <a:srgbClr val="3B3B3B"/>
          </a:solidFill>
        </p:spPr>
        <p:txBody>
          <a:bodyPr wrap="none" rtlCol="0">
            <a:spAutoFit/>
          </a:bodyPr>
          <a:lstStyle/>
          <a:p>
            <a:r>
              <a:rPr lang="en-US" sz="6600" dirty="0">
                <a:solidFill>
                  <a:srgbClr val="FF6600"/>
                </a:solidFill>
                <a:latin typeface="Times New Roman" panose="02020603050405020304" pitchFamily="18" charset="0"/>
                <a:cs typeface="Times New Roman" panose="02020603050405020304" pitchFamily="18" charset="0"/>
              </a:rPr>
              <a:t>Exploratory Data Analysis</a:t>
            </a:r>
          </a:p>
          <a:p>
            <a:r>
              <a:rPr lang="en-US" sz="4000" dirty="0">
                <a:latin typeface="Times New Roman" panose="02020603050405020304" pitchFamily="18" charset="0"/>
                <a:cs typeface="Times New Roman" panose="02020603050405020304" pitchFamily="18" charset="0"/>
              </a:rPr>
              <a:t>G2M Case Study</a:t>
            </a:r>
          </a:p>
          <a:p>
            <a:endParaRPr lang="en-US" sz="40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Name: Zyad Al-Azazi</a:t>
            </a:r>
          </a:p>
          <a:p>
            <a:r>
              <a:rPr lang="en-US" sz="2800" b="1" dirty="0">
                <a:latin typeface="Times New Roman" panose="02020603050405020304" pitchFamily="18" charset="0"/>
                <a:cs typeface="Times New Roman" panose="02020603050405020304" pitchFamily="18" charset="0"/>
              </a:rPr>
              <a:t>Location: Beirut, Lebanon</a:t>
            </a:r>
          </a:p>
          <a:p>
            <a:r>
              <a:rPr lang="en-US" sz="2800" b="1" dirty="0">
                <a:latin typeface="Times New Roman" panose="02020603050405020304" pitchFamily="18" charset="0"/>
                <a:cs typeface="Times New Roman" panose="02020603050405020304" pitchFamily="18" charset="0"/>
              </a:rPr>
              <a:t>Team: Data and Analytics</a:t>
            </a:r>
          </a:p>
          <a:p>
            <a:r>
              <a:rPr lang="en-US" sz="2800" b="1" dirty="0">
                <a:latin typeface="Times New Roman" panose="02020603050405020304" pitchFamily="18" charset="0"/>
                <a:cs typeface="Times New Roman" panose="02020603050405020304" pitchFamily="18" charset="0"/>
              </a:rPr>
              <a:t>Date: 14-March-2021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p:txBody>
          <a:bodyPr>
            <a:normAutofit fontScale="90000"/>
          </a:bodyPr>
          <a:lstStyle/>
          <a:p>
            <a:r>
              <a:rPr lang="en-US" sz="5400" dirty="0">
                <a:solidFill>
                  <a:srgbClr val="FF6600"/>
                </a:solidFill>
                <a:latin typeface="Times New Roman" panose="02020603050405020304" pitchFamily="18" charset="0"/>
                <a:cs typeface="Times New Roman" panose="02020603050405020304" pitchFamily="18" charset="0"/>
              </a:rPr>
              <a:t>Understanding the Market (Price, Cost and Profit)</a:t>
            </a:r>
          </a:p>
        </p:txBody>
      </p:sp>
      <p:sp>
        <p:nvSpPr>
          <p:cNvPr id="7" name="TextBox 6">
            <a:extLst>
              <a:ext uri="{FF2B5EF4-FFF2-40B4-BE49-F238E27FC236}">
                <a16:creationId xmlns:a16="http://schemas.microsoft.com/office/drawing/2014/main" id="{4A2A0230-9A5C-40EE-B633-505A4DBEA82A}"/>
              </a:ext>
            </a:extLst>
          </p:cNvPr>
          <p:cNvSpPr txBox="1"/>
          <p:nvPr/>
        </p:nvSpPr>
        <p:spPr>
          <a:xfrm>
            <a:off x="838200" y="1797490"/>
            <a:ext cx="2475914"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can notice a constant trend in the relationship between the price and the cost of each trip. The small number of outliers of 2017 can also be noticed in this plot reflecting the high demand on the service.</a:t>
            </a:r>
          </a:p>
        </p:txBody>
      </p:sp>
      <p:pic>
        <p:nvPicPr>
          <p:cNvPr id="8" name="Content Placeholder 7" descr="Chart, scatter chart&#10;&#10;Description automatically generated">
            <a:extLst>
              <a:ext uri="{FF2B5EF4-FFF2-40B4-BE49-F238E27FC236}">
                <a16:creationId xmlns:a16="http://schemas.microsoft.com/office/drawing/2014/main" id="{75B3A61A-D5FA-42F9-8750-3F85DC0EBE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75800" y="1797490"/>
            <a:ext cx="7278000" cy="4561514"/>
          </a:xfrm>
        </p:spPr>
      </p:pic>
    </p:spTree>
    <p:extLst>
      <p:ext uri="{BB962C8B-B14F-4D97-AF65-F5344CB8AC3E}">
        <p14:creationId xmlns:p14="http://schemas.microsoft.com/office/powerpoint/2010/main" val="1069833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a:xfrm>
            <a:off x="450166" y="379193"/>
            <a:ext cx="10515600" cy="1325563"/>
          </a:xfrm>
        </p:spPr>
        <p:txBody>
          <a:bodyPr>
            <a:normAutofit fontScale="90000"/>
          </a:bodyPr>
          <a:lstStyle/>
          <a:p>
            <a:r>
              <a:rPr lang="en-US" sz="6000" dirty="0">
                <a:solidFill>
                  <a:srgbClr val="FF6600"/>
                </a:solidFill>
                <a:latin typeface="Times New Roman" panose="02020603050405020304" pitchFamily="18" charset="0"/>
                <a:cs typeface="Times New Roman" panose="02020603050405020304" pitchFamily="18" charset="0"/>
              </a:rPr>
              <a:t>Comparison Between the Companies</a:t>
            </a:r>
          </a:p>
        </p:txBody>
      </p:sp>
      <p:pic>
        <p:nvPicPr>
          <p:cNvPr id="5" name="Content Placeholder 4">
            <a:extLst>
              <a:ext uri="{FF2B5EF4-FFF2-40B4-BE49-F238E27FC236}">
                <a16:creationId xmlns:a16="http://schemas.microsoft.com/office/drawing/2014/main" id="{B8B02D43-095C-41AD-A83F-86C61EF9D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438" y="1895963"/>
            <a:ext cx="8147362" cy="4351338"/>
          </a:xfrm>
        </p:spPr>
      </p:pic>
      <p:sp>
        <p:nvSpPr>
          <p:cNvPr id="7" name="TextBox 6">
            <a:extLst>
              <a:ext uri="{FF2B5EF4-FFF2-40B4-BE49-F238E27FC236}">
                <a16:creationId xmlns:a16="http://schemas.microsoft.com/office/drawing/2014/main" id="{95853E42-F995-40D6-A53C-8861249ACA38}"/>
              </a:ext>
            </a:extLst>
          </p:cNvPr>
          <p:cNvSpPr txBox="1"/>
          <p:nvPr/>
        </p:nvSpPr>
        <p:spPr>
          <a:xfrm>
            <a:off x="450166" y="1895963"/>
            <a:ext cx="2110154"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graph shows the significant difference in the number of trips in each company throughout the three years.</a:t>
            </a:r>
          </a:p>
        </p:txBody>
      </p:sp>
    </p:spTree>
    <p:extLst>
      <p:ext uri="{BB962C8B-B14F-4D97-AF65-F5344CB8AC3E}">
        <p14:creationId xmlns:p14="http://schemas.microsoft.com/office/powerpoint/2010/main" val="37304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a:xfrm>
            <a:off x="838200" y="365125"/>
            <a:ext cx="10453965" cy="1325563"/>
          </a:xfrm>
        </p:spPr>
        <p:txBody>
          <a:bodyPr>
            <a:normAutofit fontScale="90000"/>
          </a:bodyPr>
          <a:lstStyle/>
          <a:p>
            <a:r>
              <a:rPr lang="en-US" sz="6000" dirty="0">
                <a:solidFill>
                  <a:srgbClr val="FF6600"/>
                </a:solidFill>
                <a:latin typeface="Times New Roman" panose="02020603050405020304" pitchFamily="18" charset="0"/>
                <a:cs typeface="Times New Roman" panose="02020603050405020304" pitchFamily="18" charset="0"/>
              </a:rPr>
              <a:t>Comparison Between the Companies</a:t>
            </a:r>
          </a:p>
        </p:txBody>
      </p:sp>
      <p:pic>
        <p:nvPicPr>
          <p:cNvPr id="5" name="Content Placeholder 4" descr="Chart, bar chart&#10;&#10;Description automatically generated">
            <a:extLst>
              <a:ext uri="{FF2B5EF4-FFF2-40B4-BE49-F238E27FC236}">
                <a16:creationId xmlns:a16="http://schemas.microsoft.com/office/drawing/2014/main" id="{0134A287-93B6-4027-AFCA-70FD9FDACC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438" y="1690688"/>
            <a:ext cx="8147362" cy="4351338"/>
          </a:xfrm>
        </p:spPr>
      </p:pic>
      <p:sp>
        <p:nvSpPr>
          <p:cNvPr id="6" name="TextBox 5">
            <a:extLst>
              <a:ext uri="{FF2B5EF4-FFF2-40B4-BE49-F238E27FC236}">
                <a16:creationId xmlns:a16="http://schemas.microsoft.com/office/drawing/2014/main" id="{1BAEFE3F-D0C4-449D-9FD6-77CF2EAF5C1E}"/>
              </a:ext>
            </a:extLst>
          </p:cNvPr>
          <p:cNvSpPr txBox="1"/>
          <p:nvPr/>
        </p:nvSpPr>
        <p:spPr>
          <a:xfrm>
            <a:off x="899835" y="1690688"/>
            <a:ext cx="1913206"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graph shows the aggregate number of trips in each city throughout the three years. We can see that the yellow company dominates in all cities except for 4 cities.</a:t>
            </a:r>
          </a:p>
        </p:txBody>
      </p:sp>
    </p:spTree>
    <p:extLst>
      <p:ext uri="{BB962C8B-B14F-4D97-AF65-F5344CB8AC3E}">
        <p14:creationId xmlns:p14="http://schemas.microsoft.com/office/powerpoint/2010/main" val="198395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a:xfrm>
            <a:off x="444305" y="365125"/>
            <a:ext cx="10453965" cy="1325563"/>
          </a:xfrm>
        </p:spPr>
        <p:txBody>
          <a:bodyPr>
            <a:normAutofit fontScale="90000"/>
          </a:bodyPr>
          <a:lstStyle/>
          <a:p>
            <a:r>
              <a:rPr lang="en-US" sz="6000" dirty="0">
                <a:solidFill>
                  <a:srgbClr val="FF6600"/>
                </a:solidFill>
                <a:latin typeface="Times New Roman" panose="02020603050405020304" pitchFamily="18" charset="0"/>
                <a:cs typeface="Times New Roman" panose="02020603050405020304" pitchFamily="18" charset="0"/>
              </a:rPr>
              <a:t>Comparison Between the Companies</a:t>
            </a:r>
          </a:p>
        </p:txBody>
      </p:sp>
      <p:sp>
        <p:nvSpPr>
          <p:cNvPr id="6" name="TextBox 5">
            <a:extLst>
              <a:ext uri="{FF2B5EF4-FFF2-40B4-BE49-F238E27FC236}">
                <a16:creationId xmlns:a16="http://schemas.microsoft.com/office/drawing/2014/main" id="{1BAEFE3F-D0C4-449D-9FD6-77CF2EAF5C1E}"/>
              </a:ext>
            </a:extLst>
          </p:cNvPr>
          <p:cNvSpPr txBox="1"/>
          <p:nvPr/>
        </p:nvSpPr>
        <p:spPr>
          <a:xfrm>
            <a:off x="444305" y="1492250"/>
            <a:ext cx="1913206"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graph shows the aggregate number of trips in each month throughout the three years. It is very clear that the yellow cab company has been drastically performing better.</a:t>
            </a:r>
          </a:p>
        </p:txBody>
      </p:sp>
      <p:pic>
        <p:nvPicPr>
          <p:cNvPr id="4" name="Picture 3">
            <a:extLst>
              <a:ext uri="{FF2B5EF4-FFF2-40B4-BE49-F238E27FC236}">
                <a16:creationId xmlns:a16="http://schemas.microsoft.com/office/drawing/2014/main" id="{EA608DBF-FE0D-4629-AE0C-F0CF617B5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193" y="1492250"/>
            <a:ext cx="9363075" cy="5000625"/>
          </a:xfrm>
          <a:prstGeom prst="rect">
            <a:avLst/>
          </a:prstGeom>
        </p:spPr>
      </p:pic>
    </p:spTree>
    <p:extLst>
      <p:ext uri="{BB962C8B-B14F-4D97-AF65-F5344CB8AC3E}">
        <p14:creationId xmlns:p14="http://schemas.microsoft.com/office/powerpoint/2010/main" val="31773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p:txBody>
          <a:bodyPr>
            <a:normAutofit fontScale="90000"/>
          </a:bodyPr>
          <a:lstStyle/>
          <a:p>
            <a:r>
              <a:rPr lang="en-US" sz="6000" dirty="0">
                <a:solidFill>
                  <a:srgbClr val="FF6600"/>
                </a:solidFill>
                <a:latin typeface="Times New Roman" panose="02020603050405020304" pitchFamily="18" charset="0"/>
                <a:cs typeface="Times New Roman" panose="02020603050405020304" pitchFamily="18" charset="0"/>
              </a:rPr>
              <a:t>Comparison Between the Companies</a:t>
            </a:r>
          </a:p>
        </p:txBody>
      </p:sp>
      <p:pic>
        <p:nvPicPr>
          <p:cNvPr id="5" name="Content Placeholder 4" descr="Chart, bar chart&#10;&#10;Description automatically generated">
            <a:extLst>
              <a:ext uri="{FF2B5EF4-FFF2-40B4-BE49-F238E27FC236}">
                <a16:creationId xmlns:a16="http://schemas.microsoft.com/office/drawing/2014/main" id="{C5D0AE20-CAE5-4AF8-BB72-8DE2BC339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4912" y="1983545"/>
            <a:ext cx="8147362" cy="4351338"/>
          </a:xfrm>
        </p:spPr>
      </p:pic>
      <p:sp>
        <p:nvSpPr>
          <p:cNvPr id="6" name="TextBox 5">
            <a:extLst>
              <a:ext uri="{FF2B5EF4-FFF2-40B4-BE49-F238E27FC236}">
                <a16:creationId xmlns:a16="http://schemas.microsoft.com/office/drawing/2014/main" id="{75D8126E-2155-46A7-AE6E-C16AD87D3848}"/>
              </a:ext>
            </a:extLst>
          </p:cNvPr>
          <p:cNvSpPr txBox="1"/>
          <p:nvPr/>
        </p:nvSpPr>
        <p:spPr>
          <a:xfrm>
            <a:off x="838200" y="1983545"/>
            <a:ext cx="1989406"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also shows the domination of the yellow cab company on the overall number of transactions in each year with over 50%.</a:t>
            </a:r>
          </a:p>
        </p:txBody>
      </p:sp>
    </p:spTree>
    <p:extLst>
      <p:ext uri="{BB962C8B-B14F-4D97-AF65-F5344CB8AC3E}">
        <p14:creationId xmlns:p14="http://schemas.microsoft.com/office/powerpoint/2010/main" val="977324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p:txBody>
          <a:bodyPr>
            <a:normAutofit fontScale="90000"/>
          </a:bodyPr>
          <a:lstStyle/>
          <a:p>
            <a:r>
              <a:rPr lang="en-US" sz="6000" dirty="0">
                <a:solidFill>
                  <a:srgbClr val="FF6600"/>
                </a:solidFill>
                <a:latin typeface="Times New Roman" panose="02020603050405020304" pitchFamily="18" charset="0"/>
                <a:cs typeface="Times New Roman" panose="02020603050405020304" pitchFamily="18" charset="0"/>
              </a:rPr>
              <a:t>Comparison Between the Companies</a:t>
            </a:r>
          </a:p>
        </p:txBody>
      </p:sp>
      <p:sp>
        <p:nvSpPr>
          <p:cNvPr id="6" name="TextBox 5">
            <a:extLst>
              <a:ext uri="{FF2B5EF4-FFF2-40B4-BE49-F238E27FC236}">
                <a16:creationId xmlns:a16="http://schemas.microsoft.com/office/drawing/2014/main" id="{75D8126E-2155-46A7-AE6E-C16AD87D3848}"/>
              </a:ext>
            </a:extLst>
          </p:cNvPr>
          <p:cNvSpPr txBox="1"/>
          <p:nvPr/>
        </p:nvSpPr>
        <p:spPr>
          <a:xfrm>
            <a:off x="838200" y="1983545"/>
            <a:ext cx="1989406"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graph shows the annual profit of each company across the three years. Yellow cab company’s profit peak has reached 16 million USD in 2017, whereas pink cab’s profit was only 2 million USD in the same year. </a:t>
            </a:r>
          </a:p>
        </p:txBody>
      </p:sp>
      <p:pic>
        <p:nvPicPr>
          <p:cNvPr id="8" name="Content Placeholder 7" descr="Chart, bar chart&#10;&#10;Description automatically generated">
            <a:extLst>
              <a:ext uri="{FF2B5EF4-FFF2-40B4-BE49-F238E27FC236}">
                <a16:creationId xmlns:a16="http://schemas.microsoft.com/office/drawing/2014/main" id="{D11C25C6-DE02-4258-B3CF-7A77E5248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9427" y="1983545"/>
            <a:ext cx="8147362" cy="4351338"/>
          </a:xfrm>
        </p:spPr>
      </p:pic>
    </p:spTree>
    <p:extLst>
      <p:ext uri="{BB962C8B-B14F-4D97-AF65-F5344CB8AC3E}">
        <p14:creationId xmlns:p14="http://schemas.microsoft.com/office/powerpoint/2010/main" val="27990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p:txBody>
          <a:bodyPr>
            <a:normAutofit fontScale="90000"/>
          </a:bodyPr>
          <a:lstStyle/>
          <a:p>
            <a:r>
              <a:rPr lang="en-US" sz="6000" dirty="0">
                <a:solidFill>
                  <a:srgbClr val="FF6600"/>
                </a:solidFill>
                <a:latin typeface="Times New Roman" panose="02020603050405020304" pitchFamily="18" charset="0"/>
                <a:cs typeface="Times New Roman" panose="02020603050405020304" pitchFamily="18" charset="0"/>
              </a:rPr>
              <a:t>Comparison Between the Companies</a:t>
            </a:r>
          </a:p>
        </p:txBody>
      </p:sp>
      <p:sp>
        <p:nvSpPr>
          <p:cNvPr id="6" name="TextBox 5">
            <a:extLst>
              <a:ext uri="{FF2B5EF4-FFF2-40B4-BE49-F238E27FC236}">
                <a16:creationId xmlns:a16="http://schemas.microsoft.com/office/drawing/2014/main" id="{75D8126E-2155-46A7-AE6E-C16AD87D3848}"/>
              </a:ext>
            </a:extLst>
          </p:cNvPr>
          <p:cNvSpPr txBox="1"/>
          <p:nvPr/>
        </p:nvSpPr>
        <p:spPr>
          <a:xfrm>
            <a:off x="838200" y="1983545"/>
            <a:ext cx="1989406"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graph, we explore the change of the average “profit per KM” throughout the period of the three years in every month. We can see that level of “profit per KM” for the yellow cab company is greater than pink cab’s in all months.</a:t>
            </a:r>
          </a:p>
        </p:txBody>
      </p:sp>
      <p:pic>
        <p:nvPicPr>
          <p:cNvPr id="7" name="Content Placeholder 6" descr="Chart, line chart&#10;&#10;Description automatically generated">
            <a:extLst>
              <a:ext uri="{FF2B5EF4-FFF2-40B4-BE49-F238E27FC236}">
                <a16:creationId xmlns:a16="http://schemas.microsoft.com/office/drawing/2014/main" id="{C9C49733-7DDB-4EF2-BADC-C0149F7006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1968" y="1983545"/>
            <a:ext cx="8147362" cy="4351338"/>
          </a:xfrm>
        </p:spPr>
      </p:pic>
    </p:spTree>
    <p:extLst>
      <p:ext uri="{BB962C8B-B14F-4D97-AF65-F5344CB8AC3E}">
        <p14:creationId xmlns:p14="http://schemas.microsoft.com/office/powerpoint/2010/main" val="4009760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p:txBody>
          <a:bodyPr>
            <a:normAutofit fontScale="90000"/>
          </a:bodyPr>
          <a:lstStyle/>
          <a:p>
            <a:r>
              <a:rPr lang="en-US" sz="6000" dirty="0">
                <a:solidFill>
                  <a:srgbClr val="FF6600"/>
                </a:solidFill>
                <a:latin typeface="Times New Roman" panose="02020603050405020304" pitchFamily="18" charset="0"/>
                <a:cs typeface="Times New Roman" panose="02020603050405020304" pitchFamily="18" charset="0"/>
              </a:rPr>
              <a:t>Comparison Between the Companies</a:t>
            </a:r>
          </a:p>
        </p:txBody>
      </p:sp>
      <p:sp>
        <p:nvSpPr>
          <p:cNvPr id="6" name="TextBox 5">
            <a:extLst>
              <a:ext uri="{FF2B5EF4-FFF2-40B4-BE49-F238E27FC236}">
                <a16:creationId xmlns:a16="http://schemas.microsoft.com/office/drawing/2014/main" id="{75D8126E-2155-46A7-AE6E-C16AD87D3848}"/>
              </a:ext>
            </a:extLst>
          </p:cNvPr>
          <p:cNvSpPr txBox="1"/>
          <p:nvPr/>
        </p:nvSpPr>
        <p:spPr>
          <a:xfrm>
            <a:off x="838200" y="1983545"/>
            <a:ext cx="1989406"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graph potentially showcases the reason for the yellow cab company’s profit and number of trips. The outreach of the yellow company, in terms of the number of customers is higher than the pink cab’s in 15 out of the 20 cities.</a:t>
            </a:r>
          </a:p>
        </p:txBody>
      </p:sp>
      <p:pic>
        <p:nvPicPr>
          <p:cNvPr id="8" name="Content Placeholder 7" descr="Chart, bar chart&#10;&#10;Description automatically generated">
            <a:extLst>
              <a:ext uri="{FF2B5EF4-FFF2-40B4-BE49-F238E27FC236}">
                <a16:creationId xmlns:a16="http://schemas.microsoft.com/office/drawing/2014/main" id="{B8ED10D8-8AC9-4B14-AC89-E5EB7BB26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438" y="1983545"/>
            <a:ext cx="8147362" cy="4351338"/>
          </a:xfrm>
        </p:spPr>
      </p:pic>
    </p:spTree>
    <p:extLst>
      <p:ext uri="{BB962C8B-B14F-4D97-AF65-F5344CB8AC3E}">
        <p14:creationId xmlns:p14="http://schemas.microsoft.com/office/powerpoint/2010/main" val="39466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0940-DCF9-4AB3-ABAB-F574B077047F}"/>
              </a:ext>
            </a:extLst>
          </p:cNvPr>
          <p:cNvSpPr>
            <a:spLocks noGrp="1"/>
          </p:cNvSpPr>
          <p:nvPr>
            <p:ph type="title"/>
          </p:nvPr>
        </p:nvSpPr>
        <p:spPr/>
        <p:txBody>
          <a:bodyPr>
            <a:normAutofit/>
          </a:bodyPr>
          <a:lstStyle/>
          <a:p>
            <a:r>
              <a:rPr lang="en-US" sz="6000" dirty="0">
                <a:solidFill>
                  <a:srgbClr val="FF6600"/>
                </a:solidFill>
                <a:latin typeface="Times New Roman" panose="02020603050405020304" pitchFamily="18" charset="0"/>
                <a:cs typeface="Times New Roman" panose="02020603050405020304" pitchFamily="18" charset="0"/>
              </a:rPr>
              <a:t>EDA Summary</a:t>
            </a:r>
          </a:p>
        </p:txBody>
      </p:sp>
      <p:sp>
        <p:nvSpPr>
          <p:cNvPr id="3" name="Content Placeholder 2">
            <a:extLst>
              <a:ext uri="{FF2B5EF4-FFF2-40B4-BE49-F238E27FC236}">
                <a16:creationId xmlns:a16="http://schemas.microsoft.com/office/drawing/2014/main" id="{BF2EC073-F48A-4042-819A-B289887DA4C0}"/>
              </a:ext>
            </a:extLst>
          </p:cNvPr>
          <p:cNvSpPr>
            <a:spLocks noGrp="1"/>
          </p:cNvSpPr>
          <p:nvPr>
            <p:ph idx="1"/>
          </p:nvPr>
        </p:nvSpPr>
        <p:spPr/>
        <p:txBody>
          <a:bodyPr/>
          <a:lstStyle/>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sz="2400" dirty="0">
                <a:latin typeface="Times New Roman" panose="02020603050405020304" pitchFamily="18" charset="0"/>
                <a:cs typeface="Times New Roman" panose="02020603050405020304" pitchFamily="18" charset="0"/>
              </a:rPr>
              <a:t>Most of the customers have incomes that range between 10.1K USD and 30K USD.</a:t>
            </a:r>
          </a:p>
          <a:p>
            <a:pPr marL="0" indent="0">
              <a:buNone/>
            </a:pPr>
            <a:endParaRPr lang="en-US" sz="2400" dirty="0">
              <a:latin typeface="Times New Roman" panose="02020603050405020304" pitchFamily="18" charset="0"/>
              <a:cs typeface="Times New Roman" panose="02020603050405020304" pitchFamily="18" charset="0"/>
            </a:endParaRPr>
          </a:p>
          <a:p>
            <a:pPr>
              <a:buFontTx/>
              <a:buChar char="-"/>
            </a:pPr>
            <a:r>
              <a:rPr lang="en-US" sz="2400" dirty="0">
                <a:latin typeface="Times New Roman" panose="02020603050405020304" pitchFamily="18" charset="0"/>
                <a:cs typeface="Times New Roman" panose="02020603050405020304" pitchFamily="18" charset="0"/>
              </a:rPr>
              <a:t>The trend in cost in relation to profit and cost has been similar throughout the past years.</a:t>
            </a:r>
          </a:p>
          <a:p>
            <a:pPr marL="0" indent="0">
              <a:buNone/>
            </a:pPr>
            <a:endParaRPr lang="en-US" sz="2400" dirty="0">
              <a:latin typeface="Times New Roman" panose="02020603050405020304" pitchFamily="18" charset="0"/>
              <a:cs typeface="Times New Roman" panose="02020603050405020304" pitchFamily="18" charset="0"/>
            </a:endParaRPr>
          </a:p>
          <a:p>
            <a:pPr>
              <a:buFontTx/>
              <a:buChar char="-"/>
            </a:pPr>
            <a:r>
              <a:rPr lang="en-US" sz="2400" dirty="0">
                <a:latin typeface="Times New Roman" panose="02020603050405020304" pitchFamily="18" charset="0"/>
                <a:cs typeface="Times New Roman" panose="02020603050405020304" pitchFamily="18" charset="0"/>
              </a:rPr>
              <a:t>The Yellow cab company is superior to the Pink cab company, in terms of the number of trips, profit per KM and customer reach.</a:t>
            </a:r>
          </a:p>
        </p:txBody>
      </p:sp>
    </p:spTree>
    <p:extLst>
      <p:ext uri="{BB962C8B-B14F-4D97-AF65-F5344CB8AC3E}">
        <p14:creationId xmlns:p14="http://schemas.microsoft.com/office/powerpoint/2010/main" val="1649553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6E96-C794-433C-8245-6A9B6D6A0EBC}"/>
              </a:ext>
            </a:extLst>
          </p:cNvPr>
          <p:cNvSpPr>
            <a:spLocks noGrp="1"/>
          </p:cNvSpPr>
          <p:nvPr>
            <p:ph type="title"/>
          </p:nvPr>
        </p:nvSpPr>
        <p:spPr/>
        <p:txBody>
          <a:bodyPr>
            <a:normAutofit/>
          </a:bodyPr>
          <a:lstStyle/>
          <a:p>
            <a:r>
              <a:rPr lang="en-US" sz="6000" dirty="0">
                <a:solidFill>
                  <a:srgbClr val="FF6600"/>
                </a:solidFill>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6FB47530-C6F7-4836-99A9-74609D823C92}"/>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Based on the following:</a:t>
            </a:r>
          </a:p>
          <a:p>
            <a:pPr>
              <a:buFontTx/>
              <a:buChar char="-"/>
            </a:pPr>
            <a:r>
              <a:rPr lang="en-US" sz="2400" dirty="0">
                <a:latin typeface="Times New Roman" panose="02020603050405020304" pitchFamily="18" charset="0"/>
                <a:cs typeface="Times New Roman" panose="02020603050405020304" pitchFamily="18" charset="0"/>
              </a:rPr>
              <a:t>Number of Trips (annual, monthly aggregate, in each city).</a:t>
            </a:r>
          </a:p>
          <a:p>
            <a:pPr>
              <a:buFontTx/>
              <a:buChar char="-"/>
            </a:pPr>
            <a:r>
              <a:rPr lang="en-US" sz="2400" dirty="0">
                <a:latin typeface="Times New Roman" panose="02020603050405020304" pitchFamily="18" charset="0"/>
                <a:cs typeface="Times New Roman" panose="02020603050405020304" pitchFamily="18" charset="0"/>
              </a:rPr>
              <a:t>Annual Profit for Companies.</a:t>
            </a:r>
          </a:p>
          <a:p>
            <a:pPr>
              <a:buFontTx/>
              <a:buChar char="-"/>
            </a:pPr>
            <a:r>
              <a:rPr lang="en-US" sz="2400" dirty="0">
                <a:latin typeface="Times New Roman" panose="02020603050405020304" pitchFamily="18" charset="0"/>
                <a:cs typeface="Times New Roman" panose="02020603050405020304" pitchFamily="18" charset="0"/>
              </a:rPr>
              <a:t>Monthly Average “Profit per KM.”</a:t>
            </a:r>
          </a:p>
          <a:p>
            <a:pPr>
              <a:buFontTx/>
              <a:buChar char="-"/>
            </a:pPr>
            <a:r>
              <a:rPr lang="en-US" sz="2400" dirty="0">
                <a:latin typeface="Times New Roman" panose="02020603050405020304" pitchFamily="18" charset="0"/>
                <a:cs typeface="Times New Roman" panose="02020603050405020304" pitchFamily="18" charset="0"/>
              </a:rPr>
              <a:t>Companies’ Customer Base in Each City.</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final recommendation is to invest in the </a:t>
            </a:r>
            <a:r>
              <a:rPr lang="en-US" sz="2400" dirty="0">
                <a:solidFill>
                  <a:srgbClr val="FF6600"/>
                </a:solidFill>
                <a:latin typeface="Times New Roman" panose="02020603050405020304" pitchFamily="18" charset="0"/>
                <a:cs typeface="Times New Roman" panose="02020603050405020304" pitchFamily="18" charset="0"/>
              </a:rPr>
              <a:t>Yellow Cab </a:t>
            </a:r>
            <a:r>
              <a:rPr lang="en-US" sz="2400" dirty="0">
                <a:latin typeface="Times New Roman" panose="02020603050405020304" pitchFamily="18" charset="0"/>
                <a:cs typeface="Times New Roman" panose="02020603050405020304" pitchFamily="18" charset="0"/>
              </a:rPr>
              <a:t>company.</a:t>
            </a:r>
          </a:p>
        </p:txBody>
      </p:sp>
    </p:spTree>
    <p:extLst>
      <p:ext uri="{BB962C8B-B14F-4D97-AF65-F5344CB8AC3E}">
        <p14:creationId xmlns:p14="http://schemas.microsoft.com/office/powerpoint/2010/main" val="20164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2800" dirty="0">
                <a:solidFill>
                  <a:srgbClr val="FF6600"/>
                </a:solidFill>
                <a:latin typeface="Times New Roman" panose="02020603050405020304" pitchFamily="18" charset="0"/>
                <a:cs typeface="Times New Roman" panose="02020603050405020304" pitchFamily="18" charset="0"/>
              </a:rPr>
              <a:t>Executive Summary</a:t>
            </a:r>
          </a:p>
          <a:p>
            <a:pPr algn="just"/>
            <a:r>
              <a:rPr lang="en-US" sz="2800" dirty="0">
                <a:solidFill>
                  <a:srgbClr val="FF6600"/>
                </a:solidFill>
                <a:latin typeface="Times New Roman" panose="02020603050405020304" pitchFamily="18" charset="0"/>
                <a:cs typeface="Times New Roman" panose="02020603050405020304" pitchFamily="18" charset="0"/>
              </a:rPr>
              <a:t>         Problem Statement</a:t>
            </a:r>
          </a:p>
          <a:p>
            <a:pPr algn="just"/>
            <a:r>
              <a:rPr lang="en-US" sz="2800" dirty="0">
                <a:solidFill>
                  <a:srgbClr val="FF6600"/>
                </a:solidFill>
                <a:latin typeface="Times New Roman" panose="02020603050405020304" pitchFamily="18" charset="0"/>
                <a:cs typeface="Times New Roman" panose="02020603050405020304" pitchFamily="18" charset="0"/>
              </a:rPr>
              <a:t>         Approach</a:t>
            </a:r>
          </a:p>
          <a:p>
            <a:pPr algn="just"/>
            <a:r>
              <a:rPr lang="en-US" sz="2800" dirty="0">
                <a:solidFill>
                  <a:srgbClr val="FF6600"/>
                </a:solidFill>
                <a:latin typeface="Times New Roman" panose="02020603050405020304" pitchFamily="18" charset="0"/>
                <a:cs typeface="Times New Roman" panose="02020603050405020304" pitchFamily="18" charset="0"/>
              </a:rPr>
              <a:t>         EDA</a:t>
            </a:r>
          </a:p>
          <a:p>
            <a:pPr algn="just"/>
            <a:r>
              <a:rPr lang="en-US" sz="2800" dirty="0">
                <a:solidFill>
                  <a:srgbClr val="FF6600"/>
                </a:solidFill>
                <a:latin typeface="Times New Roman" panose="02020603050405020304" pitchFamily="18" charset="0"/>
                <a:cs typeface="Times New Roman" panose="02020603050405020304" pitchFamily="18" charset="0"/>
              </a:rPr>
              <a:t>         EDA Summary</a:t>
            </a:r>
          </a:p>
          <a:p>
            <a:pPr algn="just"/>
            <a:r>
              <a:rPr lang="en-US" sz="2800" dirty="0">
                <a:solidFill>
                  <a:srgbClr val="FF6600"/>
                </a:solidFill>
                <a:latin typeface="Times New Roman" panose="02020603050405020304" pitchFamily="18" charset="0"/>
                <a:cs typeface="Times New Roman" panose="02020603050405020304" pitchFamily="18" charset="0"/>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latin typeface="Times New Roman" panose="02020603050405020304" pitchFamily="18" charset="0"/>
                <a:cs typeface="Times New Roman" panose="02020603050405020304" pitchFamily="18" charset="0"/>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4CF97-4454-48DE-9371-21AFC142873E}"/>
              </a:ext>
            </a:extLst>
          </p:cNvPr>
          <p:cNvSpPr>
            <a:spLocks noGrp="1"/>
          </p:cNvSpPr>
          <p:nvPr>
            <p:ph type="title"/>
          </p:nvPr>
        </p:nvSpPr>
        <p:spPr/>
        <p:txBody>
          <a:bodyPr>
            <a:normAutofit/>
          </a:bodyPr>
          <a:lstStyle/>
          <a:p>
            <a:r>
              <a:rPr lang="en-US" sz="6000" dirty="0">
                <a:solidFill>
                  <a:srgbClr val="FF6600"/>
                </a:solidFill>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AF9C8347-9A6F-4CB2-9997-894F4E6EDCC0}"/>
              </a:ext>
            </a:extLst>
          </p:cNvPr>
          <p:cNvSpPr>
            <a:spLocks noGrp="1"/>
          </p:cNvSpPr>
          <p:nvPr>
            <p:ph idx="1"/>
          </p:nvPr>
        </p:nvSpPr>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This presentation aims to assist in the process of deciding on which company is the most valuable to invest in as part of the growing cab industry. The final recommendation is based on the nature of the market and the comparison between the companies in different, yet essential aspects.</a:t>
            </a:r>
          </a:p>
        </p:txBody>
      </p:sp>
    </p:spTree>
    <p:extLst>
      <p:ext uri="{BB962C8B-B14F-4D97-AF65-F5344CB8AC3E}">
        <p14:creationId xmlns:p14="http://schemas.microsoft.com/office/powerpoint/2010/main" val="357879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A0A7-4D2D-4D87-B5D8-FFBA591DFD73}"/>
              </a:ext>
            </a:extLst>
          </p:cNvPr>
          <p:cNvSpPr>
            <a:spLocks noGrp="1"/>
          </p:cNvSpPr>
          <p:nvPr>
            <p:ph type="title"/>
          </p:nvPr>
        </p:nvSpPr>
        <p:spPr/>
        <p:txBody>
          <a:bodyPr>
            <a:normAutofit/>
          </a:bodyPr>
          <a:lstStyle/>
          <a:p>
            <a:r>
              <a:rPr lang="en-US" sz="6000" b="1" dirty="0">
                <a:solidFill>
                  <a:srgbClr val="FF66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B12BE534-D0FC-4710-849B-9955F051386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XYZ is a private firm in US. Due to remarkable growth in the Cab Industry in last few years and multiple key players in the market, it is planning for an investment in Cab industry.</a:t>
            </a: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Provide insights into the cab industry by recommending the better company for investment.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Format of the Analysis:</a:t>
            </a:r>
          </a:p>
          <a:p>
            <a:pPr>
              <a:buFontTx/>
              <a:buChar char="-"/>
            </a:pPr>
            <a:r>
              <a:rPr lang="en-US" sz="2000" dirty="0">
                <a:latin typeface="Times New Roman" panose="02020603050405020304" pitchFamily="18" charset="0"/>
                <a:cs typeface="Times New Roman" panose="02020603050405020304" pitchFamily="18" charset="0"/>
              </a:rPr>
              <a:t>Approach</a:t>
            </a:r>
          </a:p>
          <a:p>
            <a:pPr>
              <a:buFontTx/>
              <a:buChar char="-"/>
            </a:pPr>
            <a:r>
              <a:rPr lang="en-US" sz="2000" dirty="0">
                <a:latin typeface="Times New Roman" panose="02020603050405020304" pitchFamily="18" charset="0"/>
                <a:cs typeface="Times New Roman" panose="02020603050405020304" pitchFamily="18" charset="0"/>
              </a:rPr>
              <a:t>Exploratory Data Analysis (Understanding the Market &amp; Comparison Between the Companies)</a:t>
            </a:r>
          </a:p>
          <a:p>
            <a:pPr>
              <a:buFontTx/>
              <a:buChar char="-"/>
            </a:pPr>
            <a:r>
              <a:rPr lang="en-US" sz="2000" dirty="0">
                <a:latin typeface="Times New Roman" panose="02020603050405020304" pitchFamily="18" charset="0"/>
                <a:cs typeface="Times New Roman" panose="02020603050405020304" pitchFamily="18" charset="0"/>
              </a:rPr>
              <a:t>Exploratory Data Analysis Summary.</a:t>
            </a:r>
          </a:p>
          <a:p>
            <a:pPr>
              <a:buFontTx/>
              <a:buChar char="-"/>
            </a:pPr>
            <a:r>
              <a:rPr lang="en-US" sz="2000"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118263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p:txBody>
          <a:bodyPr>
            <a:normAutofit/>
          </a:bodyPr>
          <a:lstStyle/>
          <a:p>
            <a:r>
              <a:rPr lang="en-US" sz="6000" dirty="0">
                <a:solidFill>
                  <a:srgbClr val="FF6600"/>
                </a:solidFill>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8833544D-E699-4386-9740-800BC4D3C5BE}"/>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Understanding the data using descriptive data analysis.</a:t>
            </a:r>
          </a:p>
          <a:p>
            <a:pPr>
              <a:buFontTx/>
              <a:buChar char="-"/>
            </a:pPr>
            <a:r>
              <a:rPr lang="en-US" sz="2000" dirty="0">
                <a:latin typeface="Times New Roman" panose="02020603050405020304" pitchFamily="18" charset="0"/>
                <a:cs typeface="Times New Roman" panose="02020603050405020304" pitchFamily="18" charset="0"/>
              </a:rPr>
              <a:t>Manipulating and cleaning the data.</a:t>
            </a:r>
          </a:p>
          <a:p>
            <a:pPr>
              <a:buFontTx/>
              <a:buChar char="-"/>
            </a:pPr>
            <a:r>
              <a:rPr lang="en-US" sz="2000" dirty="0">
                <a:latin typeface="Times New Roman" panose="02020603050405020304" pitchFamily="18" charset="0"/>
                <a:cs typeface="Times New Roman" panose="02020603050405020304" pitchFamily="18" charset="0"/>
              </a:rPr>
              <a:t>The final data scheme consisted of 14 columns and 359392 rows.</a:t>
            </a:r>
          </a:p>
          <a:p>
            <a:pPr>
              <a:buFontTx/>
              <a:buChar char="-"/>
            </a:pPr>
            <a:r>
              <a:rPr lang="en-US" sz="2000" dirty="0">
                <a:latin typeface="Times New Roman" panose="02020603050405020304" pitchFamily="18" charset="0"/>
                <a:cs typeface="Times New Roman" panose="02020603050405020304" pitchFamily="18" charset="0"/>
              </a:rPr>
              <a:t>The final data set was composed of the following datasets: “Cab_Data.csv”, “Customer.csv” and “Transaction.csv.” The “City.csv” dataset was not used as it did not provide sufficient insights that could help in making the decision.  </a:t>
            </a:r>
          </a:p>
          <a:p>
            <a:pPr>
              <a:buFontTx/>
              <a:buChar char="-"/>
            </a:pPr>
            <a:r>
              <a:rPr lang="en-US" sz="2000" dirty="0">
                <a:latin typeface="Times New Roman" panose="02020603050405020304" pitchFamily="18" charset="0"/>
                <a:cs typeface="Times New Roman" panose="02020603050405020304" pitchFamily="18" charset="0"/>
              </a:rPr>
              <a:t>Applying statistical analysis to understand the relationships between the different variables.</a:t>
            </a:r>
          </a:p>
          <a:p>
            <a:pPr>
              <a:buFontTx/>
              <a:buChar char="-"/>
            </a:pPr>
            <a:r>
              <a:rPr lang="en-US" sz="2000" dirty="0">
                <a:latin typeface="Times New Roman" panose="02020603050405020304" pitchFamily="18" charset="0"/>
                <a:cs typeface="Times New Roman" panose="02020603050405020304" pitchFamily="18" charset="0"/>
              </a:rPr>
              <a:t>Visualizing data to further understand the distinction between the two companies and the relationships between the different variables.</a:t>
            </a:r>
          </a:p>
        </p:txBody>
      </p:sp>
    </p:spTree>
    <p:extLst>
      <p:ext uri="{BB962C8B-B14F-4D97-AF65-F5344CB8AC3E}">
        <p14:creationId xmlns:p14="http://schemas.microsoft.com/office/powerpoint/2010/main" val="195661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902E-5B18-4AC9-8814-32632AA1575C}"/>
              </a:ext>
            </a:extLst>
          </p:cNvPr>
          <p:cNvSpPr>
            <a:spLocks noGrp="1"/>
          </p:cNvSpPr>
          <p:nvPr>
            <p:ph type="title"/>
          </p:nvPr>
        </p:nvSpPr>
        <p:spPr/>
        <p:txBody>
          <a:bodyPr>
            <a:normAutofit/>
          </a:bodyPr>
          <a:lstStyle/>
          <a:p>
            <a:r>
              <a:rPr lang="en-US" sz="6000" dirty="0">
                <a:solidFill>
                  <a:srgbClr val="FF6600"/>
                </a:solidFill>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99E774D0-16AA-426A-96E4-FBEF9C9E4D71}"/>
              </a:ext>
            </a:extLst>
          </p:cNvPr>
          <p:cNvSpPr>
            <a:spLocks noGrp="1"/>
          </p:cNvSpPr>
          <p:nvPr>
            <p:ph idx="1"/>
          </p:nvPr>
        </p:nvSpPr>
        <p:spPr>
          <a:solidFill>
            <a:srgbClr val="3B3B3B"/>
          </a:solidFill>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the following slides we will be exploring the visualizations and their interpretations.</a:t>
            </a:r>
          </a:p>
        </p:txBody>
      </p:sp>
    </p:spTree>
    <p:extLst>
      <p:ext uri="{BB962C8B-B14F-4D97-AF65-F5344CB8AC3E}">
        <p14:creationId xmlns:p14="http://schemas.microsoft.com/office/powerpoint/2010/main" val="173062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p:txBody>
          <a:bodyPr>
            <a:normAutofit fontScale="90000"/>
          </a:bodyPr>
          <a:lstStyle/>
          <a:p>
            <a:r>
              <a:rPr lang="en-US" sz="5400" dirty="0">
                <a:solidFill>
                  <a:srgbClr val="FF6600"/>
                </a:solidFill>
                <a:latin typeface="Times New Roman" panose="02020603050405020304" pitchFamily="18" charset="0"/>
                <a:cs typeface="Times New Roman" panose="02020603050405020304" pitchFamily="18" charset="0"/>
              </a:rPr>
              <a:t>Understanding the Market (Customers)</a:t>
            </a:r>
          </a:p>
        </p:txBody>
      </p:sp>
      <p:pic>
        <p:nvPicPr>
          <p:cNvPr id="5" name="Content Placeholder 4" descr="Chart, pie chart&#10;&#10;Description automatically generated">
            <a:extLst>
              <a:ext uri="{FF2B5EF4-FFF2-40B4-BE49-F238E27FC236}">
                <a16:creationId xmlns:a16="http://schemas.microsoft.com/office/drawing/2014/main" id="{2184BC80-942B-4606-B316-784F9AE48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763" y="2031837"/>
            <a:ext cx="5441900" cy="3618573"/>
          </a:xfrm>
        </p:spPr>
      </p:pic>
      <p:pic>
        <p:nvPicPr>
          <p:cNvPr id="7" name="Picture 6" descr="Chart, pie chart&#10;&#10;Description automatically generated">
            <a:extLst>
              <a:ext uri="{FF2B5EF4-FFF2-40B4-BE49-F238E27FC236}">
                <a16:creationId xmlns:a16="http://schemas.microsoft.com/office/drawing/2014/main" id="{7939650C-0670-4BAC-8E92-37026EDF4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024" y="2029386"/>
            <a:ext cx="5248213" cy="3621024"/>
          </a:xfrm>
          <a:prstGeom prst="rect">
            <a:avLst/>
          </a:prstGeom>
        </p:spPr>
      </p:pic>
    </p:spTree>
    <p:extLst>
      <p:ext uri="{BB962C8B-B14F-4D97-AF65-F5344CB8AC3E}">
        <p14:creationId xmlns:p14="http://schemas.microsoft.com/office/powerpoint/2010/main" val="55952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p:txBody>
          <a:bodyPr>
            <a:normAutofit fontScale="90000"/>
          </a:bodyPr>
          <a:lstStyle/>
          <a:p>
            <a:r>
              <a:rPr lang="en-US" sz="5400">
                <a:solidFill>
                  <a:srgbClr val="FF6600"/>
                </a:solidFill>
                <a:latin typeface="Times New Roman" panose="02020603050405020304" pitchFamily="18" charset="0"/>
                <a:cs typeface="Times New Roman" panose="02020603050405020304" pitchFamily="18" charset="0"/>
              </a:rPr>
              <a:t>Understanding the Market (Customers)</a:t>
            </a:r>
            <a:endParaRPr lang="en-US" sz="5400" dirty="0">
              <a:solidFill>
                <a:srgbClr val="FF66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1EE75D5-F7AA-4E36-A111-CFF229AC97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296" y="1825625"/>
            <a:ext cx="7741408" cy="4351338"/>
          </a:xfrm>
        </p:spPr>
      </p:pic>
    </p:spTree>
    <p:extLst>
      <p:ext uri="{BB962C8B-B14F-4D97-AF65-F5344CB8AC3E}">
        <p14:creationId xmlns:p14="http://schemas.microsoft.com/office/powerpoint/2010/main" val="23192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DE59-83A2-4886-94A1-FC292E40729A}"/>
              </a:ext>
            </a:extLst>
          </p:cNvPr>
          <p:cNvSpPr>
            <a:spLocks noGrp="1"/>
          </p:cNvSpPr>
          <p:nvPr>
            <p:ph type="title"/>
          </p:nvPr>
        </p:nvSpPr>
        <p:spPr/>
        <p:txBody>
          <a:bodyPr>
            <a:normAutofit fontScale="90000"/>
          </a:bodyPr>
          <a:lstStyle/>
          <a:p>
            <a:r>
              <a:rPr lang="en-US" sz="5400" dirty="0">
                <a:solidFill>
                  <a:srgbClr val="FF6600"/>
                </a:solidFill>
                <a:latin typeface="Times New Roman" panose="02020603050405020304" pitchFamily="18" charset="0"/>
                <a:cs typeface="Times New Roman" panose="02020603050405020304" pitchFamily="18" charset="0"/>
              </a:rPr>
              <a:t>Understanding the Market (Price, Cost and Profit)</a:t>
            </a:r>
          </a:p>
        </p:txBody>
      </p:sp>
      <p:pic>
        <p:nvPicPr>
          <p:cNvPr id="6" name="Content Placeholder 5" descr="Chart, line chart&#10;&#10;Description automatically generated">
            <a:extLst>
              <a:ext uri="{FF2B5EF4-FFF2-40B4-BE49-F238E27FC236}">
                <a16:creationId xmlns:a16="http://schemas.microsoft.com/office/drawing/2014/main" id="{9D4CC140-0964-4D12-9A7B-1EEB29BFB8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6604" y="1972042"/>
            <a:ext cx="8147362" cy="4351338"/>
          </a:xfrm>
        </p:spPr>
      </p:pic>
      <p:sp>
        <p:nvSpPr>
          <p:cNvPr id="7" name="TextBox 6">
            <a:extLst>
              <a:ext uri="{FF2B5EF4-FFF2-40B4-BE49-F238E27FC236}">
                <a16:creationId xmlns:a16="http://schemas.microsoft.com/office/drawing/2014/main" id="{4A2A0230-9A5C-40EE-B633-505A4DBEA82A}"/>
              </a:ext>
            </a:extLst>
          </p:cNvPr>
          <p:cNvSpPr txBox="1"/>
          <p:nvPr/>
        </p:nvSpPr>
        <p:spPr>
          <a:xfrm>
            <a:off x="838200" y="1972042"/>
            <a:ext cx="2475914"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can notice a constant trend in the relationship between the price and the profit of each trip. There is a small number of outliers that were date to 2017 – the year when the cab industry boomed.</a:t>
            </a:r>
          </a:p>
        </p:txBody>
      </p:sp>
    </p:spTree>
    <p:extLst>
      <p:ext uri="{BB962C8B-B14F-4D97-AF65-F5344CB8AC3E}">
        <p14:creationId xmlns:p14="http://schemas.microsoft.com/office/powerpoint/2010/main" val="351200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F3E20C07C1424EBCBD01C20FF0F1D6" ma:contentTypeVersion="9" ma:contentTypeDescription="Create a new document." ma:contentTypeScope="" ma:versionID="4c5ba1293c46cb4dd9fbbbe90470877b">
  <xsd:schema xmlns:xsd="http://www.w3.org/2001/XMLSchema" xmlns:xs="http://www.w3.org/2001/XMLSchema" xmlns:p="http://schemas.microsoft.com/office/2006/metadata/properties" xmlns:ns3="8cdf6fe5-c475-4231-8ca9-ab80f34a4a6b" xmlns:ns4="5b30dbd7-4ebf-4d46-9a72-fd398c9b316e" targetNamespace="http://schemas.microsoft.com/office/2006/metadata/properties" ma:root="true" ma:fieldsID="ad526d0c714f9499ab4aac02e605d95f" ns3:_="" ns4:_="">
    <xsd:import namespace="8cdf6fe5-c475-4231-8ca9-ab80f34a4a6b"/>
    <xsd:import namespace="5b30dbd7-4ebf-4d46-9a72-fd398c9b316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df6fe5-c475-4231-8ca9-ab80f34a4a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30dbd7-4ebf-4d46-9a72-fd398c9b316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AC6A15-BA22-4130-9D8B-48A63EF6E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df6fe5-c475-4231-8ca9-ab80f34a4a6b"/>
    <ds:schemaRef ds:uri="5b30dbd7-4ebf-4d46-9a72-fd398c9b31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0B3F81-7199-4405-8AD9-E218B95150B0}">
  <ds:schemaRefs>
    <ds:schemaRef ds:uri="http://schemas.microsoft.com/sharepoint/v3/contenttype/forms"/>
  </ds:schemaRefs>
</ds:datastoreItem>
</file>

<file path=customXml/itemProps3.xml><?xml version="1.0" encoding="utf-8"?>
<ds:datastoreItem xmlns:ds="http://schemas.openxmlformats.org/officeDocument/2006/customXml" ds:itemID="{011A5716-D7FB-4435-A867-518A1EDF8D98}">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5b30dbd7-4ebf-4d46-9a72-fd398c9b316e"/>
    <ds:schemaRef ds:uri="8cdf6fe5-c475-4231-8ca9-ab80f34a4a6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Data Glacier Internship</Template>
  <TotalTime>225</TotalTime>
  <Words>811</Words>
  <Application>Microsoft Office PowerPoint</Application>
  <PresentationFormat>Widescreen</PresentationFormat>
  <Paragraphs>79</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   Agenda</vt:lpstr>
      <vt:lpstr>Executive Summary</vt:lpstr>
      <vt:lpstr>Problem Statement</vt:lpstr>
      <vt:lpstr>Approach</vt:lpstr>
      <vt:lpstr>Exploratory Data Analysis</vt:lpstr>
      <vt:lpstr>Understanding the Market (Customers)</vt:lpstr>
      <vt:lpstr>Understanding the Market (Customers)</vt:lpstr>
      <vt:lpstr>Understanding the Market (Price, Cost and Profit)</vt:lpstr>
      <vt:lpstr>Understanding the Market (Price, Cost and Profit)</vt:lpstr>
      <vt:lpstr>Comparison Between the Companies</vt:lpstr>
      <vt:lpstr>Comparison Between the Companies</vt:lpstr>
      <vt:lpstr>Comparison Between the Companies</vt:lpstr>
      <vt:lpstr>Comparison Between the Companies</vt:lpstr>
      <vt:lpstr>Comparison Between the Companies</vt:lpstr>
      <vt:lpstr>Comparison Between the Companies</vt:lpstr>
      <vt:lpstr>Comparison Between the Companies</vt:lpstr>
      <vt:lpstr>EDA Summary</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Zyad Al-Azazi</dc:creator>
  <cp:lastModifiedBy>Zyad Al-Azazi</cp:lastModifiedBy>
  <cp:revision>20</cp:revision>
  <dcterms:created xsi:type="dcterms:W3CDTF">2021-03-14T23:15:58Z</dcterms:created>
  <dcterms:modified xsi:type="dcterms:W3CDTF">2021-03-15T13:20:38Z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0x0101006FF3E20C07C1424EBCBD01C20FF0F1D6</vt:lpwstr>
  </property>
</Properties>
</file>