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71" r:id="rId5"/>
    <p:sldId id="370" r:id="rId6"/>
    <p:sldId id="372" r:id="rId7"/>
    <p:sldId id="373" r:id="rId8"/>
    <p:sldId id="374" r:id="rId9"/>
    <p:sldId id="333" r:id="rId10"/>
    <p:sldId id="321" r:id="rId11"/>
    <p:sldId id="334" r:id="rId12"/>
    <p:sldId id="335" r:id="rId13"/>
    <p:sldId id="336" r:id="rId14"/>
    <p:sldId id="337" r:id="rId15"/>
    <p:sldId id="338" r:id="rId16"/>
    <p:sldId id="340" r:id="rId17"/>
    <p:sldId id="339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9" r:id="rId26"/>
    <p:sldId id="348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278" r:id="rId48"/>
  </p:sldIdLst>
  <p:sldSz cx="9144000" cy="5143500" type="screen16x9"/>
  <p:notesSz cx="6858000" cy="9144000"/>
  <p:embeddedFontLst>
    <p:embeddedFont>
      <p:font typeface="Raleway"/>
      <p:regular r:id="rId52"/>
    </p:embeddedFont>
    <p:embeddedFont>
      <p:font typeface="Lato" panose="020F0502020204030203"/>
      <p:regular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Segoe UI" panose="020B0502040204020203" pitchFamily="34" charset="0"/>
      <p:regular r:id="rId58"/>
      <p:bold r:id="rId59"/>
      <p:italic r:id="rId60"/>
      <p:bold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660"/>
  </p:normalViewPr>
  <p:slideViewPr>
    <p:cSldViewPr snapToGrid="0">
      <p:cViewPr>
        <p:scale>
          <a:sx n="90" d="100"/>
          <a:sy n="90" d="100"/>
        </p:scale>
        <p:origin x="38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5" Type="http://schemas.openxmlformats.org/officeDocument/2006/relationships/font" Target="fonts/font14.fntdata"/><Relationship Id="rId64" Type="http://schemas.openxmlformats.org/officeDocument/2006/relationships/font" Target="fonts/font13.fntdata"/><Relationship Id="rId63" Type="http://schemas.openxmlformats.org/officeDocument/2006/relationships/font" Target="fonts/font12.fntdata"/><Relationship Id="rId62" Type="http://schemas.openxmlformats.org/officeDocument/2006/relationships/font" Target="fonts/font11.fntdata"/><Relationship Id="rId61" Type="http://schemas.openxmlformats.org/officeDocument/2006/relationships/font" Target="fonts/font10.fntdata"/><Relationship Id="rId60" Type="http://schemas.openxmlformats.org/officeDocument/2006/relationships/font" Target="fonts/font9.fntdata"/><Relationship Id="rId6" Type="http://schemas.openxmlformats.org/officeDocument/2006/relationships/slide" Target="slides/slide3.xml"/><Relationship Id="rId59" Type="http://schemas.openxmlformats.org/officeDocument/2006/relationships/font" Target="fonts/font8.fntdata"/><Relationship Id="rId58" Type="http://schemas.openxmlformats.org/officeDocument/2006/relationships/font" Target="fonts/font7.fntdata"/><Relationship Id="rId57" Type="http://schemas.openxmlformats.org/officeDocument/2006/relationships/font" Target="fonts/font6.fntdata"/><Relationship Id="rId56" Type="http://schemas.openxmlformats.org/officeDocument/2006/relationships/font" Target="fonts/font5.fntdata"/><Relationship Id="rId55" Type="http://schemas.openxmlformats.org/officeDocument/2006/relationships/font" Target="fonts/font4.fntdata"/><Relationship Id="rId54" Type="http://schemas.openxmlformats.org/officeDocument/2006/relationships/font" Target="fonts/font3.fntdata"/><Relationship Id="rId53" Type="http://schemas.openxmlformats.org/officeDocument/2006/relationships/font" Target="fonts/font2.fntdata"/><Relationship Id="rId52" Type="http://schemas.openxmlformats.org/officeDocument/2006/relationships/font" Target="fonts/font1.fntdata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+ 1 column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_1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 panose="020F0502020204030203"/>
              <a:buChar char="▷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●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○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 panose="020F0502020204030203"/>
              <a:buChar char="■"/>
              <a:defRPr sz="24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645225" y="2762724"/>
            <a:ext cx="6736500" cy="135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Section 2</a:t>
            </a:r>
            <a:endParaRPr sz="4000" dirty="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Attributes (Cont.)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style Attribute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The</a:t>
            </a:r>
            <a:r>
              <a:rPr lang="en-US" sz="2000" dirty="0">
                <a:solidFill>
                  <a:srgbClr val="C00000"/>
                </a:solidFill>
              </a:rPr>
              <a:t> style </a:t>
            </a:r>
            <a:r>
              <a:rPr lang="en-US" sz="2000" dirty="0"/>
              <a:t>attribute is used to add styles to an element, such as color, font, size, and more.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Example</a:t>
            </a:r>
            <a:endParaRPr lang="en-US" sz="2000" dirty="0"/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red paragraph.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Attributes (Cont.)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lang Attribute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You should always include the </a:t>
            </a:r>
            <a:r>
              <a:rPr lang="en-US" sz="1600" dirty="0">
                <a:solidFill>
                  <a:srgbClr val="C00000"/>
                </a:solidFill>
              </a:rPr>
              <a:t>lang</a:t>
            </a:r>
            <a:r>
              <a:rPr lang="en-US" sz="1600" dirty="0"/>
              <a:t> attribute inside the </a:t>
            </a:r>
            <a:r>
              <a:rPr lang="en-US" sz="1600" dirty="0">
                <a:solidFill>
                  <a:srgbClr val="C00000"/>
                </a:solidFill>
              </a:rPr>
              <a:t>&lt;html&gt; </a:t>
            </a:r>
            <a:r>
              <a:rPr lang="en-US" sz="1600" dirty="0"/>
              <a:t>tag, to declare the language of the Web page. This is meant to assist search engines and browsers.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following example specifies English as the language:</a:t>
            </a:r>
            <a:endParaRPr lang="en-US" sz="1600" dirty="0"/>
          </a:p>
          <a:p>
            <a:pPr marL="114300" indent="0">
              <a:buNone/>
            </a:pPr>
            <a:endParaRPr lang="en-US" sz="1800" dirty="0"/>
          </a:p>
          <a:p>
            <a:pPr marL="571500" lvl="1" indent="0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lang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Attributes (Cont.)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The title Attribute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The</a:t>
            </a:r>
            <a:r>
              <a:rPr lang="en-US" sz="1600" dirty="0">
                <a:solidFill>
                  <a:srgbClr val="C00000"/>
                </a:solidFill>
              </a:rPr>
              <a:t> title </a:t>
            </a:r>
            <a:r>
              <a:rPr lang="en-US" sz="1600" dirty="0"/>
              <a:t>attribute defines some extra information about an element. </a:t>
            </a:r>
            <a:endParaRPr lang="en-US" sz="1600" dirty="0"/>
          </a:p>
          <a:p>
            <a:pPr marL="114300" indent="0">
              <a:buNone/>
            </a:pPr>
            <a:endParaRPr lang="en-US" sz="1600" dirty="0"/>
          </a:p>
          <a:p>
            <a:r>
              <a:rPr lang="en-US" sz="1600" dirty="0"/>
              <a:t>The value of the title attribute will be displayed as a tooltip when you mouse over the element:</a:t>
            </a:r>
            <a:endParaRPr lang="en-US" sz="1600" dirty="0"/>
          </a:p>
          <a:p>
            <a:endParaRPr lang="en-US" sz="1800" dirty="0"/>
          </a:p>
          <a:p>
            <a:pPr marL="571500" lvl="1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="I'm a tooltip"&gt;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32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Always Quote Attribute Values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GOOD:</a:t>
            </a:r>
            <a:endParaRPr lang="en-US" sz="11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="https://www.w3schools.com/html/"&gt;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our HTML tutorial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Bad:</a:t>
            </a: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=https://www.w3schools.com/html/&gt;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our HTML tutorial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en-US" sz="12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Sometimes you have to use quotes. This example will not display the title attribute correctly, because it contains a space:</a:t>
            </a:r>
            <a:endParaRPr lang="en-US" sz="12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12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114300" indent="0" algn="l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  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=About </a:t>
            </a:r>
            <a:r>
              <a:rPr lang="en-US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W3Schools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4300" indent="0" algn="l">
              <a:buNone/>
            </a:pPr>
            <a:endParaRPr lang="en-US" sz="105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3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Headings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Headings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HTML headings are titles or subtitles that you want to display on a webpage.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HTML headings are defined with the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&lt;h1&gt; 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to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&lt;h6&gt; 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tags.</a:t>
            </a:r>
            <a:endParaRPr lang="en-US" sz="12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&lt;h1&gt; 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defines the most important heading. </a:t>
            </a:r>
            <a:r>
              <a:rPr lang="en-US" sz="1200" b="0" i="0" dirty="0">
                <a:solidFill>
                  <a:srgbClr val="C00000"/>
                </a:solidFill>
                <a:effectLst/>
                <a:latin typeface="Verdana" panose="020B0604030504040204" pitchFamily="34" charset="0"/>
              </a:rPr>
              <a:t>&lt;h6&gt; 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defines the least important heading.</a:t>
            </a:r>
            <a:endParaRPr lang="en-US" sz="12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endParaRPr lang="en-US" sz="1200" dirty="0">
              <a:solidFill>
                <a:schemeClr val="tx1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Example</a:t>
            </a:r>
            <a:endParaRPr lang="en-US" sz="12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/h3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/h4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/h5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Heading 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/h6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Headings Are Important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Search engines use the headings to index the structure and content of your web pages.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Users often skim a page by its headings. It is important to use headings to show the document structure.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&lt;h1&gt;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headings should be used for main headings, followed by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&lt;h2&gt;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headings, then the less important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&lt;h3&gt;, 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and so on.</a:t>
            </a:r>
            <a:endParaRPr lang="en-US" sz="1200" dirty="0">
              <a:solidFill>
                <a:schemeClr val="tx1">
                  <a:lumMod val="75000"/>
                </a:schemeClr>
              </a:solidFill>
              <a:latin typeface="Verdana" panose="020B0604030504040204" pitchFamily="34" charset="0"/>
            </a:endParaRPr>
          </a:p>
          <a:p>
            <a:r>
              <a:rPr lang="en-US" sz="1200" b="0" i="0" dirty="0"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Note: 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Use HTML headings for headings only. Don't use headings to make text </a:t>
            </a:r>
            <a:r>
              <a:rPr lang="en-US" sz="1200" b="1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BIG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or</a:t>
            </a:r>
            <a:r>
              <a:rPr lang="en-US" sz="1200" b="1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 bold</a:t>
            </a:r>
            <a:r>
              <a:rPr lang="en-US" sz="12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18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4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Paragraphs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Paragraphs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 paragraph always starts on a new line and is usually a block of text.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HTML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&lt;p&gt;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element defines a paragraph.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 paragraph always starts on a new line, and browsers automatically add some white space (a margin) before and after a paragraph.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800" dirty="0"/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another paragraph.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-27369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Display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795600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You cannot be sure how HTML will be displayed.</a:t>
            </a:r>
            <a:endParaRPr lang="en-US" sz="12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2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Large or small screens, and resized windows will create different results.</a:t>
            </a:r>
            <a:endParaRPr lang="en-US" sz="12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2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With HTML, you cannot change the display by adding extra spaces or extra lines in your HTML code.</a:t>
            </a:r>
            <a:endParaRPr lang="en-US" sz="12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2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browser will automatically remove any extra spaces and lines when the page is displayed:</a:t>
            </a:r>
            <a:endParaRPr lang="en-US" sz="12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1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1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 a lot of lines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source code,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 the browser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ignores it.</a:t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050" dirty="0"/>
            </a:b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paragraph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contains         a lot of spaces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 the source         code,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but the        browser</a:t>
            </a:r>
            <a:br>
              <a:rPr lang="en-US" sz="1050" dirty="0"/>
            </a:br>
            <a:r>
              <a:rPr lang="en-US" sz="105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ignores it.</a:t>
            </a:r>
            <a:br>
              <a:rPr lang="en-US" sz="1050" dirty="0"/>
            </a:b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05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1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Elements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Horizontal Rules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8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hr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defines a thematic break in an HTML page, and is most often displayed as a horizontal rule.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8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hr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element is used to separate content (or define a change) in an HTML page: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text.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heading 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some other text.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The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hr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tag is an empty tag, which means that it has no end tag</a:t>
            </a:r>
            <a:endParaRPr lang="en-US" sz="14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endParaRPr lang="en-US" sz="18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Poem Problem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This poem will display on a single line: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sea.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Oh, bring back my Bonnie to me.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endParaRPr lang="en-US" sz="18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Solution - The HTML &lt;pre&gt; Element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HTML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&lt;pre&gt;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element defines preformatted text.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text inside a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&lt;pre&gt;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element is displayed in a fixed-width font (usually Courier), and it preserves both spaces and line breaks: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Example:</a:t>
            </a: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pre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sea.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My Bonnie lies over the ocean.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Oh, bring back my Bonnie to me.</a:t>
            </a: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/pre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78656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5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Comments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Comments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HTML comments are not displayed in the browser, but they can help document your HTML source code.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HTML Comment Tags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You can add comments to your HTML source by using the following syntax:</a:t>
            </a: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This is a comment --&gt;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Remember to add more information here --&gt;</a:t>
            </a:r>
            <a:endParaRPr lang="en-US" sz="1200" b="0" i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endParaRPr lang="en-US" sz="11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571500" lvl="1" indent="0">
              <a:buNone/>
            </a:pPr>
            <a:r>
              <a:rPr lang="en-US" sz="1400" b="1" i="0" dirty="0">
                <a:solidFill>
                  <a:schemeClr val="tx1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Notice that there is an exclamation point (!) in the start tag, but not in the end tag.</a:t>
            </a:r>
            <a:endParaRPr lang="en-US" sz="1800" b="1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Comments (cont.)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Comments are also great for debugging HTML, because you can comment out HTML lines of code, one at a time, to search for errors: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b="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Example:</a:t>
            </a:r>
            <a:endParaRPr lang="en-US" sz="1800" b="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600" b="0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  <a:p>
            <a:pPr marL="571500" lvl="1" indent="0">
              <a:buNone/>
            </a:pP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Do not display this image at the moment</a:t>
            </a:r>
            <a:br>
              <a:rPr lang="en-US" sz="1600" dirty="0"/>
            </a:b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border="0" 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="pic_trulli.jpg" alt="</a:t>
            </a:r>
            <a:r>
              <a:rPr lang="en-US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Trulli</a:t>
            </a: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"&gt;</a:t>
            </a:r>
            <a:br>
              <a:rPr lang="en-US" sz="1600" dirty="0"/>
            </a:br>
            <a:r>
              <a:rPr lang="en-US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--&gt;</a:t>
            </a:r>
            <a:endParaRPr lang="en-US" sz="3200" b="1" i="0" dirty="0">
              <a:solidFill>
                <a:schemeClr val="tx1">
                  <a:lumMod val="75000"/>
                </a:schemeClr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78656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6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Links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Links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Links are found in nearly all web pages. Links allow users to click their way from page to page.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Links - Hyperlinks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HTML links are hyperlinks.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You can click on a link and jump to another document.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When you move the mouse over a link, the mouse arrow will turn into a little hand.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b="1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Note: 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 link does not have to be text. A link can be an image or any other HTML element!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Links - Syntax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HTML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&lt;a&gt;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defines a hyperlink. It has the following syntax: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1600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 text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endParaRPr lang="en-US" sz="16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most important attribute of the 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&lt;a&gt;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element is the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8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href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attribute, which indicates the link's destination.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 link text is the part that will be visible to the reader.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Clicking on the link text, will send the reader to the specified URL address.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Explained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The </a:t>
            </a:r>
            <a:r>
              <a:rPr lang="en-US" sz="1400" dirty="0">
                <a:solidFill>
                  <a:srgbClr val="C00000"/>
                </a:solidFill>
              </a:rPr>
              <a:t>&lt;!DOCTYPE html&gt; </a:t>
            </a:r>
            <a:r>
              <a:rPr lang="en-US" sz="1400" dirty="0"/>
              <a:t>declaration defines that this document is an HTML5 document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C00000"/>
                </a:solidFill>
              </a:rPr>
              <a:t>&lt;html&gt; </a:t>
            </a:r>
            <a:r>
              <a:rPr lang="en-US" sz="1400" dirty="0"/>
              <a:t>element is the root element of an HTML page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C00000"/>
                </a:solidFill>
              </a:rPr>
              <a:t>&lt;head&gt; </a:t>
            </a:r>
            <a:r>
              <a:rPr lang="en-US" sz="1400" dirty="0"/>
              <a:t>element contains meta information about the HTML page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C00000"/>
                </a:solidFill>
              </a:rPr>
              <a:t>&lt;title&gt; </a:t>
            </a:r>
            <a:r>
              <a:rPr lang="en-US" sz="1400" dirty="0"/>
              <a:t>element specifies a title for the HTML page (which is shown in the browser's title bar or in the page's tab)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C00000"/>
                </a:solidFill>
              </a:rPr>
              <a:t>&lt;body&gt; </a:t>
            </a:r>
            <a:r>
              <a:rPr lang="en-US" sz="1400" dirty="0"/>
              <a:t>element defines the document's body, and is a container for all the visible contents, such as headings, paragraphs, images, hyperlinks, tables, lists, etc.</a:t>
            </a:r>
            <a:endParaRPr lang="en-US" sz="1400" dirty="0"/>
          </a:p>
          <a:p>
            <a:r>
              <a:rPr lang="en-US" sz="1400" dirty="0"/>
              <a:t>The </a:t>
            </a:r>
            <a:r>
              <a:rPr lang="en-US" sz="1400" dirty="0">
                <a:solidFill>
                  <a:srgbClr val="C00000"/>
                </a:solidFill>
              </a:rPr>
              <a:t>&lt;h1&gt; </a:t>
            </a:r>
            <a:r>
              <a:rPr lang="en-US" sz="1400" dirty="0"/>
              <a:t>element defines a large heading</a:t>
            </a:r>
            <a:endParaRPr lang="en-US" sz="1400" dirty="0"/>
          </a:p>
          <a:p>
            <a:r>
              <a:rPr lang="en-US" sz="1400" dirty="0"/>
              <a:t>The</a:t>
            </a:r>
            <a:r>
              <a:rPr lang="en-US" sz="1400" dirty="0">
                <a:solidFill>
                  <a:srgbClr val="C00000"/>
                </a:solidFill>
              </a:rPr>
              <a:t> &lt;p&gt; </a:t>
            </a:r>
            <a:r>
              <a:rPr lang="en-US" sz="1400" dirty="0"/>
              <a:t>element defines a paragraph</a:t>
            </a:r>
            <a:endParaRPr lang="en-US" sz="14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Links – Syntax (cont.)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Example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This example shows how to create a link to Google.com: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="https://www.google.com/"&gt;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Google.com!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links will appear as follows in all browsers: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unvisited link is underlined and blue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visited link is underlined and purple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active link is underlined and red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Tip: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Links can of course be styled with CSS, to get another look!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Links - The target Attribute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By default, the linked page will be displayed in the current browser window. To change this, you must specify another target for the link.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target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attribute specifies where to open the linked document.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</a:t>
            </a: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target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attribute can have one of the following values: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_self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Default. Opens the document in the same window/tab as it was clicked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_blank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- Opens the document in a new window or tab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_parent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Opens the document in the parent frame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_top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Opens the document in the full body of the window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Absolute URLs vs. Relative URLs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Both examples above are using an </a:t>
            </a: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absolute URL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(a full web address) in the </a:t>
            </a:r>
            <a:r>
              <a:rPr lang="en-US" sz="16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href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attribute.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 local link (a link to a page within the same website) is specified with a </a:t>
            </a: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relative URL 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(without the "https://www" part):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Example: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571500" lvl="1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Absolute URLs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="https://www.w3.org/"&gt;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W3C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="https://www.google.com/"&gt;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Relative URLs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/h2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="html_images.asp"&gt;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Images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="/</a:t>
            </a:r>
            <a:r>
              <a:rPr lang="en-US" sz="1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/default.asp"&gt;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 Tutorial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Links - Use an Image as a Link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To use an image as a link, just put the 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8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img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 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inside the 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&lt;a&gt; 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Example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 "&gt;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="Google-icon.jpg 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 tutorial"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="width:42px;height:42px;"&gt;</a:t>
            </a:r>
            <a:br>
              <a:rPr lang="en-US" sz="1600" dirty="0"/>
            </a:b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Link to an Email Address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Use </a:t>
            </a:r>
            <a:r>
              <a:rPr lang="en-US" sz="20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mailto: 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inside the </a:t>
            </a:r>
            <a:r>
              <a:rPr lang="en-US" sz="20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href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attribute to create a link that opens the user's email program (to let them send a new email):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Example: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="mailto:someone@example.com"&gt;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 email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Button as a Link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To use an HTML button as a link, you have to add some JavaScript code.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JavaScript allows you to specify what happens at certain events, such as a click of a button: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Example: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onclick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document.location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=‘https://www.google.com'"&gt;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 Tutorial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/button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Link Titles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</a:t>
            </a:r>
            <a:r>
              <a:rPr lang="en-US" sz="20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 title </a:t>
            </a:r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attribute specifies extra information about an element. The information is most often shown as a tooltip text when the mouse moves over the element.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title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="Go to google website"&gt;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Visit Google to search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78656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7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Images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Images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Example: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="pic_trulli.jpg"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="Italian </a:t>
            </a:r>
            <a:r>
              <a:rPr lang="en-US" sz="16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Trulli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20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Images Syntax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HTML 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4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img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 </a:t>
            </a:r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is used to embed an image in a web page.</a:t>
            </a:r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Images are not technically inserted into a web page; images are linked to web pages. The 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4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img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 </a:t>
            </a:r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creates a holding space for the referenced image.</a:t>
            </a:r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4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img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 </a:t>
            </a:r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is empty, it contains attributes only, and does not have a closing tag.</a:t>
            </a:r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4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img</a:t>
            </a:r>
            <a:r>
              <a:rPr lang="en-US" sz="14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 </a:t>
            </a:r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tag has two required attributes:</a:t>
            </a:r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/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400" i="0" dirty="0" err="1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src</a:t>
            </a:r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- Specifies the path to the image</a:t>
            </a:r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/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alt - Specifies an alternate text for the image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361950" indent="-285750"/>
            <a:r>
              <a:rPr lang="en-US" sz="14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Syntax:</a:t>
            </a:r>
            <a:endParaRPr lang="en-US" sz="14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7620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i="1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alternatetext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 HTML Element?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An HTML element is defined by a start tag, some content, and an end tag: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2000" dirty="0"/>
              <a:t>Content goes here...</a:t>
            </a:r>
            <a:r>
              <a:rPr lang="en-US" sz="16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tagname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sz="2000" b="0" i="0" dirty="0">
              <a:solidFill>
                <a:srgbClr val="0000CD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The HTML element is everything from the start tag to the end tag: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2000" dirty="0"/>
              <a:t>My First Heading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h1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sz="2000" b="0" i="0" dirty="0">
              <a:solidFill>
                <a:srgbClr val="0000CD"/>
              </a:solidFill>
              <a:effectLst/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lang="en-US" sz="2000" dirty="0"/>
              <a:t>My first paragraph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Verdana" panose="020B0604030504040204" pitchFamily="34" charset="0"/>
              </a:rPr>
              <a:t>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Verdana" panose="020B0604030504040204" pitchFamily="34" charset="0"/>
              </a:rPr>
              <a:t>&gt;</a:t>
            </a:r>
            <a:endParaRPr lang="en-US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Image Size - Width and Height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You can use the </a:t>
            </a:r>
            <a:r>
              <a:rPr lang="en-US" sz="18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style</a:t>
            </a:r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attribute to specify the width and height of an image.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Example: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jacket"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="width:500px;height:600px;"&gt;</a:t>
            </a: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Alternatively, you can use the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and 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1400" b="0" i="0" dirty="0">
                <a:solidFill>
                  <a:schemeClr val="tx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attributes: </a:t>
            </a:r>
            <a:endParaRPr lang="en-US" sz="1400" b="0" i="0" dirty="0">
              <a:solidFill>
                <a:schemeClr val="tx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="img_girl.jpg"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="Girl in a jacket"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width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="500"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height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=“400"&gt;</a:t>
            </a:r>
            <a:endParaRPr lang="en-US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Images on Another Server/Website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Some web sites point to an image on another server.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To point to an image on another server, you must specify an absolute (full) URL in the </a:t>
            </a:r>
            <a:r>
              <a:rPr lang="en-US" sz="1800" dirty="0" err="1">
                <a:solidFill>
                  <a:srgbClr val="C00000"/>
                </a:solidFill>
                <a:latin typeface="Segoe UI" panose="020B0502040204020203" pitchFamily="34" charset="0"/>
              </a:rPr>
              <a:t>src</a:t>
            </a: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 attribute: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Example: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="https://dasmannews.com/wp-content/uploads/2020/12/image-20150902-6700-t2axrz-768x768.jpg"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=“Google.com"&gt;</a:t>
            </a:r>
            <a:endParaRPr lang="en-US" sz="1800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4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Animated Images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HTML allows animated GIFs: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r>
              <a:rPr lang="en-US" sz="18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Example:</a:t>
            </a: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="programming.gif"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alt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="Computer Man"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1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="width:48px;height:48px;"&gt;</a:t>
            </a:r>
            <a:endParaRPr lang="en-US" sz="1800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78656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8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Formatting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HTML Formatting Elements</a:t>
            </a:r>
            <a:endParaRPr lang="en-US" sz="28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1449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chemeClr val="tx1">
                    <a:lumMod val="75000"/>
                  </a:schemeClr>
                </a:solidFill>
                <a:latin typeface="Segoe UI" panose="020B0502040204020203" pitchFamily="34" charset="0"/>
              </a:rPr>
              <a:t>Formatting elements were designed to display special types of text:</a:t>
            </a:r>
            <a:endParaRPr lang="en-US" sz="1800" dirty="0">
              <a:solidFill>
                <a:schemeClr val="tx1">
                  <a:lumMod val="75000"/>
                </a:schemeClr>
              </a:solidFill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&lt;b&gt;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Bold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&lt;strong&gt;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Important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6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i</a:t>
            </a: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Italic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</a:t>
            </a:r>
            <a:r>
              <a:rPr lang="en-US" sz="1600" i="0" dirty="0" err="1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em</a:t>
            </a: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Emphasized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&lt;mark&gt;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Marked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&lt;small&gt;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Smaller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&lt;del&gt;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Deleted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&lt;ins&gt;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Inserted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&lt;sub&gt;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Subscript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rgbClr val="C00000"/>
                </a:solidFill>
                <a:effectLst/>
                <a:latin typeface="Segoe UI" panose="020B0502040204020203" pitchFamily="34" charset="0"/>
              </a:rPr>
              <a:t>&lt;sup&gt; 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- Superscript text</a:t>
            </a:r>
            <a:endParaRPr lang="en-US" sz="16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marL="114300" indent="0">
              <a:buNone/>
            </a:pPr>
            <a:endParaRPr lang="en-US" sz="1800" i="0" dirty="0">
              <a:solidFill>
                <a:schemeClr val="tx1">
                  <a:lumMod val="7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92333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ar-EG" altLang="ar-EG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ctrTitle" idx="4294967295"/>
          </p:nvPr>
        </p:nvSpPr>
        <p:spPr>
          <a:xfrm>
            <a:off x="916025" y="726094"/>
            <a:ext cx="5561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chemeClr val="accent2"/>
                </a:solidFill>
              </a:rPr>
              <a:t>Thanks!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1754213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chemeClr val="lt1"/>
                </a:solidFill>
              </a:rPr>
              <a:t>Any questions?</a:t>
            </a:r>
            <a:endParaRPr sz="4800" b="1">
              <a:solidFill>
                <a:schemeClr val="lt1"/>
              </a:solidFill>
            </a:endParaRPr>
          </a:p>
        </p:txBody>
      </p:sp>
      <p:sp>
        <p:nvSpPr>
          <p:cNvPr id="359" name="Google Shape;359;p34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3200" dirty="0"/>
              <a:t>Empty HTML Elements</a:t>
            </a:r>
            <a:endParaRPr lang="en-US" sz="32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/>
              <a:t>HTML elements with no content are called empty elements.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&lt;</a:t>
            </a:r>
            <a:r>
              <a:rPr lang="en-US" sz="2000" dirty="0" err="1">
                <a:solidFill>
                  <a:srgbClr val="C00000"/>
                </a:solidFill>
              </a:rPr>
              <a:t>br</a:t>
            </a:r>
            <a:r>
              <a:rPr lang="en-US" sz="2000" dirty="0">
                <a:solidFill>
                  <a:srgbClr val="C00000"/>
                </a:solidFill>
              </a:rPr>
              <a:t>&gt; </a:t>
            </a:r>
            <a:r>
              <a:rPr lang="en-US" sz="2000" dirty="0"/>
              <a:t>tag defines a line break, and is an empty element without a closing tag:</a:t>
            </a: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Example</a:t>
            </a:r>
            <a:endParaRPr lang="en-US" sz="2000" dirty="0"/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dirty="0"/>
              <a:t>This is a 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dirty="0"/>
              <a:t>paragraph with a line break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14300" indent="0">
              <a:buNone/>
            </a:pPr>
            <a:r>
              <a:rPr lang="en-US" sz="3200" dirty="0"/>
              <a:t>HTML is Not Case Sensitive</a:t>
            </a:r>
            <a:endParaRPr lang="en-US" sz="3200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sz="2000" dirty="0"/>
              <a:t>HTML tags are not case sensitive: 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sz="2000" dirty="0"/>
              <a:t> means the same as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&lt;</a:t>
            </a:r>
            <a:r>
              <a:rPr lang="en-US" sz="2000" dirty="0">
                <a:solidFill>
                  <a:srgbClr val="C00000"/>
                </a:solidFill>
              </a:rPr>
              <a:t>p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sz="2000" dirty="0"/>
              <a:t>.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7200" dirty="0">
                <a:solidFill>
                  <a:schemeClr val="accent2"/>
                </a:solidFill>
              </a:rPr>
              <a:t>2</a:t>
            </a:r>
            <a:r>
              <a:rPr lang="en-GB" sz="7200" dirty="0">
                <a:solidFill>
                  <a:schemeClr val="accent2"/>
                </a:solidFill>
              </a:rPr>
              <a:t>.</a:t>
            </a:r>
            <a:endParaRPr lang="en-US" sz="72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Attributes</a:t>
            </a:r>
            <a:endParaRPr lang="en-US" dirty="0"/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Attributes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All HTML elements can have </a:t>
            </a:r>
            <a:r>
              <a:rPr lang="en-US" sz="2000" b="1" dirty="0"/>
              <a:t>attributes</a:t>
            </a:r>
            <a:endParaRPr lang="en-US" sz="2000" b="1" dirty="0"/>
          </a:p>
          <a:p>
            <a:r>
              <a:rPr lang="en-US" sz="2000" dirty="0"/>
              <a:t>Attributes provide </a:t>
            </a:r>
            <a:r>
              <a:rPr lang="en-US" sz="2000" b="1" dirty="0"/>
              <a:t>additional information </a:t>
            </a:r>
            <a:r>
              <a:rPr lang="en-US" sz="2000" dirty="0"/>
              <a:t>about elements</a:t>
            </a:r>
            <a:endParaRPr lang="en-US" sz="2000" dirty="0"/>
          </a:p>
          <a:p>
            <a:r>
              <a:rPr lang="en-US" sz="2000" dirty="0"/>
              <a:t>Attributes are always specified in the </a:t>
            </a:r>
            <a:r>
              <a:rPr lang="en-US" sz="2000" b="1" dirty="0"/>
              <a:t>start tag</a:t>
            </a:r>
            <a:endParaRPr lang="en-US" sz="2000" b="1" dirty="0"/>
          </a:p>
          <a:p>
            <a:r>
              <a:rPr lang="en-US" sz="2000" dirty="0"/>
              <a:t>Attributes usually come in name/value pairs like: </a:t>
            </a:r>
            <a:r>
              <a:rPr lang="en-US" sz="2000" b="1" dirty="0"/>
              <a:t>name="value</a:t>
            </a:r>
            <a:r>
              <a:rPr lang="en-US" sz="2000" dirty="0"/>
              <a:t>"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 Attributes (Cont.)</a:t>
            </a:r>
            <a:endParaRPr lang="en-US" dirty="0"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href</a:t>
            </a:r>
            <a:r>
              <a:rPr lang="en-US" sz="2000" dirty="0"/>
              <a:t> Attribute</a:t>
            </a:r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C00000"/>
                </a:solidFill>
              </a:rPr>
              <a:t>&lt;a&gt; </a:t>
            </a:r>
            <a:r>
              <a:rPr lang="en-US" sz="2000" dirty="0"/>
              <a:t>tag defines a hyperlink. The </a:t>
            </a:r>
            <a:r>
              <a:rPr lang="en-US" sz="2000" dirty="0" err="1">
                <a:solidFill>
                  <a:srgbClr val="C00000"/>
                </a:solidFill>
              </a:rPr>
              <a:t>href</a:t>
            </a:r>
            <a:r>
              <a:rPr lang="en-US" sz="2000" dirty="0"/>
              <a:t> attribute specifies the URL of the page the link goes to: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</a:t>
            </a:r>
            <a:endParaRPr lang="en-US" sz="2000" dirty="0"/>
          </a:p>
          <a:p>
            <a:pPr marL="114300" indent="0"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="https://www.google.com"&gt;</a:t>
            </a:r>
            <a:r>
              <a:rPr lang="en-US" sz="2000" dirty="0"/>
              <a:t>Visit Google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/a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000"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10819</Words>
  <Application>WPS Presentation</Application>
  <PresentationFormat>On-screen Show (16:9)</PresentationFormat>
  <Paragraphs>475</Paragraphs>
  <Slides>45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SimSun</vt:lpstr>
      <vt:lpstr>Wingdings</vt:lpstr>
      <vt:lpstr>Arial</vt:lpstr>
      <vt:lpstr>Raleway</vt:lpstr>
      <vt:lpstr>Lato</vt:lpstr>
      <vt:lpstr>Consolas</vt:lpstr>
      <vt:lpstr>Segoe UI</vt:lpstr>
      <vt:lpstr>Verdana</vt:lpstr>
      <vt:lpstr>Microsoft YaHei</vt:lpstr>
      <vt:lpstr>Arial Unicode MS</vt:lpstr>
      <vt:lpstr>Antonio template</vt:lpstr>
      <vt:lpstr>Section 2</vt:lpstr>
      <vt:lpstr>HTML Elements</vt:lpstr>
      <vt:lpstr>Example Explained</vt:lpstr>
      <vt:lpstr>What is an HTML Element?</vt:lpstr>
      <vt:lpstr>Empty HTML Elements</vt:lpstr>
      <vt:lpstr>HTML is Not Case Sensitive</vt:lpstr>
      <vt:lpstr>HTML Attributes</vt:lpstr>
      <vt:lpstr>HTML Attributes</vt:lpstr>
      <vt:lpstr>HTML Attributes (Cont.)</vt:lpstr>
      <vt:lpstr>HTML Attributes (Cont.)</vt:lpstr>
      <vt:lpstr>HTML Attributes (Cont.)</vt:lpstr>
      <vt:lpstr>HTML Attributes (Cont.)</vt:lpstr>
      <vt:lpstr>Always Quote Attribute Values</vt:lpstr>
      <vt:lpstr>HTML Headings</vt:lpstr>
      <vt:lpstr>HTML Headings</vt:lpstr>
      <vt:lpstr>Headings Are Important</vt:lpstr>
      <vt:lpstr>HTML Paragraphs</vt:lpstr>
      <vt:lpstr>HTML Paragraphs</vt:lpstr>
      <vt:lpstr>HTML Display</vt:lpstr>
      <vt:lpstr>HTML Horizontal Rules</vt:lpstr>
      <vt:lpstr>The Poem Problem</vt:lpstr>
      <vt:lpstr>Solution - The HTML &lt;pre&gt; Element</vt:lpstr>
      <vt:lpstr>HTML Comments</vt:lpstr>
      <vt:lpstr>HTML Comments</vt:lpstr>
      <vt:lpstr>HTML Comments (cont.)</vt:lpstr>
      <vt:lpstr>HTML Links</vt:lpstr>
      <vt:lpstr>HTML Links</vt:lpstr>
      <vt:lpstr>HTML Links - Hyperlinks</vt:lpstr>
      <vt:lpstr>HTML Links - Syntax</vt:lpstr>
      <vt:lpstr>HTML Links – Syntax (cont.)</vt:lpstr>
      <vt:lpstr>HTML Links - The target Attribute</vt:lpstr>
      <vt:lpstr>Absolute URLs vs. Relative URLs</vt:lpstr>
      <vt:lpstr>HTML Links - Use an Image as a Link</vt:lpstr>
      <vt:lpstr>Link to an Email Address</vt:lpstr>
      <vt:lpstr>Button as a Link</vt:lpstr>
      <vt:lpstr>Link Titles</vt:lpstr>
      <vt:lpstr>HTML Images</vt:lpstr>
      <vt:lpstr>HTML Images</vt:lpstr>
      <vt:lpstr>HTML Images Syntax</vt:lpstr>
      <vt:lpstr>Image Size - Width and Height</vt:lpstr>
      <vt:lpstr>Images on Another Server/Website</vt:lpstr>
      <vt:lpstr>Animated Images</vt:lpstr>
      <vt:lpstr>HTML Formatting</vt:lpstr>
      <vt:lpstr>HTML Formatting Elements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Engine Optimization</dc:title>
  <dc:creator/>
  <cp:lastModifiedBy>Karim Khaled Allam</cp:lastModifiedBy>
  <cp:revision>98</cp:revision>
  <dcterms:created xsi:type="dcterms:W3CDTF">2025-02-28T14:56:14Z</dcterms:created>
  <dcterms:modified xsi:type="dcterms:W3CDTF">2025-02-28T15:22:38Z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906B11F0E1914CF6AF98A52B4B3A9352_12</vt:lpwstr>
  </property>
  <property fmtid="{D5CDD505-2E9C-101B-9397-08002B2CF9AE}" pid="3" name="KSOProductBuildVer">
    <vt:lpwstr>1033-12.2.0.20323</vt:lpwstr>
  </property>
</Properties>
</file>