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56"/>
  </p:normalViewPr>
  <p:slideViewPr>
    <p:cSldViewPr snapToGrid="0">
      <p:cViewPr>
        <p:scale>
          <a:sx n="57" d="100"/>
          <a:sy n="57" d="100"/>
        </p:scale>
        <p:origin x="38"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&lt;Pink Cab VS Yellow Cab&gt;</a:t>
            </a:r>
          </a:p>
          <a:p>
            <a:endParaRPr lang="en-US" sz="4000" dirty="0"/>
          </a:p>
          <a:p>
            <a:r>
              <a:rPr lang="en-US" sz="2800" b="1" dirty="0"/>
              <a:t>&lt;19/06/2023&gt;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9286" y="-5559288"/>
            <a:ext cx="1073425" cy="12192003"/>
          </a:xfrm>
          <a:solidFill>
            <a:srgbClr val="3B3B3B"/>
          </a:solidFill>
        </p:spPr>
        <p:txBody>
          <a:bodyPr vert="vert270" anchor="t" anchorCtr="0"/>
          <a:lstStyle/>
          <a:p>
            <a:r>
              <a:rPr lang="en-US" b="1" dirty="0">
                <a:solidFill>
                  <a:srgbClr val="FF6600"/>
                </a:solidFill>
              </a:rPr>
              <a:t>Profits comparison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6028280"/>
            <a:ext cx="1654627" cy="994232"/>
          </a:xfrm>
          <a:prstGeom prst="rect">
            <a:avLst/>
          </a:prstGeom>
        </p:spPr>
      </p:pic>
      <p:sp>
        <p:nvSpPr>
          <p:cNvPr id="9" name="TextBox 8">
            <a:extLst>
              <a:ext uri="{FF2B5EF4-FFF2-40B4-BE49-F238E27FC236}">
                <a16:creationId xmlns:a16="http://schemas.microsoft.com/office/drawing/2014/main" id="{B5D97E71-EFE8-1DB0-7B9D-8F5CC5331A8C}"/>
              </a:ext>
            </a:extLst>
          </p:cNvPr>
          <p:cNvSpPr txBox="1"/>
          <p:nvPr/>
        </p:nvSpPr>
        <p:spPr>
          <a:xfrm>
            <a:off x="7571816" y="4431005"/>
            <a:ext cx="4620184" cy="369332"/>
          </a:xfrm>
          <a:prstGeom prst="rect">
            <a:avLst/>
          </a:prstGeom>
          <a:noFill/>
        </p:spPr>
        <p:txBody>
          <a:bodyPr wrap="square" rtlCol="0">
            <a:spAutoFit/>
          </a:bodyPr>
          <a:lstStyle/>
          <a:p>
            <a:r>
              <a:rPr lang="en-GB" dirty="0"/>
              <a:t>Table 1. profits per km and rides</a:t>
            </a:r>
          </a:p>
        </p:txBody>
      </p:sp>
      <p:sp>
        <p:nvSpPr>
          <p:cNvPr id="11" name="TextBox 10">
            <a:extLst>
              <a:ext uri="{FF2B5EF4-FFF2-40B4-BE49-F238E27FC236}">
                <a16:creationId xmlns:a16="http://schemas.microsoft.com/office/drawing/2014/main" id="{E7D25BE5-A621-CD9B-8DDE-B15EF989F12D}"/>
              </a:ext>
            </a:extLst>
          </p:cNvPr>
          <p:cNvSpPr txBox="1"/>
          <p:nvPr/>
        </p:nvSpPr>
        <p:spPr>
          <a:xfrm>
            <a:off x="136513" y="2812189"/>
            <a:ext cx="5531424"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Table 1 provides illustration of the average profit per ride and profit per km for each cab company</a:t>
            </a:r>
          </a:p>
          <a:p>
            <a:pPr marL="285750" indent="-285750">
              <a:buFont typeface="Arial" panose="020B0604020202020204" pitchFamily="34" charset="0"/>
              <a:buChar char="•"/>
            </a:pPr>
            <a:r>
              <a:rPr lang="en-GB" dirty="0"/>
              <a:t>Yellow Cab company is gaining higher profit than pink company and it acquires a higher customer number than pink cab companies.</a:t>
            </a:r>
          </a:p>
        </p:txBody>
      </p:sp>
      <p:graphicFrame>
        <p:nvGraphicFramePr>
          <p:cNvPr id="3" name="Table 9">
            <a:extLst>
              <a:ext uri="{FF2B5EF4-FFF2-40B4-BE49-F238E27FC236}">
                <a16:creationId xmlns:a16="http://schemas.microsoft.com/office/drawing/2014/main" id="{A8B5F755-CFC3-AE53-411C-149CFB78F45E}"/>
              </a:ext>
            </a:extLst>
          </p:cNvPr>
          <p:cNvGraphicFramePr>
            <a:graphicFrameLocks noGrp="1"/>
          </p:cNvGraphicFramePr>
          <p:nvPr>
            <p:extLst>
              <p:ext uri="{D42A27DB-BD31-4B8C-83A1-F6EECF244321}">
                <p14:modId xmlns:p14="http://schemas.microsoft.com/office/powerpoint/2010/main" val="1266922069"/>
              </p:ext>
            </p:extLst>
          </p:nvPr>
        </p:nvGraphicFramePr>
        <p:xfrm>
          <a:off x="6459934" y="1942574"/>
          <a:ext cx="5531424" cy="2420998"/>
        </p:xfrm>
        <a:graphic>
          <a:graphicData uri="http://schemas.openxmlformats.org/drawingml/2006/table">
            <a:tbl>
              <a:tblPr firstRow="1" bandRow="1">
                <a:tableStyleId>{5C22544A-7EE6-4342-B048-85BDC9FD1C3A}</a:tableStyleId>
              </a:tblPr>
              <a:tblGrid>
                <a:gridCol w="1843808">
                  <a:extLst>
                    <a:ext uri="{9D8B030D-6E8A-4147-A177-3AD203B41FA5}">
                      <a16:colId xmlns:a16="http://schemas.microsoft.com/office/drawing/2014/main" val="1819814550"/>
                    </a:ext>
                  </a:extLst>
                </a:gridCol>
                <a:gridCol w="1843808">
                  <a:extLst>
                    <a:ext uri="{9D8B030D-6E8A-4147-A177-3AD203B41FA5}">
                      <a16:colId xmlns:a16="http://schemas.microsoft.com/office/drawing/2014/main" val="3775417075"/>
                    </a:ext>
                  </a:extLst>
                </a:gridCol>
                <a:gridCol w="1843808">
                  <a:extLst>
                    <a:ext uri="{9D8B030D-6E8A-4147-A177-3AD203B41FA5}">
                      <a16:colId xmlns:a16="http://schemas.microsoft.com/office/drawing/2014/main" val="1865329639"/>
                    </a:ext>
                  </a:extLst>
                </a:gridCol>
              </a:tblGrid>
              <a:tr h="627666">
                <a:tc>
                  <a:txBody>
                    <a:bodyPr/>
                    <a:lstStyle/>
                    <a:p>
                      <a:endParaRPr lang="en-GB" dirty="0"/>
                    </a:p>
                  </a:txBody>
                  <a:tcPr/>
                </a:tc>
                <a:tc>
                  <a:txBody>
                    <a:bodyPr/>
                    <a:lstStyle/>
                    <a:p>
                      <a:r>
                        <a:rPr lang="en-GB" dirty="0"/>
                        <a:t>pink Cab profit</a:t>
                      </a:r>
                    </a:p>
                  </a:txBody>
                  <a:tcPr/>
                </a:tc>
                <a:tc>
                  <a:txBody>
                    <a:bodyPr/>
                    <a:lstStyle/>
                    <a:p>
                      <a:r>
                        <a:rPr lang="en-GB" dirty="0"/>
                        <a:t>yellow Cab profit</a:t>
                      </a:r>
                    </a:p>
                  </a:txBody>
                  <a:tcPr/>
                </a:tc>
                <a:extLst>
                  <a:ext uri="{0D108BD9-81ED-4DB2-BD59-A6C34878D82A}">
                    <a16:rowId xmlns:a16="http://schemas.microsoft.com/office/drawing/2014/main" val="3883095963"/>
                  </a:ext>
                </a:extLst>
              </a:tr>
              <a:tr h="896666">
                <a:tc>
                  <a:txBody>
                    <a:bodyPr/>
                    <a:lstStyle/>
                    <a:p>
                      <a:r>
                        <a:rPr lang="en-GB" dirty="0"/>
                        <a:t>Average profit per ride</a:t>
                      </a:r>
                    </a:p>
                  </a:txBody>
                  <a:tcPr/>
                </a:tc>
                <a:tc>
                  <a:txBody>
                    <a:bodyPr/>
                    <a:lstStyle/>
                    <a:p>
                      <a:r>
                        <a:rPr lang="en-GB" dirty="0"/>
                        <a:t>62.652</a:t>
                      </a:r>
                    </a:p>
                  </a:txBody>
                  <a:tcPr/>
                </a:tc>
                <a:tc>
                  <a:txBody>
                    <a:bodyPr/>
                    <a:lstStyle/>
                    <a:p>
                      <a:r>
                        <a:rPr lang="en-GB" dirty="0"/>
                        <a:t>160.26</a:t>
                      </a:r>
                    </a:p>
                  </a:txBody>
                  <a:tcPr/>
                </a:tc>
                <a:extLst>
                  <a:ext uri="{0D108BD9-81ED-4DB2-BD59-A6C34878D82A}">
                    <a16:rowId xmlns:a16="http://schemas.microsoft.com/office/drawing/2014/main" val="2811625807"/>
                  </a:ext>
                </a:extLst>
              </a:tr>
              <a:tr h="896666">
                <a:tc>
                  <a:txBody>
                    <a:bodyPr/>
                    <a:lstStyle/>
                    <a:p>
                      <a:r>
                        <a:rPr lang="en-GB" dirty="0"/>
                        <a:t>Average profit per km</a:t>
                      </a:r>
                    </a:p>
                  </a:txBody>
                  <a:tcPr/>
                </a:tc>
                <a:tc>
                  <a:txBody>
                    <a:bodyPr/>
                    <a:lstStyle/>
                    <a:p>
                      <a:r>
                        <a:rPr lang="en-GB" dirty="0"/>
                        <a:t>2.76</a:t>
                      </a:r>
                    </a:p>
                  </a:txBody>
                  <a:tcPr/>
                </a:tc>
                <a:tc>
                  <a:txBody>
                    <a:bodyPr/>
                    <a:lstStyle/>
                    <a:p>
                      <a:r>
                        <a:rPr lang="en-GB" dirty="0"/>
                        <a:t>7.1055</a:t>
                      </a:r>
                    </a:p>
                  </a:txBody>
                  <a:tcPr/>
                </a:tc>
                <a:extLst>
                  <a:ext uri="{0D108BD9-81ED-4DB2-BD59-A6C34878D82A}">
                    <a16:rowId xmlns:a16="http://schemas.microsoft.com/office/drawing/2014/main" val="3221068312"/>
                  </a:ext>
                </a:extLst>
              </a:tr>
            </a:tbl>
          </a:graphicData>
        </a:graphic>
      </p:graphicFrame>
    </p:spTree>
    <p:extLst>
      <p:ext uri="{BB962C8B-B14F-4D97-AF65-F5344CB8AC3E}">
        <p14:creationId xmlns:p14="http://schemas.microsoft.com/office/powerpoint/2010/main" val="325022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9286" y="-5559288"/>
            <a:ext cx="1073425" cy="12192003"/>
          </a:xfrm>
          <a:solidFill>
            <a:srgbClr val="3B3B3B"/>
          </a:solidFill>
        </p:spPr>
        <p:txBody>
          <a:bodyPr vert="vert270" anchor="t" anchorCtr="0"/>
          <a:lstStyle/>
          <a:p>
            <a:r>
              <a:rPr lang="en-US" b="1" dirty="0">
                <a:solidFill>
                  <a:srgbClr val="FF6600"/>
                </a:solidFill>
              </a:rPr>
              <a:t>Recommendations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6028280"/>
            <a:ext cx="1654627" cy="994232"/>
          </a:xfrm>
          <a:prstGeom prst="rect">
            <a:avLst/>
          </a:prstGeom>
        </p:spPr>
      </p:pic>
      <p:sp>
        <p:nvSpPr>
          <p:cNvPr id="11" name="TextBox 10">
            <a:extLst>
              <a:ext uri="{FF2B5EF4-FFF2-40B4-BE49-F238E27FC236}">
                <a16:creationId xmlns:a16="http://schemas.microsoft.com/office/drawing/2014/main" id="{E7D25BE5-A621-CD9B-8DDE-B15EF989F12D}"/>
              </a:ext>
            </a:extLst>
          </p:cNvPr>
          <p:cNvSpPr txBox="1"/>
          <p:nvPr/>
        </p:nvSpPr>
        <p:spPr>
          <a:xfrm>
            <a:off x="-3" y="2259449"/>
            <a:ext cx="10486663" cy="2339102"/>
          </a:xfrm>
          <a:prstGeom prst="rect">
            <a:avLst/>
          </a:prstGeom>
          <a:noFill/>
        </p:spPr>
        <p:txBody>
          <a:bodyPr wrap="square" rtlCol="0">
            <a:spAutoFit/>
          </a:bodyPr>
          <a:lstStyle/>
          <a:p>
            <a:pPr marL="285750" indent="-285750">
              <a:buFont typeface="Arial" panose="020B0604020202020204" pitchFamily="34" charset="0"/>
              <a:buChar char="•"/>
            </a:pPr>
            <a:r>
              <a:rPr lang="en-GB" dirty="0"/>
              <a:t>Profit wise: yellow company is earning higher profits per rides and per km whereas pink company is performing poorly in terms of profits.</a:t>
            </a:r>
          </a:p>
          <a:p>
            <a:pPr marL="285750" indent="-285750">
              <a:buFont typeface="Arial" panose="020B0604020202020204" pitchFamily="34" charset="0"/>
              <a:buChar char="•"/>
            </a:pPr>
            <a:r>
              <a:rPr lang="en-GB" dirty="0"/>
              <a:t>Customer wise: yellow cab is dominating the customers segment as it recorded a significantly higher number of customers than pink company in all cities</a:t>
            </a:r>
          </a:p>
          <a:p>
            <a:pPr marL="285750" indent="-285750">
              <a:buFont typeface="Arial" panose="020B0604020202020204" pitchFamily="34" charset="0"/>
              <a:buChar char="•"/>
            </a:pPr>
            <a:r>
              <a:rPr lang="en-GB" dirty="0"/>
              <a:t>Return on Investment wise: given that the profit per km and profit per ride is higher in yellow company and yellow company is recording higher number of customers than pink company, it is believed that the return on investment in yellow company will be significantly higher than investment in ink company.</a:t>
            </a:r>
          </a:p>
          <a:p>
            <a:r>
              <a:rPr lang="en-GB" sz="2000" b="1" dirty="0"/>
              <a:t>Therefore, it is believed that it is best to invest in Yellow Cab company</a:t>
            </a:r>
          </a:p>
        </p:txBody>
      </p:sp>
    </p:spTree>
    <p:extLst>
      <p:ext uri="{BB962C8B-B14F-4D97-AF65-F5344CB8AC3E}">
        <p14:creationId xmlns:p14="http://schemas.microsoft.com/office/powerpoint/2010/main" val="46994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457200" indent="-457200" algn="just">
              <a:buFont typeface="Arial" panose="020B0604020202020204" pitchFamily="34" charset="0"/>
              <a:buChar char="•"/>
            </a:pPr>
            <a:r>
              <a:rPr lang="en-US" sz="2800" dirty="0">
                <a:solidFill>
                  <a:srgbClr val="FF6600"/>
                </a:solidFill>
              </a:rPr>
              <a:t>Provide analysis on each company’s data.</a:t>
            </a:r>
          </a:p>
          <a:p>
            <a:pPr marL="457200" indent="-457200" algn="just">
              <a:buFont typeface="Arial" panose="020B0604020202020204" pitchFamily="34" charset="0"/>
              <a:buChar char="•"/>
            </a:pPr>
            <a:r>
              <a:rPr lang="en-US" sz="2800" dirty="0">
                <a:solidFill>
                  <a:srgbClr val="FF6600"/>
                </a:solidFill>
              </a:rPr>
              <a:t>Identify the ideal company based on performance.</a:t>
            </a:r>
          </a:p>
          <a:p>
            <a:pPr marL="457200" indent="-457200" algn="just">
              <a:buFont typeface="Arial" panose="020B0604020202020204" pitchFamily="34" charset="0"/>
              <a:buChar char="•"/>
            </a:pPr>
            <a:r>
              <a:rPr lang="en-US" sz="2800" dirty="0">
                <a:solidFill>
                  <a:srgbClr val="FF6600"/>
                </a:solidFill>
              </a:rPr>
              <a:t>Provide recommendations for investing to ensure great ROI.</a:t>
            </a:r>
          </a:p>
          <a:p>
            <a:pPr marL="457200" indent="-457200" algn="just">
              <a:buFont typeface="Arial" panose="020B0604020202020204" pitchFamily="34" charset="0"/>
              <a:buChar char="•"/>
            </a:pPr>
            <a:r>
              <a:rPr lang="en-US" sz="2800" dirty="0">
                <a:solidFill>
                  <a:srgbClr val="FF6600"/>
                </a:solidFill>
              </a:rPr>
              <a:t>Explain ideas behind recommendations.</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2428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endParaRPr lang="en-US" sz="2800" dirty="0">
              <a:solidFill>
                <a:srgbClr val="FF6600"/>
              </a:solidFill>
            </a:endParaRPr>
          </a:p>
          <a:p>
            <a:pPr marL="457200" indent="-457200" algn="l">
              <a:buFont typeface="Arial" panose="020B0604020202020204" pitchFamily="34" charset="0"/>
              <a:buChar char="•"/>
            </a:pPr>
            <a:r>
              <a:rPr lang="en-US" sz="3200" dirty="0">
                <a:solidFill>
                  <a:srgbClr val="FF6600"/>
                </a:solidFill>
              </a:rPr>
              <a:t>Two Cab service-providing companies, Yellow Cab and Pink Cab.</a:t>
            </a:r>
          </a:p>
          <a:p>
            <a:pPr marL="457200" indent="-457200" algn="l">
              <a:buFont typeface="Arial" panose="020B0604020202020204" pitchFamily="34" charset="0"/>
              <a:buChar char="•"/>
            </a:pPr>
            <a:r>
              <a:rPr lang="en-US" sz="3200" dirty="0">
                <a:solidFill>
                  <a:srgbClr val="FF6600"/>
                </a:solidFill>
              </a:rPr>
              <a:t>Identification of the better performing company for investing.</a:t>
            </a:r>
          </a:p>
          <a:p>
            <a:pPr marL="457200" indent="-457200" algn="l">
              <a:buFont typeface="Arial" panose="020B0604020202020204" pitchFamily="34" charset="0"/>
              <a:buChar char="•"/>
            </a:pPr>
            <a:r>
              <a:rPr lang="en-US" sz="3200" dirty="0">
                <a:solidFill>
                  <a:srgbClr val="FF6600"/>
                </a:solidFill>
              </a:rPr>
              <a:t>Both companies operate in United States of America.</a:t>
            </a:r>
          </a:p>
          <a:p>
            <a:pPr marL="457200" indent="-457200" algn="l">
              <a:buFont typeface="Arial" panose="020B0604020202020204" pitchFamily="34" charset="0"/>
              <a:buChar char="•"/>
            </a:pPr>
            <a:r>
              <a:rPr lang="en-US" sz="3200" dirty="0">
                <a:solidFill>
                  <a:srgbClr val="FF6600"/>
                </a:solidFill>
              </a:rPr>
              <a:t>Companies' performance data such as transaction records, customers age records, kilometers driven, and profits made by each company were provided.</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0970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92500" lnSpcReduction="10000"/>
          </a:bodyPr>
          <a:lstStyle/>
          <a:p>
            <a:pPr algn="just"/>
            <a:endParaRPr lang="en-US" sz="2800" dirty="0">
              <a:solidFill>
                <a:srgbClr val="FF6600"/>
              </a:solidFill>
            </a:endParaRPr>
          </a:p>
          <a:p>
            <a:pPr marL="457200" indent="-457200" algn="l">
              <a:buFont typeface="Arial" panose="020B0604020202020204" pitchFamily="34" charset="0"/>
              <a:buChar char="•"/>
            </a:pPr>
            <a:r>
              <a:rPr lang="en-US" sz="3200" dirty="0">
                <a:solidFill>
                  <a:srgbClr val="FF6600"/>
                </a:solidFill>
              </a:rPr>
              <a:t>Identification of customer characteristics will yield great interpretations on the usage of both companies' services.</a:t>
            </a:r>
          </a:p>
          <a:p>
            <a:pPr marL="457200" indent="-457200" algn="l">
              <a:buFont typeface="Arial" panose="020B0604020202020204" pitchFamily="34" charset="0"/>
              <a:buChar char="•"/>
            </a:pPr>
            <a:r>
              <a:rPr lang="en-US" sz="3200" dirty="0">
                <a:solidFill>
                  <a:srgbClr val="FF6600"/>
                </a:solidFill>
              </a:rPr>
              <a:t>Identification of correlations between customers and the service usage is necessary.</a:t>
            </a:r>
          </a:p>
          <a:p>
            <a:pPr marL="457200" indent="-457200" algn="l">
              <a:buFont typeface="Arial" panose="020B0604020202020204" pitchFamily="34" charset="0"/>
              <a:buChar char="•"/>
            </a:pPr>
            <a:r>
              <a:rPr lang="en-US" sz="3200" dirty="0">
                <a:solidFill>
                  <a:srgbClr val="FF6600"/>
                </a:solidFill>
              </a:rPr>
              <a:t>Identification of usage of services in each city will provide great comparison between both companies’ performances.</a:t>
            </a:r>
          </a:p>
          <a:p>
            <a:pPr marL="457200" indent="-457200" algn="l">
              <a:buFont typeface="Arial" panose="020B0604020202020204" pitchFamily="34" charset="0"/>
              <a:buChar char="•"/>
            </a:pPr>
            <a:r>
              <a:rPr lang="en-US" sz="3200" dirty="0">
                <a:solidFill>
                  <a:srgbClr val="FF6600"/>
                </a:solidFill>
              </a:rPr>
              <a:t>Identification of profit made by each company on every trip provides estimation of the annual profit. Hence, estimation of ROI</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3667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9286" y="-5559288"/>
            <a:ext cx="1073425" cy="12192003"/>
          </a:xfrm>
          <a:solidFill>
            <a:srgbClr val="3B3B3B"/>
          </a:solidFill>
        </p:spPr>
        <p:txBody>
          <a:bodyPr vert="vert270" anchor="t" anchorCtr="0"/>
          <a:lstStyle/>
          <a:p>
            <a:r>
              <a:rPr lang="en-US" b="1" dirty="0">
                <a:solidFill>
                  <a:srgbClr val="FF6600"/>
                </a:solidFill>
              </a:rPr>
              <a:t>Age groups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7632"/>
            <a:ext cx="1654627" cy="994232"/>
          </a:xfrm>
          <a:prstGeom prst="rect">
            <a:avLst/>
          </a:prstGeom>
        </p:spPr>
      </p:pic>
      <p:pic>
        <p:nvPicPr>
          <p:cNvPr id="6" name="Picture 5" descr="A picture containing text, line, diagram, plot&#10;&#10;Description automatically generated">
            <a:extLst>
              <a:ext uri="{FF2B5EF4-FFF2-40B4-BE49-F238E27FC236}">
                <a16:creationId xmlns:a16="http://schemas.microsoft.com/office/drawing/2014/main" id="{8808DDCD-76C3-EF61-043A-88C28F63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02" y="1452494"/>
            <a:ext cx="6714490" cy="2896869"/>
          </a:xfrm>
          <a:prstGeom prst="rect">
            <a:avLst/>
          </a:prstGeom>
        </p:spPr>
      </p:pic>
      <p:pic>
        <p:nvPicPr>
          <p:cNvPr id="8" name="Picture 7" descr="A graph with red circles&#10;&#10;Description automatically generated with low confidence">
            <a:extLst>
              <a:ext uri="{FF2B5EF4-FFF2-40B4-BE49-F238E27FC236}">
                <a16:creationId xmlns:a16="http://schemas.microsoft.com/office/drawing/2014/main" id="{AE32AB30-D437-006A-72A7-FE1FAD852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4164" y="1219618"/>
            <a:ext cx="4162766" cy="3048786"/>
          </a:xfrm>
          <a:prstGeom prst="rect">
            <a:avLst/>
          </a:prstGeom>
        </p:spPr>
      </p:pic>
      <p:sp>
        <p:nvSpPr>
          <p:cNvPr id="9" name="TextBox 8">
            <a:extLst>
              <a:ext uri="{FF2B5EF4-FFF2-40B4-BE49-F238E27FC236}">
                <a16:creationId xmlns:a16="http://schemas.microsoft.com/office/drawing/2014/main" id="{B5D97E71-EFE8-1DB0-7B9D-8F5CC5331A8C}"/>
              </a:ext>
            </a:extLst>
          </p:cNvPr>
          <p:cNvSpPr txBox="1"/>
          <p:nvPr/>
        </p:nvSpPr>
        <p:spPr>
          <a:xfrm>
            <a:off x="2286638" y="4377884"/>
            <a:ext cx="2688774" cy="369332"/>
          </a:xfrm>
          <a:prstGeom prst="rect">
            <a:avLst/>
          </a:prstGeom>
          <a:noFill/>
        </p:spPr>
        <p:txBody>
          <a:bodyPr wrap="square" rtlCol="0">
            <a:spAutoFit/>
          </a:bodyPr>
          <a:lstStyle/>
          <a:p>
            <a:r>
              <a:rPr lang="en-GB" dirty="0"/>
              <a:t>Fig 1. age of consumers</a:t>
            </a:r>
          </a:p>
        </p:txBody>
      </p:sp>
      <p:sp>
        <p:nvSpPr>
          <p:cNvPr id="10" name="TextBox 9">
            <a:extLst>
              <a:ext uri="{FF2B5EF4-FFF2-40B4-BE49-F238E27FC236}">
                <a16:creationId xmlns:a16="http://schemas.microsoft.com/office/drawing/2014/main" id="{ABDDABD0-913B-E7E4-E4DA-8B9D923C1088}"/>
              </a:ext>
            </a:extLst>
          </p:cNvPr>
          <p:cNvSpPr txBox="1"/>
          <p:nvPr/>
        </p:nvSpPr>
        <p:spPr>
          <a:xfrm>
            <a:off x="6804212" y="4139171"/>
            <a:ext cx="5082988" cy="646331"/>
          </a:xfrm>
          <a:prstGeom prst="rect">
            <a:avLst/>
          </a:prstGeom>
          <a:noFill/>
        </p:spPr>
        <p:txBody>
          <a:bodyPr wrap="square" rtlCol="0">
            <a:spAutoFit/>
          </a:bodyPr>
          <a:lstStyle/>
          <a:p>
            <a:pPr algn="ctr"/>
            <a:r>
              <a:rPr lang="en-GB" dirty="0"/>
              <a:t>Fig 2. highest number of consumers according to age group and frequency in transactions</a:t>
            </a:r>
          </a:p>
        </p:txBody>
      </p:sp>
      <p:sp>
        <p:nvSpPr>
          <p:cNvPr id="11" name="TextBox 10">
            <a:extLst>
              <a:ext uri="{FF2B5EF4-FFF2-40B4-BE49-F238E27FC236}">
                <a16:creationId xmlns:a16="http://schemas.microsoft.com/office/drawing/2014/main" id="{E7D25BE5-A621-CD9B-8DDE-B15EF989F12D}"/>
              </a:ext>
            </a:extLst>
          </p:cNvPr>
          <p:cNvSpPr txBox="1"/>
          <p:nvPr/>
        </p:nvSpPr>
        <p:spPr>
          <a:xfrm>
            <a:off x="147702" y="4747216"/>
            <a:ext cx="12136187" cy="1477328"/>
          </a:xfrm>
          <a:prstGeom prst="rect">
            <a:avLst/>
          </a:prstGeom>
          <a:noFill/>
        </p:spPr>
        <p:txBody>
          <a:bodyPr wrap="square" rtlCol="0">
            <a:spAutoFit/>
          </a:bodyPr>
          <a:lstStyle/>
          <a:p>
            <a:r>
              <a:rPr lang="en-GB" dirty="0"/>
              <a:t>Figure 1 revealed the number of customers using the services of both companies according to their ages. A significant increase in consumers aged between 18 and 40 is observed. Figure 2 displays the frequency of customers utilization of the services through analysis of the number of transactions and correlating the transactions made by customers to their age group. It revealed that customers in age groups 20-30 and 30-40 utilize the services more frequently according to the number of transactions made by them. Such results illustrates the main customers that are expected to be targeted by companies to boost profits.</a:t>
            </a:r>
          </a:p>
        </p:txBody>
      </p:sp>
    </p:spTree>
    <p:extLst>
      <p:ext uri="{BB962C8B-B14F-4D97-AF65-F5344CB8AC3E}">
        <p14:creationId xmlns:p14="http://schemas.microsoft.com/office/powerpoint/2010/main" val="124560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9286" y="-5559288"/>
            <a:ext cx="1073425" cy="12192003"/>
          </a:xfrm>
          <a:solidFill>
            <a:srgbClr val="3B3B3B"/>
          </a:solidFill>
        </p:spPr>
        <p:txBody>
          <a:bodyPr vert="vert270" anchor="t" anchorCtr="0"/>
          <a:lstStyle/>
          <a:p>
            <a:r>
              <a:rPr lang="en-US" b="1" dirty="0">
                <a:solidFill>
                  <a:srgbClr val="FF6600"/>
                </a:solidFill>
              </a:rPr>
              <a:t>Income based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6028280"/>
            <a:ext cx="1654627" cy="994232"/>
          </a:xfrm>
          <a:prstGeom prst="rect">
            <a:avLst/>
          </a:prstGeom>
        </p:spPr>
      </p:pic>
      <p:sp>
        <p:nvSpPr>
          <p:cNvPr id="9" name="TextBox 8">
            <a:extLst>
              <a:ext uri="{FF2B5EF4-FFF2-40B4-BE49-F238E27FC236}">
                <a16:creationId xmlns:a16="http://schemas.microsoft.com/office/drawing/2014/main" id="{B5D97E71-EFE8-1DB0-7B9D-8F5CC5331A8C}"/>
              </a:ext>
            </a:extLst>
          </p:cNvPr>
          <p:cNvSpPr txBox="1"/>
          <p:nvPr/>
        </p:nvSpPr>
        <p:spPr>
          <a:xfrm>
            <a:off x="1334715" y="4044427"/>
            <a:ext cx="3718112" cy="369332"/>
          </a:xfrm>
          <a:prstGeom prst="rect">
            <a:avLst/>
          </a:prstGeom>
          <a:noFill/>
        </p:spPr>
        <p:txBody>
          <a:bodyPr wrap="square" rtlCol="0">
            <a:spAutoFit/>
          </a:bodyPr>
          <a:lstStyle/>
          <a:p>
            <a:r>
              <a:rPr lang="en-GB" dirty="0"/>
              <a:t>Fig 3. income based classification</a:t>
            </a:r>
          </a:p>
        </p:txBody>
      </p:sp>
      <p:sp>
        <p:nvSpPr>
          <p:cNvPr id="10" name="TextBox 9">
            <a:extLst>
              <a:ext uri="{FF2B5EF4-FFF2-40B4-BE49-F238E27FC236}">
                <a16:creationId xmlns:a16="http://schemas.microsoft.com/office/drawing/2014/main" id="{ABDDABD0-913B-E7E4-E4DA-8B9D923C1088}"/>
              </a:ext>
            </a:extLst>
          </p:cNvPr>
          <p:cNvSpPr txBox="1"/>
          <p:nvPr/>
        </p:nvSpPr>
        <p:spPr>
          <a:xfrm>
            <a:off x="5717571" y="3975524"/>
            <a:ext cx="5082988" cy="369332"/>
          </a:xfrm>
          <a:prstGeom prst="rect">
            <a:avLst/>
          </a:prstGeom>
          <a:noFill/>
        </p:spPr>
        <p:txBody>
          <a:bodyPr wrap="square" rtlCol="0">
            <a:spAutoFit/>
          </a:bodyPr>
          <a:lstStyle/>
          <a:p>
            <a:pPr algn="ctr"/>
            <a:r>
              <a:rPr lang="en-GB" dirty="0"/>
              <a:t>Fig 4. age &amp; income-based classification</a:t>
            </a:r>
          </a:p>
        </p:txBody>
      </p:sp>
      <p:sp>
        <p:nvSpPr>
          <p:cNvPr id="11" name="TextBox 10">
            <a:extLst>
              <a:ext uri="{FF2B5EF4-FFF2-40B4-BE49-F238E27FC236}">
                <a16:creationId xmlns:a16="http://schemas.microsoft.com/office/drawing/2014/main" id="{E7D25BE5-A621-CD9B-8DDE-B15EF989F12D}"/>
              </a:ext>
            </a:extLst>
          </p:cNvPr>
          <p:cNvSpPr txBox="1"/>
          <p:nvPr/>
        </p:nvSpPr>
        <p:spPr>
          <a:xfrm>
            <a:off x="147702" y="4217072"/>
            <a:ext cx="12136187" cy="2031325"/>
          </a:xfrm>
          <a:prstGeom prst="rect">
            <a:avLst/>
          </a:prstGeom>
          <a:noFill/>
        </p:spPr>
        <p:txBody>
          <a:bodyPr wrap="square" rtlCol="0">
            <a:spAutoFit/>
          </a:bodyPr>
          <a:lstStyle/>
          <a:p>
            <a:pPr marL="285750" indent="-285750">
              <a:buFont typeface="Arial" panose="020B0604020202020204" pitchFamily="34" charset="0"/>
              <a:buChar char="•"/>
            </a:pPr>
            <a:r>
              <a:rPr lang="en-GB" dirty="0"/>
              <a:t>Figure 3 provides an illustration on the general category of consumers </a:t>
            </a:r>
          </a:p>
          <a:p>
            <a:pPr marL="285750" indent="-285750">
              <a:buFont typeface="Arial" panose="020B0604020202020204" pitchFamily="34" charset="0"/>
              <a:buChar char="•"/>
            </a:pPr>
            <a:r>
              <a:rPr lang="en-GB" dirty="0"/>
              <a:t>a high-income category is a consumer earning above 10,000 dollars per months</a:t>
            </a:r>
          </a:p>
          <a:p>
            <a:pPr marL="285750" indent="-285750">
              <a:buFont typeface="Arial" panose="020B0604020202020204" pitchFamily="34" charset="0"/>
              <a:buChar char="•"/>
            </a:pPr>
            <a:r>
              <a:rPr lang="en-GB" dirty="0"/>
              <a:t> Middle income consumer earning between 5,000 and 10,000 dollars per month</a:t>
            </a:r>
          </a:p>
          <a:p>
            <a:pPr marL="285750" indent="-285750">
              <a:buFont typeface="Arial" panose="020B0604020202020204" pitchFamily="34" charset="0"/>
              <a:buChar char="•"/>
            </a:pPr>
            <a:r>
              <a:rPr lang="en-GB" dirty="0"/>
              <a:t> low-income category consumer earning less than 5,000 dollars per month. </a:t>
            </a:r>
          </a:p>
          <a:p>
            <a:pPr marL="285750" indent="-285750">
              <a:buFont typeface="Arial" panose="020B0604020202020204" pitchFamily="34" charset="0"/>
              <a:buChar char="•"/>
            </a:pPr>
            <a:r>
              <a:rPr lang="en-GB" dirty="0"/>
              <a:t>High-income category consumer utilizes services more frequently.</a:t>
            </a:r>
          </a:p>
          <a:p>
            <a:pPr marL="285750" indent="-285750">
              <a:buFont typeface="Arial" panose="020B0604020202020204" pitchFamily="34" charset="0"/>
              <a:buChar char="•"/>
            </a:pPr>
            <a:r>
              <a:rPr lang="en-GB" dirty="0"/>
              <a:t> Figure 4 provides an illustration of consumers usage based on their income and age.</a:t>
            </a:r>
          </a:p>
          <a:p>
            <a:pPr marL="285750" indent="-285750">
              <a:buFont typeface="Arial" panose="020B0604020202020204" pitchFamily="34" charset="0"/>
              <a:buChar char="•"/>
            </a:pPr>
            <a:r>
              <a:rPr lang="en-GB" dirty="0"/>
              <a:t>Young age and middle age high income main consumers.</a:t>
            </a:r>
          </a:p>
        </p:txBody>
      </p:sp>
      <p:pic>
        <p:nvPicPr>
          <p:cNvPr id="14" name="Picture 13" descr="A picture containing text, screenshot, diagram, line&#10;&#10;Description automatically generated">
            <a:extLst>
              <a:ext uri="{FF2B5EF4-FFF2-40B4-BE49-F238E27FC236}">
                <a16:creationId xmlns:a16="http://schemas.microsoft.com/office/drawing/2014/main" id="{32F97398-D7D0-2F9D-F432-2EC99571C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0" y="1135245"/>
            <a:ext cx="4732922" cy="2978085"/>
          </a:xfrm>
          <a:prstGeom prst="rect">
            <a:avLst/>
          </a:prstGeom>
        </p:spPr>
      </p:pic>
      <p:pic>
        <p:nvPicPr>
          <p:cNvPr id="16" name="Picture 15" descr="A picture containing text, screenshot, diagram, line&#10;&#10;Description automatically generated">
            <a:extLst>
              <a:ext uri="{FF2B5EF4-FFF2-40B4-BE49-F238E27FC236}">
                <a16:creationId xmlns:a16="http://schemas.microsoft.com/office/drawing/2014/main" id="{9AF4E547-91F7-E265-1438-84F292753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7637" y="1091314"/>
            <a:ext cx="4732922" cy="2953113"/>
          </a:xfrm>
          <a:prstGeom prst="rect">
            <a:avLst/>
          </a:prstGeom>
        </p:spPr>
      </p:pic>
    </p:spTree>
    <p:extLst>
      <p:ext uri="{BB962C8B-B14F-4D97-AF65-F5344CB8AC3E}">
        <p14:creationId xmlns:p14="http://schemas.microsoft.com/office/powerpoint/2010/main" val="373450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9286" y="-5559288"/>
            <a:ext cx="1073425" cy="12192003"/>
          </a:xfrm>
          <a:solidFill>
            <a:srgbClr val="3B3B3B"/>
          </a:solidFill>
        </p:spPr>
        <p:txBody>
          <a:bodyPr vert="vert270" anchor="t" anchorCtr="0"/>
          <a:lstStyle/>
          <a:p>
            <a:r>
              <a:rPr lang="en-US" b="1" dirty="0">
                <a:solidFill>
                  <a:srgbClr val="FF6600"/>
                </a:solidFill>
              </a:rPr>
              <a:t>population based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6028280"/>
            <a:ext cx="1654627" cy="994232"/>
          </a:xfrm>
          <a:prstGeom prst="rect">
            <a:avLst/>
          </a:prstGeom>
        </p:spPr>
      </p:pic>
      <p:sp>
        <p:nvSpPr>
          <p:cNvPr id="9" name="TextBox 8">
            <a:extLst>
              <a:ext uri="{FF2B5EF4-FFF2-40B4-BE49-F238E27FC236}">
                <a16:creationId xmlns:a16="http://schemas.microsoft.com/office/drawing/2014/main" id="{B5D97E71-EFE8-1DB0-7B9D-8F5CC5331A8C}"/>
              </a:ext>
            </a:extLst>
          </p:cNvPr>
          <p:cNvSpPr txBox="1"/>
          <p:nvPr/>
        </p:nvSpPr>
        <p:spPr>
          <a:xfrm>
            <a:off x="4236942" y="4283344"/>
            <a:ext cx="3718112" cy="369332"/>
          </a:xfrm>
          <a:prstGeom prst="rect">
            <a:avLst/>
          </a:prstGeom>
          <a:noFill/>
        </p:spPr>
        <p:txBody>
          <a:bodyPr wrap="square" rtlCol="0">
            <a:spAutoFit/>
          </a:bodyPr>
          <a:lstStyle/>
          <a:p>
            <a:r>
              <a:rPr lang="en-GB" dirty="0"/>
              <a:t>Fig 5. population vs customers</a:t>
            </a:r>
          </a:p>
        </p:txBody>
      </p:sp>
      <p:sp>
        <p:nvSpPr>
          <p:cNvPr id="11" name="TextBox 10">
            <a:extLst>
              <a:ext uri="{FF2B5EF4-FFF2-40B4-BE49-F238E27FC236}">
                <a16:creationId xmlns:a16="http://schemas.microsoft.com/office/drawing/2014/main" id="{E7D25BE5-A621-CD9B-8DDE-B15EF989F12D}"/>
              </a:ext>
            </a:extLst>
          </p:cNvPr>
          <p:cNvSpPr txBox="1"/>
          <p:nvPr/>
        </p:nvSpPr>
        <p:spPr>
          <a:xfrm>
            <a:off x="392005" y="4837342"/>
            <a:ext cx="12136187" cy="646331"/>
          </a:xfrm>
          <a:prstGeom prst="rect">
            <a:avLst/>
          </a:prstGeom>
          <a:noFill/>
        </p:spPr>
        <p:txBody>
          <a:bodyPr wrap="square" rtlCol="0">
            <a:spAutoFit/>
          </a:bodyPr>
          <a:lstStyle/>
          <a:p>
            <a:pPr marL="285750" indent="-285750">
              <a:buFont typeface="Arial" panose="020B0604020202020204" pitchFamily="34" charset="0"/>
              <a:buChar char="•"/>
            </a:pPr>
            <a:r>
              <a:rPr lang="en-GB" dirty="0"/>
              <a:t>Figure 5 is a produced graph from the comparison of customers in cities and the population of cities customers live in. </a:t>
            </a:r>
          </a:p>
          <a:p>
            <a:pPr marL="285750" indent="-285750">
              <a:buFont typeface="Arial" panose="020B0604020202020204" pitchFamily="34" charset="0"/>
              <a:buChar char="•"/>
            </a:pPr>
            <a:r>
              <a:rPr lang="en-GB" dirty="0"/>
              <a:t>Graph shows the increase in customers as population increases.</a:t>
            </a:r>
          </a:p>
        </p:txBody>
      </p:sp>
      <p:pic>
        <p:nvPicPr>
          <p:cNvPr id="5" name="Picture 4" descr="A picture containing text, line, plot, screenshot&#10;&#10;Description automatically generated">
            <a:extLst>
              <a:ext uri="{FF2B5EF4-FFF2-40B4-BE49-F238E27FC236}">
                <a16:creationId xmlns:a16="http://schemas.microsoft.com/office/drawing/2014/main" id="{AE179D57-E996-4899-7465-7CBF54327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814" y="1233417"/>
            <a:ext cx="7110368" cy="3074602"/>
          </a:xfrm>
          <a:prstGeom prst="rect">
            <a:avLst/>
          </a:prstGeom>
        </p:spPr>
      </p:pic>
    </p:spTree>
    <p:extLst>
      <p:ext uri="{BB962C8B-B14F-4D97-AF65-F5344CB8AC3E}">
        <p14:creationId xmlns:p14="http://schemas.microsoft.com/office/powerpoint/2010/main" val="94875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59286" y="-5559288"/>
            <a:ext cx="1073425" cy="12192003"/>
          </a:xfrm>
          <a:solidFill>
            <a:srgbClr val="3B3B3B"/>
          </a:solidFill>
        </p:spPr>
        <p:txBody>
          <a:bodyPr vert="vert270" anchor="t" anchorCtr="0"/>
          <a:lstStyle/>
          <a:p>
            <a:r>
              <a:rPr lang="en-US" b="1" dirty="0">
                <a:solidFill>
                  <a:srgbClr val="FF6600"/>
                </a:solidFill>
              </a:rPr>
              <a:t>Cab Companies comparison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6028280"/>
            <a:ext cx="1654627" cy="994232"/>
          </a:xfrm>
          <a:prstGeom prst="rect">
            <a:avLst/>
          </a:prstGeom>
        </p:spPr>
      </p:pic>
      <p:sp>
        <p:nvSpPr>
          <p:cNvPr id="9" name="TextBox 8">
            <a:extLst>
              <a:ext uri="{FF2B5EF4-FFF2-40B4-BE49-F238E27FC236}">
                <a16:creationId xmlns:a16="http://schemas.microsoft.com/office/drawing/2014/main" id="{B5D97E71-EFE8-1DB0-7B9D-8F5CC5331A8C}"/>
              </a:ext>
            </a:extLst>
          </p:cNvPr>
          <p:cNvSpPr txBox="1"/>
          <p:nvPr/>
        </p:nvSpPr>
        <p:spPr>
          <a:xfrm>
            <a:off x="7086601" y="6078270"/>
            <a:ext cx="4620184" cy="369332"/>
          </a:xfrm>
          <a:prstGeom prst="rect">
            <a:avLst/>
          </a:prstGeom>
          <a:noFill/>
        </p:spPr>
        <p:txBody>
          <a:bodyPr wrap="square" rtlCol="0">
            <a:spAutoFit/>
          </a:bodyPr>
          <a:lstStyle/>
          <a:p>
            <a:r>
              <a:rPr lang="en-GB" dirty="0"/>
              <a:t>Fig 6. cab companies’ performances in cities</a:t>
            </a:r>
          </a:p>
        </p:txBody>
      </p:sp>
      <p:sp>
        <p:nvSpPr>
          <p:cNvPr id="11" name="TextBox 10">
            <a:extLst>
              <a:ext uri="{FF2B5EF4-FFF2-40B4-BE49-F238E27FC236}">
                <a16:creationId xmlns:a16="http://schemas.microsoft.com/office/drawing/2014/main" id="{E7D25BE5-A621-CD9B-8DDE-B15EF989F12D}"/>
              </a:ext>
            </a:extLst>
          </p:cNvPr>
          <p:cNvSpPr txBox="1"/>
          <p:nvPr/>
        </p:nvSpPr>
        <p:spPr>
          <a:xfrm>
            <a:off x="270983" y="1468854"/>
            <a:ext cx="5531424" cy="3416320"/>
          </a:xfrm>
          <a:prstGeom prst="rect">
            <a:avLst/>
          </a:prstGeom>
          <a:noFill/>
        </p:spPr>
        <p:txBody>
          <a:bodyPr wrap="square" rtlCol="0">
            <a:spAutoFit/>
          </a:bodyPr>
          <a:lstStyle/>
          <a:p>
            <a:pPr marL="285750" indent="-285750">
              <a:buFont typeface="Arial" panose="020B0604020202020204" pitchFamily="34" charset="0"/>
              <a:buChar char="•"/>
            </a:pPr>
            <a:r>
              <a:rPr lang="en-GB" dirty="0"/>
              <a:t>Figure 6 provides illustration on cab companies’ performances in cities</a:t>
            </a:r>
          </a:p>
          <a:p>
            <a:pPr marL="285750" indent="-285750">
              <a:buFont typeface="Arial" panose="020B0604020202020204" pitchFamily="34" charset="0"/>
              <a:buChar char="•"/>
            </a:pPr>
            <a:r>
              <a:rPr lang="en-GB" dirty="0"/>
              <a:t>Blue bars denotes Yellow Cabs</a:t>
            </a:r>
          </a:p>
          <a:p>
            <a:pPr marL="285750" indent="-285750">
              <a:buFont typeface="Arial" panose="020B0604020202020204" pitchFamily="34" charset="0"/>
              <a:buChar char="•"/>
            </a:pPr>
            <a:r>
              <a:rPr lang="en-GB" dirty="0"/>
              <a:t>Red bars denotes Pink Cabs </a:t>
            </a:r>
          </a:p>
          <a:p>
            <a:pPr marL="285750" indent="-285750">
              <a:buFont typeface="Arial" panose="020B0604020202020204" pitchFamily="34" charset="0"/>
              <a:buChar char="•"/>
            </a:pPr>
            <a:r>
              <a:rPr lang="en-GB" dirty="0"/>
              <a:t>Yellow cab is significantly performing better than pink cab in all of the cities.</a:t>
            </a:r>
          </a:p>
          <a:p>
            <a:pPr marL="285750" indent="-285750">
              <a:buFont typeface="Arial" panose="020B0604020202020204" pitchFamily="34" charset="0"/>
              <a:buChar char="•"/>
            </a:pPr>
            <a:r>
              <a:rPr lang="en-GB" dirty="0"/>
              <a:t>Yellow cab is performing significantly well in new York, Chicago, Washington, Los Angeles and Boston where populations are significantly high.</a:t>
            </a:r>
          </a:p>
          <a:p>
            <a:pPr marL="285750" indent="-285750">
              <a:buFont typeface="Arial" panose="020B0604020202020204" pitchFamily="34" charset="0"/>
              <a:buChar char="•"/>
            </a:pPr>
            <a:r>
              <a:rPr lang="en-GB" dirty="0"/>
              <a:t>According to previous analysis, it is believed that young and middle-aged high-income customers are based in the mentioned cities.</a:t>
            </a:r>
          </a:p>
        </p:txBody>
      </p:sp>
      <p:pic>
        <p:nvPicPr>
          <p:cNvPr id="7" name="Picture 6" descr="A picture containing text, screenshot, diagram, font&#10;&#10;Description automatically generated">
            <a:extLst>
              <a:ext uri="{FF2B5EF4-FFF2-40B4-BE49-F238E27FC236}">
                <a16:creationId xmlns:a16="http://schemas.microsoft.com/office/drawing/2014/main" id="{10F92AC5-5622-9624-0389-DF7BDEF0E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487" y="1186220"/>
            <a:ext cx="5385827" cy="4892050"/>
          </a:xfrm>
          <a:prstGeom prst="rect">
            <a:avLst/>
          </a:prstGeom>
        </p:spPr>
      </p:pic>
    </p:spTree>
    <p:extLst>
      <p:ext uri="{BB962C8B-B14F-4D97-AF65-F5344CB8AC3E}">
        <p14:creationId xmlns:p14="http://schemas.microsoft.com/office/powerpoint/2010/main" val="20797309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153</TotalTime>
  <Words>750</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   Agenda</vt:lpstr>
      <vt:lpstr>   Executive Summary</vt:lpstr>
      <vt:lpstr>   Problem Statement</vt:lpstr>
      <vt:lpstr>   Approach</vt:lpstr>
      <vt:lpstr>Age groups</vt:lpstr>
      <vt:lpstr>Income based analysis</vt:lpstr>
      <vt:lpstr>population based analysis</vt:lpstr>
      <vt:lpstr>Cab Companies comparison</vt:lpstr>
      <vt:lpstr>Profits comparison</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Zyad Hussein</dc:creator>
  <cp:lastModifiedBy>Zyad Hussein</cp:lastModifiedBy>
  <cp:revision>1</cp:revision>
  <dcterms:created xsi:type="dcterms:W3CDTF">2023-06-21T19:47:05Z</dcterms:created>
  <dcterms:modified xsi:type="dcterms:W3CDTF">2023-06-21T22:20:09Z</dcterms:modified>
</cp:coreProperties>
</file>