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8" r:id="rId3"/>
    <p:sldId id="267" r:id="rId4"/>
    <p:sldId id="269" r:id="rId5"/>
    <p:sldId id="270" r:id="rId6"/>
    <p:sldId id="276" r:id="rId7"/>
    <p:sldId id="271" r:id="rId8"/>
    <p:sldId id="272" r:id="rId9"/>
    <p:sldId id="273" r:id="rId10"/>
    <p:sldId id="274" r:id="rId11"/>
    <p:sldId id="275" r:id="rId12"/>
    <p:sldId id="27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0061F-BFDE-7175-2EDA-F472504290F4}" v="789" dt="2020-12-24T05:43:13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56"/>
  </p:normalViewPr>
  <p:slideViewPr>
    <p:cSldViewPr snapToGrid="0">
      <p:cViewPr>
        <p:scale>
          <a:sx n="68" d="100"/>
          <a:sy n="68" d="100"/>
        </p:scale>
        <p:origin x="79" y="3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dirty="0"/>
              <a:t>&lt;Hate Speech detection using NLP&gt;</a:t>
            </a:r>
          </a:p>
          <a:p>
            <a:endParaRPr lang="en-US" sz="4000" dirty="0"/>
          </a:p>
          <a:p>
            <a:r>
              <a:rPr lang="en-US" sz="2800" b="1" dirty="0"/>
              <a:t>&lt;16/08/2023&gt;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4A130C-0272-CF97-86FE-96CE44BEA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/>
              <a:t>EDA 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5208F-EB88-2B85-BF3C-EA032C434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GB" sz="2000" dirty="0"/>
              <a:t>Negative speech has also recorded the highest tweet word count among the dataset as it was found that frequency of the highest word count is 85-89 words which relate to negative speech category.</a:t>
            </a:r>
          </a:p>
          <a:p>
            <a:r>
              <a:rPr lang="en-GB" sz="2000" dirty="0"/>
              <a:t>It has recorded 2483 negative tweets with 85–89 word count.</a:t>
            </a:r>
          </a:p>
          <a:p>
            <a:pPr marL="0" indent="0">
              <a:buNone/>
            </a:pPr>
            <a:endParaRPr lang="en-GB" sz="2000" dirty="0"/>
          </a:p>
        </p:txBody>
      </p:sp>
      <p:pic>
        <p:nvPicPr>
          <p:cNvPr id="5" name="Picture 4" descr="A graph of a number and a number&#10;&#10;Description automatically generated">
            <a:extLst>
              <a:ext uri="{FF2B5EF4-FFF2-40B4-BE49-F238E27FC236}">
                <a16:creationId xmlns:a16="http://schemas.microsoft.com/office/drawing/2014/main" id="{87F7B7EC-A77B-66A2-2C3A-525DFF593E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268" y="2484255"/>
            <a:ext cx="4642805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22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3A38E-F97F-BEF8-1E94-B2B73B865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GB" sz="5200"/>
              <a:t>EDA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9CA87-296B-3DEF-DE43-1CB4E71E0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en-GB" sz="2000" dirty="0"/>
              <a:t>A descriptive statistics was designed to identify the amount of hate speech compared to positive speech.</a:t>
            </a:r>
          </a:p>
          <a:p>
            <a:r>
              <a:rPr lang="en-GB" sz="2000" dirty="0"/>
              <a:t> a Univariate Analysis was designed to identify the frequency of hate speech words.</a:t>
            </a:r>
          </a:p>
          <a:p>
            <a:r>
              <a:rPr lang="en-US" sz="2000" dirty="0"/>
              <a:t>A quantitative analysis of text data was created to find out the average word count per negative speech.</a:t>
            </a:r>
          </a:p>
          <a:p>
            <a:r>
              <a:rPr lang="en-US" sz="2000" dirty="0"/>
              <a:t>A Categorical / univariate analysis was also designed to identify the highest word count and its frequency which allowed for category identification of where highest word count tweets lie in.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959140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9C830-9228-C458-6C4E-BD4BB02AD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/>
              <a:t>Final Recommendation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2A9F6-48F3-D1BD-3302-B4A03C93B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sz="2400" dirty="0"/>
              <a:t>According to the conducted analysis, it is believed that a automated moderation of the posted content as it is evident that hate speech is presented in the acquired dataset.</a:t>
            </a:r>
          </a:p>
          <a:p>
            <a:r>
              <a:rPr lang="en-GB" sz="2400" dirty="0"/>
              <a:t>A feedback loop should be created to allow users to report unrecognised hate speech to enhance detection accuracy.</a:t>
            </a:r>
          </a:p>
          <a:p>
            <a:r>
              <a:rPr lang="en-GB" sz="2400" dirty="0"/>
              <a:t>Given that higher word counts has been related to negative speech, it is possible to concentrate on high word count tweets and </a:t>
            </a:r>
            <a:r>
              <a:rPr lang="en-GB" sz="2400" dirty="0" err="1"/>
              <a:t>analyze</a:t>
            </a:r>
            <a:r>
              <a:rPr lang="en-GB" sz="2400" dirty="0"/>
              <a:t> them.</a:t>
            </a:r>
          </a:p>
          <a:p>
            <a:r>
              <a:rPr lang="en-GB" sz="2400" dirty="0"/>
              <a:t>An NLP model such as BERT, which utilizes transformers is needed to automate the identification process and aid in the elimination of hate speech.</a:t>
            </a:r>
          </a:p>
        </p:txBody>
      </p:sp>
    </p:spTree>
    <p:extLst>
      <p:ext uri="{BB962C8B-B14F-4D97-AF65-F5344CB8AC3E}">
        <p14:creationId xmlns:p14="http://schemas.microsoft.com/office/powerpoint/2010/main" val="2148914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FF6600"/>
                </a:solidFill>
              </a:rPr>
              <a:t>Hate Speech Identification using NLP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2930B-867D-D74F-4F79-4DAF0F96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Members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C85CEA-F983-66C7-BAF4-7F29099FAC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163576"/>
              </p:ext>
            </p:extLst>
          </p:nvPr>
        </p:nvGraphicFramePr>
        <p:xfrm>
          <a:off x="830253" y="1825625"/>
          <a:ext cx="1052354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547">
                  <a:extLst>
                    <a:ext uri="{9D8B030D-6E8A-4147-A177-3AD203B41FA5}">
                      <a16:colId xmlns:a16="http://schemas.microsoft.com/office/drawing/2014/main" val="22455322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4131944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1925376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6673496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6410431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599090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Member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College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Specialization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Zyad Hussein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zyadrashad262@yahoo.com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Egyptian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University of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NLP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442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47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8A341-8E66-4150-F20B-F38474DBF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0830E-A6D0-1C70-C63A-D1AED5921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/>
              <a:t>Problem Addressed:</a:t>
            </a:r>
          </a:p>
          <a:p>
            <a:pPr lvl="1"/>
            <a:r>
              <a:rPr lang="en-US" sz="1900"/>
              <a:t>Hate speech on social media platforms poses safety and inclusivity challenges.</a:t>
            </a:r>
          </a:p>
          <a:p>
            <a:pPr marL="0" indent="0">
              <a:buNone/>
            </a:pPr>
            <a:r>
              <a:rPr lang="en-US" sz="1900"/>
              <a:t>Proposal:</a:t>
            </a:r>
          </a:p>
          <a:p>
            <a:pPr lvl="1"/>
            <a:r>
              <a:rPr lang="en-US" sz="1900"/>
              <a:t>Utilize transformer-based NLP model for hate speech detection in Twitter tweets.</a:t>
            </a:r>
          </a:p>
          <a:p>
            <a:pPr marL="0" indent="0">
              <a:buNone/>
            </a:pPr>
            <a:r>
              <a:rPr lang="en-US" sz="1900"/>
              <a:t>Benefits:</a:t>
            </a:r>
          </a:p>
          <a:p>
            <a:pPr lvl="1"/>
            <a:r>
              <a:rPr lang="en-US" sz="1900"/>
              <a:t>User Safety: Creates a safer and respectful online community.</a:t>
            </a:r>
          </a:p>
          <a:p>
            <a:pPr lvl="1"/>
            <a:r>
              <a:rPr lang="en-US" sz="1900"/>
              <a:t>Time and Cost Savings: Reduces manual content review.</a:t>
            </a:r>
          </a:p>
          <a:p>
            <a:pPr lvl="1"/>
            <a:r>
              <a:rPr lang="en-US" sz="1900"/>
              <a:t>Scalability: Accommodates growing user activity and content.</a:t>
            </a:r>
          </a:p>
          <a:p>
            <a:pPr lvl="1"/>
            <a:r>
              <a:rPr lang="en-US" sz="1900"/>
              <a:t>Adaptability: Fine-tuning for changing language trends and hate speech expressions.</a:t>
            </a:r>
          </a:p>
          <a:p>
            <a:pPr marL="0" indent="0">
              <a:buNone/>
            </a:pPr>
            <a:endParaRPr lang="en-US" sz="1900"/>
          </a:p>
          <a:p>
            <a:endParaRPr lang="en-GB" sz="19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926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B0E54E-54A2-5F93-8584-55243A1DC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/>
              <a:t>Problem proposed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AB51F-871A-8DBB-C385-F9CB86BD3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sz="2000" dirty="0"/>
              <a:t>Hate speech on rise on social media </a:t>
            </a:r>
          </a:p>
          <a:p>
            <a:r>
              <a:rPr lang="en-GB" sz="2000" dirty="0"/>
              <a:t>Targeting groups with different ethnicities, background, race and colour.</a:t>
            </a:r>
          </a:p>
          <a:p>
            <a:r>
              <a:rPr lang="en-US" sz="2000" dirty="0"/>
              <a:t>Manual identification is time-consuming and inconsistent.</a:t>
            </a:r>
          </a:p>
          <a:p>
            <a:r>
              <a:rPr lang="en-US" sz="2000" dirty="0"/>
              <a:t>Hate speech poses safety and inclusivity challenges on individuals </a:t>
            </a:r>
            <a:r>
              <a:rPr lang="en-US" sz="2000"/>
              <a:t>and groups.</a:t>
            </a:r>
          </a:p>
          <a:p>
            <a:r>
              <a:rPr lang="en-US" sz="2000" dirty="0"/>
              <a:t>Implementation of NLP to achieve hate speech elimination:</a:t>
            </a:r>
          </a:p>
          <a:p>
            <a:pPr lvl="1"/>
            <a:r>
              <a:rPr lang="en-US" sz="2000" dirty="0"/>
              <a:t>Enhances user safety, promotes respectful discourse, and combats hate speech effectively.</a:t>
            </a:r>
          </a:p>
          <a:p>
            <a:pPr lvl="1"/>
            <a:r>
              <a:rPr lang="en-US" sz="2000" dirty="0"/>
              <a:t>Increase user interaction at a safe platform</a:t>
            </a:r>
          </a:p>
          <a:p>
            <a:pPr lvl="1"/>
            <a:r>
              <a:rPr lang="en-US" sz="2000" dirty="0"/>
              <a:t>Increase revenue based upon the increase of user interactions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63586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65C63-8CDC-98B8-0004-E77CC8920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GB" sz="4000"/>
              <a:t>Approach</a:t>
            </a:r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01469826-A855-D233-8D8F-AD3D513C02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12" r="20595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71439-F4AD-8D7A-4E81-7B68C550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r>
              <a:rPr lang="en-GB" sz="2000"/>
              <a:t>Utilization of NLP deep learning models such as BERT</a:t>
            </a:r>
          </a:p>
          <a:p>
            <a:r>
              <a:rPr lang="en-US" sz="2000"/>
              <a:t>Transformer Architecture Captures language nuances and dependencies.</a:t>
            </a:r>
            <a:r>
              <a:rPr lang="en-GB" sz="2000"/>
              <a:t> </a:t>
            </a:r>
          </a:p>
          <a:p>
            <a:r>
              <a:rPr lang="en-GB" sz="2000"/>
              <a:t>Automates identification process which can leverage media platforms revenues through cost saving (Real-time detection).</a:t>
            </a:r>
            <a:endParaRPr lang="en-US" sz="2000"/>
          </a:p>
          <a:p>
            <a:r>
              <a:rPr lang="en-US" sz="2000"/>
              <a:t>Multilingual Support: Detects hate speech across languages.</a:t>
            </a:r>
          </a:p>
          <a:p>
            <a:r>
              <a:rPr lang="en-US" sz="2000"/>
              <a:t>Contextual Understanding: Differentiates between hate speech and opinions.</a:t>
            </a:r>
            <a:endParaRPr lang="en-GB" sz="2000"/>
          </a:p>
          <a:p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316104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F6F60-87A8-8BBB-8301-A382150F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/>
              <a:t>EDA 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C4459-C2B1-C45B-144E-E4E51605D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GB" sz="2000" dirty="0"/>
              <a:t>A dataset was gathered to train NLP model on detection</a:t>
            </a:r>
          </a:p>
          <a:p>
            <a:r>
              <a:rPr lang="en-GB" sz="2000" dirty="0"/>
              <a:t>Dataset revealed that approximately 2500 tweets were recognised as hate speech across 39700 tweets. </a:t>
            </a:r>
          </a:p>
          <a:p>
            <a:r>
              <a:rPr lang="en-GB" sz="2000" dirty="0"/>
              <a:t>Even though number could appear small, it still means that about 2500 negative speech were created and could be targeting users</a:t>
            </a:r>
          </a:p>
          <a:p>
            <a:pPr marL="0" indent="0">
              <a:buNone/>
            </a:pPr>
            <a:endParaRPr lang="en-GB" sz="2000" dirty="0"/>
          </a:p>
        </p:txBody>
      </p:sp>
      <p:pic>
        <p:nvPicPr>
          <p:cNvPr id="5" name="Picture 4" descr="A graph of a bar&#10;&#10;Description automatically generated">
            <a:extLst>
              <a:ext uri="{FF2B5EF4-FFF2-40B4-BE49-F238E27FC236}">
                <a16:creationId xmlns:a16="http://schemas.microsoft.com/office/drawing/2014/main" id="{31FA3356-DC95-1454-DD63-92A0054EAE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889" y="2484255"/>
            <a:ext cx="4985563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58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F56E9-E69E-9B18-7934-2318F573B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 dirty="0"/>
              <a:t>EDA Analysis continued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BEFD-66D9-D271-0023-73D665A78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GB" sz="1600" dirty="0"/>
              <a:t>According to analysis of 2500 hate speech, it was found that:</a:t>
            </a:r>
          </a:p>
          <a:p>
            <a:pPr lvl="1"/>
            <a:r>
              <a:rPr lang="en-GB" sz="1600" dirty="0"/>
              <a:t>The most repeated words were ‘Trump’, ‘white’, ‘black’, ‘racist’, ‘</a:t>
            </a:r>
            <a:r>
              <a:rPr lang="en-GB" sz="1600" dirty="0" err="1"/>
              <a:t>allahsoil</a:t>
            </a:r>
            <a:r>
              <a:rPr lang="en-GB" sz="1600" dirty="0"/>
              <a:t>’, and ‘women’.</a:t>
            </a:r>
          </a:p>
          <a:p>
            <a:pPr lvl="1"/>
            <a:r>
              <a:rPr lang="en-GB" sz="1600" dirty="0"/>
              <a:t>Occurrence Frequency of ‘Trump’ reached more than 200 within 2500 tweets.</a:t>
            </a:r>
          </a:p>
          <a:p>
            <a:pPr lvl="1"/>
            <a:r>
              <a:rPr lang="en-GB" sz="1600" dirty="0"/>
              <a:t>‘White’ and ‘black’ occurrence frequency were about 140 each in 2500 tweets.</a:t>
            </a:r>
          </a:p>
          <a:p>
            <a:pPr lvl="1"/>
            <a:r>
              <a:rPr lang="en-GB" sz="1600" dirty="0"/>
              <a:t>Occurrence frequency of ‘racist’ in negative speech is about 100 per 2500.</a:t>
            </a:r>
          </a:p>
          <a:p>
            <a:r>
              <a:rPr lang="en-GB" sz="1600" dirty="0"/>
              <a:t>These results are high indication of racism, individual targeting and sexism as well as targeting sacred religious names.</a:t>
            </a:r>
          </a:p>
          <a:p>
            <a:pPr marL="0" indent="0">
              <a:buNone/>
            </a:pPr>
            <a:endParaRPr lang="en-GB" sz="1600" dirty="0"/>
          </a:p>
        </p:txBody>
      </p:sp>
      <p:pic>
        <p:nvPicPr>
          <p:cNvPr id="5" name="Picture 4" descr="A graph of a number of words&#10;&#10;Description automatically generated">
            <a:extLst>
              <a:ext uri="{FF2B5EF4-FFF2-40B4-BE49-F238E27FC236}">
                <a16:creationId xmlns:a16="http://schemas.microsoft.com/office/drawing/2014/main" id="{A3CE9703-1F6B-BDD4-692F-C9D29A08D7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2719040"/>
            <a:ext cx="5150277" cy="324467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60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3BD46-9263-5F6D-6862-1A7C46C9D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/>
              <a:t>EDA Analysis</a:t>
            </a: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B8B8A-DDEB-E7C3-CC66-623A38B00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 A quantitative analysis of text data was performed to find</a:t>
            </a:r>
            <a:r>
              <a:rPr lang="en-GB" sz="2000" dirty="0"/>
              <a:t> out the average word count per negative speech; reached 85-89 words.</a:t>
            </a:r>
          </a:p>
          <a:p>
            <a:r>
              <a:rPr lang="en-GB" sz="2000" dirty="0"/>
              <a:t>Whereas positive speech word count reached 82-84 counts.</a:t>
            </a:r>
          </a:p>
          <a:p>
            <a:r>
              <a:rPr lang="en-GB" sz="2000" dirty="0"/>
              <a:t>The results yielded that negative speech is likely to appear in long tweets as in forms or sentences or possibly paragraphs.</a:t>
            </a:r>
          </a:p>
        </p:txBody>
      </p:sp>
      <p:pic>
        <p:nvPicPr>
          <p:cNvPr id="5" name="Picture 4" descr="A blue and orange rectangular bars&#10;&#10;Description automatically generated">
            <a:extLst>
              <a:ext uri="{FF2B5EF4-FFF2-40B4-BE49-F238E27FC236}">
                <a16:creationId xmlns:a16="http://schemas.microsoft.com/office/drawing/2014/main" id="{99C8C064-18AF-BCB0-84E9-3243A64666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883" y="2484255"/>
            <a:ext cx="4701575" cy="3714244"/>
          </a:xfrm>
          <a:prstGeom prst="rect">
            <a:avLst/>
          </a:prstGeom>
        </p:spPr>
      </p:pic>
      <p:sp>
        <p:nvSpPr>
          <p:cNvPr id="21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64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 (1)</Template>
  <TotalTime>162</TotalTime>
  <Words>718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Team Members</vt:lpstr>
      <vt:lpstr>   Agenda</vt:lpstr>
      <vt:lpstr>Executive summary</vt:lpstr>
      <vt:lpstr>Problem proposed</vt:lpstr>
      <vt:lpstr>Approach</vt:lpstr>
      <vt:lpstr>EDA Analysis</vt:lpstr>
      <vt:lpstr>EDA Analysis continued</vt:lpstr>
      <vt:lpstr>EDA Analysis</vt:lpstr>
      <vt:lpstr>EDA Analysis</vt:lpstr>
      <vt:lpstr>EDA Summary</vt:lpstr>
      <vt:lpstr>Final Recommendation</vt:lpstr>
      <vt:lpstr>Hate Speech Identification using NLP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Zyad Hussein</dc:creator>
  <cp:lastModifiedBy>Zyad Hussein</cp:lastModifiedBy>
  <cp:revision>1</cp:revision>
  <dcterms:created xsi:type="dcterms:W3CDTF">2023-08-16T20:05:37Z</dcterms:created>
  <dcterms:modified xsi:type="dcterms:W3CDTF">2023-08-16T22:47:49Z</dcterms:modified>
</cp:coreProperties>
</file>