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2" r:id="rId2"/>
    <p:sldId id="268" r:id="rId3"/>
    <p:sldId id="408" r:id="rId4"/>
    <p:sldId id="407" r:id="rId5"/>
    <p:sldId id="265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277" r:id="rId18"/>
    <p:sldId id="420" r:id="rId19"/>
    <p:sldId id="421" r:id="rId20"/>
    <p:sldId id="422" r:id="rId21"/>
    <p:sldId id="423" r:id="rId22"/>
    <p:sldId id="424" r:id="rId23"/>
    <p:sldId id="425" r:id="rId24"/>
    <p:sldId id="427" r:id="rId25"/>
    <p:sldId id="426" r:id="rId26"/>
    <p:sldId id="428" r:id="rId27"/>
    <p:sldId id="429" r:id="rId28"/>
    <p:sldId id="430" r:id="rId29"/>
    <p:sldId id="431" r:id="rId30"/>
    <p:sldId id="432" r:id="rId31"/>
    <p:sldId id="433" r:id="rId32"/>
    <p:sldId id="434" r:id="rId33"/>
    <p:sldId id="435" r:id="rId34"/>
    <p:sldId id="436" r:id="rId35"/>
    <p:sldId id="437" r:id="rId36"/>
    <p:sldId id="438" r:id="rId37"/>
    <p:sldId id="439" r:id="rId38"/>
    <p:sldId id="440" r:id="rId39"/>
    <p:sldId id="44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2" autoAdjust="0"/>
    <p:restoredTop sz="80678" autoAdjust="0"/>
  </p:normalViewPr>
  <p:slideViewPr>
    <p:cSldViewPr>
      <p:cViewPr varScale="1">
        <p:scale>
          <a:sx n="91" d="100"/>
          <a:sy n="91" d="100"/>
        </p:scale>
        <p:origin x="163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25DBB-29F6-4A32-9C69-FAF30323DE2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784C4-E313-444D-A978-E6A3D8378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47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784C4-E313-444D-A978-E6A3D83782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98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784C4-E313-444D-A978-E6A3D83782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90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784C4-E313-444D-A978-E6A3D83782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55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this corresponds with high transit use and NMT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784C4-E313-444D-A978-E6A3D83782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8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784C4-E313-444D-A978-E6A3D83782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8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784C4-E313-444D-A978-E6A3D837823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45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784C4-E313-444D-A978-E6A3D837823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54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784C4-E313-444D-A978-E6A3D837823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8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6EE1-B3D1-4D3F-839D-CAC07134B62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A378-C3DD-49D6-8008-91EC1968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5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6EE1-B3D1-4D3F-839D-CAC07134B62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A378-C3DD-49D6-8008-91EC1968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9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6EE1-B3D1-4D3F-839D-CAC07134B62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A378-C3DD-49D6-8008-91EC1968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4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6EE1-B3D1-4D3F-839D-CAC07134B62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A378-C3DD-49D6-8008-91EC1968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4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6EE1-B3D1-4D3F-839D-CAC07134B62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A378-C3DD-49D6-8008-91EC1968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6EE1-B3D1-4D3F-839D-CAC07134B62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A378-C3DD-49D6-8008-91EC1968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0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6EE1-B3D1-4D3F-839D-CAC07134B62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A378-C3DD-49D6-8008-91EC1968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6EE1-B3D1-4D3F-839D-CAC07134B62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A378-C3DD-49D6-8008-91EC1968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9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6EE1-B3D1-4D3F-839D-CAC07134B62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A378-C3DD-49D6-8008-91EC1968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7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6EE1-B3D1-4D3F-839D-CAC07134B62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A378-C3DD-49D6-8008-91EC1968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5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6EE1-B3D1-4D3F-839D-CAC07134B62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A378-C3DD-49D6-8008-91EC1968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6EE1-B3D1-4D3F-839D-CAC07134B62E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DA378-C3DD-49D6-8008-91EC1968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5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2600"/>
            <a:ext cx="9144000" cy="12954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Modeling Choice and Count Data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12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1999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Framework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65ECC-BD0B-0BA0-C2AC-6A05E4B6F82F}"/>
              </a:ext>
            </a:extLst>
          </p:cNvPr>
          <p:cNvSpPr txBox="1"/>
          <p:nvPr/>
        </p:nvSpPr>
        <p:spPr>
          <a:xfrm>
            <a:off x="1143000" y="1371600"/>
            <a:ext cx="7315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+mj-lt"/>
              </a:rPr>
              <a:t>Decision-Maker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Individual (person/household)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Socio-economic characteristics (e.g., age, gender, education, income)</a:t>
            </a:r>
          </a:p>
          <a:p>
            <a:endParaRPr lang="en-US" sz="2400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+mj-lt"/>
              </a:rPr>
              <a:t>Alternatives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Decision-maker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+mj-lt"/>
              </a:rPr>
              <a:t>i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selects one and only one alternative from a choice set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+mj-lt"/>
              </a:rPr>
              <a:t>C={1,2,…,J}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with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+mj-lt"/>
              </a:rPr>
              <a:t>J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alternatives</a:t>
            </a:r>
          </a:p>
          <a:p>
            <a:endParaRPr lang="en-US" sz="2400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Attributes of alternatives (e.g., price, quality)</a:t>
            </a:r>
          </a:p>
          <a:p>
            <a:endParaRPr lang="en-US" sz="2400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+mj-lt"/>
              </a:rPr>
              <a:t>Decision Rule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Highest utility</a:t>
            </a:r>
          </a:p>
          <a:p>
            <a:endParaRPr lang="en-US" sz="24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930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2600"/>
            <a:ext cx="9144000" cy="12954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Binary Logit Model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19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1999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Logit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65ECC-BD0B-0BA0-C2AC-6A05E4B6F82F}"/>
              </a:ext>
            </a:extLst>
          </p:cNvPr>
          <p:cNvSpPr txBox="1"/>
          <p:nvPr/>
        </p:nvSpPr>
        <p:spPr>
          <a:xfrm>
            <a:off x="1143000" y="1371600"/>
            <a:ext cx="7315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</a:rPr>
              <a:t>Predicting qualitative events/discrete outcomes: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000000"/>
                </a:solidFill>
              </a:rPr>
              <a:t>Transit (ride or not)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000000"/>
                </a:solidFill>
              </a:rPr>
              <a:t>Employed (yes; no)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000000"/>
                </a:solidFill>
              </a:rPr>
              <a:t>Housing (own; rent)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000000"/>
                </a:solidFill>
              </a:rPr>
              <a:t>Vote for referendum (yes; no)</a:t>
            </a:r>
          </a:p>
          <a:p>
            <a:endParaRPr lang="en-US" sz="2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</a:rPr>
              <a:t>If we use OLS, problems encountered – both in terms of model specification &amp; estimation.</a:t>
            </a:r>
          </a:p>
          <a:p>
            <a:endParaRPr lang="en-US" sz="3600" b="0" i="0" u="none" strike="noStrik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1999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Binary Choice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65ECC-BD0B-0BA0-C2AC-6A05E4B6F82F}"/>
              </a:ext>
            </a:extLst>
          </p:cNvPr>
          <p:cNvSpPr txBox="1"/>
          <p:nvPr/>
        </p:nvSpPr>
        <p:spPr>
          <a:xfrm>
            <a:off x="1143000" y="1371600"/>
            <a:ext cx="73152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000000"/>
                </a:solidFill>
              </a:rPr>
              <a:t>Individuals face 2 choices; make choices based on attributes of themselves &amp; “choice sets”.</a:t>
            </a:r>
          </a:p>
          <a:p>
            <a:endParaRPr lang="en-US" sz="2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</a:rPr>
              <a:t>Aim: determine the probability that an individual with a given set of attributes will make one choice (with a set of attributes) over another 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</a:rPr>
              <a:t>i.e., model that predicts the probability that an  individual with an income of $60,000 and who owns a home will vote for a transportation sales tax referendum.</a:t>
            </a:r>
            <a:endParaRPr lang="en-US" sz="3600" b="0" i="0" u="none" strike="noStrik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19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1999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Binary Choice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65ECC-BD0B-0BA0-C2AC-6A05E4B6F82F}"/>
              </a:ext>
            </a:extLst>
          </p:cNvPr>
          <p:cNvSpPr txBox="1"/>
          <p:nvPr/>
        </p:nvSpPr>
        <p:spPr>
          <a:xfrm>
            <a:off x="1143000" y="1371600"/>
            <a:ext cx="7315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000000"/>
                </a:solidFill>
              </a:rPr>
              <a:t>Predicting Binary Variable using OLS Linear Model</a:t>
            </a:r>
          </a:p>
          <a:p>
            <a:endParaRPr lang="en-US" sz="2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</a:rPr>
              <a:t>Y</a:t>
            </a:r>
            <a:r>
              <a:rPr lang="en-US" sz="2800" b="0" i="1" u="none" strike="noStrike" baseline="0" dirty="0">
                <a:solidFill>
                  <a:srgbClr val="000000"/>
                </a:solidFill>
              </a:rPr>
              <a:t>i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 = α + βX</a:t>
            </a:r>
            <a:r>
              <a:rPr lang="en-US" sz="2800" b="0" i="1" u="none" strike="noStrike" baseline="0" dirty="0">
                <a:solidFill>
                  <a:srgbClr val="000000"/>
                </a:solidFill>
              </a:rPr>
              <a:t>i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 + E</a:t>
            </a:r>
            <a:r>
              <a:rPr lang="en-US" sz="2800" b="0" i="1" u="none" strike="noStrike" baseline="0" dirty="0">
                <a:solidFill>
                  <a:srgbClr val="000000"/>
                </a:solidFill>
              </a:rPr>
              <a:t>i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 (Y</a:t>
            </a:r>
            <a:r>
              <a:rPr lang="en-US" sz="2800" b="0" i="1" u="none" strike="noStrike" baseline="0" dirty="0">
                <a:solidFill>
                  <a:srgbClr val="000000"/>
                </a:solidFill>
              </a:rPr>
              <a:t>i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 = 0 or 1)</a:t>
            </a:r>
            <a:endParaRPr lang="en-US" sz="3600" b="0" i="0" u="none" strike="noStrik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09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1999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Binary Choice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65ECC-BD0B-0BA0-C2AC-6A05E4B6F82F}"/>
              </a:ext>
            </a:extLst>
          </p:cNvPr>
          <p:cNvSpPr txBox="1"/>
          <p:nvPr/>
        </p:nvSpPr>
        <p:spPr>
          <a:xfrm>
            <a:off x="1143000" y="1371600"/>
            <a:ext cx="73152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000000"/>
                </a:solidFill>
              </a:rPr>
              <a:t>Predicting Binary Variable using OLS Linear Model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+mj-lt"/>
              </a:rPr>
              <a:t>Error variances are not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+mj-lt"/>
              </a:rPr>
              <a:t>homoschedastic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+mj-lt"/>
              </a:rPr>
              <a:t>.  Observations for which probability close to 0 or 1 will have relatively low error variances while cases where probability close to 0.5 will have higher ones.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C7CF64-18B9-53BE-6CD3-ADAF2985E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693047"/>
            <a:ext cx="3391373" cy="1819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D8FF64-4C28-E152-A33F-BFCA1EA295F9}"/>
              </a:ext>
            </a:extLst>
          </p:cNvPr>
          <p:cNvSpPr txBox="1"/>
          <p:nvPr/>
        </p:nvSpPr>
        <p:spPr>
          <a:xfrm>
            <a:off x="3962400" y="3864147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Thus, using OLS yields:</a:t>
            </a:r>
          </a:p>
          <a:p>
            <a:r>
              <a:rPr lang="en-US" dirty="0"/>
              <a:t>(1) inefficient parameter estimates;</a:t>
            </a:r>
          </a:p>
          <a:p>
            <a:r>
              <a:rPr lang="en-US" dirty="0"/>
              <a:t>(2) incorrect estimates of standard errors,</a:t>
            </a:r>
          </a:p>
          <a:p>
            <a:r>
              <a:rPr lang="en-US" dirty="0"/>
              <a:t>invalidating statistical tests of significance</a:t>
            </a:r>
          </a:p>
          <a:p>
            <a:r>
              <a:rPr lang="en-US" dirty="0"/>
              <a:t>(3) Strange predictions</a:t>
            </a:r>
          </a:p>
        </p:txBody>
      </p:sp>
    </p:spTree>
    <p:extLst>
      <p:ext uri="{BB962C8B-B14F-4D97-AF65-F5344CB8AC3E}">
        <p14:creationId xmlns:p14="http://schemas.microsoft.com/office/powerpoint/2010/main" val="3452032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1999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Logistic curve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65ECC-BD0B-0BA0-C2AC-6A05E4B6F82F}"/>
              </a:ext>
            </a:extLst>
          </p:cNvPr>
          <p:cNvSpPr txBox="1"/>
          <p:nvPr/>
        </p:nvSpPr>
        <p:spPr>
          <a:xfrm>
            <a:off x="1143000" y="1371600"/>
            <a:ext cx="7315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arenBoth"/>
            </a:pPr>
            <a:r>
              <a:rPr lang="en-US" sz="2800" b="0" i="0" u="none" strike="noStrike" baseline="0" dirty="0">
                <a:solidFill>
                  <a:srgbClr val="000000"/>
                </a:solidFill>
              </a:rPr>
              <a:t>provides probability </a:t>
            </a:r>
            <a:r>
              <a:rPr lang="en-US" sz="2800" dirty="0">
                <a:solidFill>
                  <a:srgbClr val="000000"/>
                </a:solidFill>
              </a:rPr>
              <a:t>e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stimates from 0 to 1;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</a:rPr>
              <a:t>(2) better captures changes in probabilities</a:t>
            </a:r>
            <a:endParaRPr lang="en-US" sz="3600" b="0" i="0" u="none" strike="noStrike" baseline="0" dirty="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84BF62-73E2-145A-B621-ACC0147A2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45" y="2438400"/>
            <a:ext cx="7810355" cy="401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3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1999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Logit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BA751-801C-7F2B-3E78-8F82C7E55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447800"/>
            <a:ext cx="7696200" cy="523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92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1999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Logit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65ECC-BD0B-0BA0-C2AC-6A05E4B6F82F}"/>
              </a:ext>
            </a:extLst>
          </p:cNvPr>
          <p:cNvSpPr txBox="1"/>
          <p:nvPr/>
        </p:nvSpPr>
        <p:spPr>
          <a:xfrm>
            <a:off x="1143000" y="1371600"/>
            <a:ext cx="7315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Is the utility from transit highest?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Utility: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Ui= Vi+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1800" b="0" i="1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Vi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Systematic utility expressed as a function of observable variables Vi == B0 + X1B1 + X2B2 … 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Random utility component (captured in functional form)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23B32F-321B-53BF-747C-2C6BCCBFB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191000"/>
            <a:ext cx="4353533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41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1999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Logit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65ECC-BD0B-0BA0-C2AC-6A05E4B6F82F}"/>
              </a:ext>
            </a:extLst>
          </p:cNvPr>
          <p:cNvSpPr txBox="1"/>
          <p:nvPr/>
        </p:nvSpPr>
        <p:spPr>
          <a:xfrm>
            <a:off x="1219200" y="1828800"/>
            <a:ext cx="7315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+mj-lt"/>
              </a:rPr>
              <a:t>Binomial logit example in R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+mj-lt"/>
              </a:rPr>
              <a:t>Specification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+mj-lt"/>
              </a:rPr>
              <a:t>Interpretation (utility and odds ratios)</a:t>
            </a:r>
          </a:p>
        </p:txBody>
      </p:sp>
    </p:spTree>
    <p:extLst>
      <p:ext uri="{BB962C8B-B14F-4D97-AF65-F5344CB8AC3E}">
        <p14:creationId xmlns:p14="http://schemas.microsoft.com/office/powerpoint/2010/main" val="231229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1999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0" y="1524000"/>
            <a:ext cx="7620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endParaRPr lang="en-US" sz="2800" b="1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•Transportation planners deal with many types of</a:t>
            </a:r>
          </a:p>
          <a:p>
            <a:pPr algn="l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data</a:t>
            </a:r>
          </a:p>
          <a:p>
            <a:pPr algn="l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•Qualitative and count data are not well suited to</a:t>
            </a:r>
          </a:p>
          <a:p>
            <a:pPr algn="l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linear models (i.e., ordinary least squares)</a:t>
            </a:r>
          </a:p>
          <a:p>
            <a:pPr algn="l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•Logit and probit models can handle choice data</a:t>
            </a:r>
          </a:p>
          <a:p>
            <a:pPr algn="l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•Poisson and negative binomial models can</a:t>
            </a:r>
          </a:p>
          <a:p>
            <a:pPr algn="l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handle count data</a:t>
            </a:r>
          </a:p>
        </p:txBody>
      </p:sp>
    </p:spTree>
    <p:extLst>
      <p:ext uri="{BB962C8B-B14F-4D97-AF65-F5344CB8AC3E}">
        <p14:creationId xmlns:p14="http://schemas.microsoft.com/office/powerpoint/2010/main" val="712077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2600"/>
            <a:ext cx="9144000" cy="12954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Multinomial Logit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036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1999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Multinomial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65ECC-BD0B-0BA0-C2AC-6A05E4B6F82F}"/>
              </a:ext>
            </a:extLst>
          </p:cNvPr>
          <p:cNvSpPr txBox="1"/>
          <p:nvPr/>
        </p:nvSpPr>
        <p:spPr>
          <a:xfrm>
            <a:off x="1143000" y="1371600"/>
            <a:ext cx="73152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2400" b="1" i="0" u="none" strike="noStrike" baseline="0" dirty="0">
                <a:solidFill>
                  <a:srgbClr val="000000"/>
                </a:solidFill>
              </a:rPr>
              <a:t>Multinomial discrete choice</a:t>
            </a:r>
            <a:endParaRPr lang="en-US" sz="2400" b="0" i="0" u="none" strike="noStrike" baseline="0" dirty="0">
              <a:solidFill>
                <a:srgbClr val="000000"/>
              </a:solidFill>
            </a:endParaRPr>
          </a:p>
          <a:p>
            <a:endParaRPr lang="en-US" sz="2400" b="1" i="0" u="none" strike="noStrike" baseline="0" dirty="0">
              <a:solidFill>
                <a:srgbClr val="000000"/>
              </a:solidFill>
            </a:endParaRPr>
          </a:p>
          <a:p>
            <a:r>
              <a:rPr lang="en-US" sz="2400" b="1" i="0" u="none" strike="noStrike" baseline="0" dirty="0">
                <a:solidFill>
                  <a:srgbClr val="000000"/>
                </a:solidFill>
              </a:rPr>
              <a:t>Yi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</a:rPr>
              <a:t>=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mode choice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(driver, passenger, transit)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</a:rPr>
              <a:t>=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housing choice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(single-family home; condo; rent)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</a:rPr>
              <a:t>=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voting choice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(for; against; abstain)</a:t>
            </a:r>
          </a:p>
          <a:p>
            <a:endParaRPr lang="en-US" sz="2400" b="1" i="0" u="none" strike="noStrike" baseline="0" dirty="0">
              <a:solidFill>
                <a:srgbClr val="000000"/>
              </a:solidFill>
            </a:endParaRPr>
          </a:p>
          <a:p>
            <a:r>
              <a:rPr lang="en-US" sz="2400" i="0" u="none" strike="noStrike" baseline="0" dirty="0">
                <a:solidFill>
                  <a:srgbClr val="000000"/>
                </a:solidFill>
              </a:rPr>
              <a:t>Logit Estimate, where categories of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Yi= 1, 2, 3, …., J-1, J</a:t>
            </a:r>
            <a:endParaRPr lang="en-US" sz="2400" b="0" i="0" u="none" strike="noStrik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17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1999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Multinomial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65ECC-BD0B-0BA0-C2AC-6A05E4B6F82F}"/>
              </a:ext>
            </a:extLst>
          </p:cNvPr>
          <p:cNvSpPr txBox="1"/>
          <p:nvPr/>
        </p:nvSpPr>
        <p:spPr>
          <a:xfrm>
            <a:off x="1143000" y="1371600"/>
            <a:ext cx="73152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2400" b="1" i="0" u="none" strike="noStrike" baseline="0" dirty="0">
                <a:solidFill>
                  <a:srgbClr val="000000"/>
                </a:solidFill>
              </a:rPr>
              <a:t>Structural form</a:t>
            </a:r>
            <a:endParaRPr lang="en-US" sz="2400" b="0" i="0" u="none" strike="noStrike" baseline="0" dirty="0">
              <a:solidFill>
                <a:srgbClr val="000000"/>
              </a:solidFill>
            </a:endParaRPr>
          </a:p>
          <a:p>
            <a:endParaRPr lang="en-US" sz="2400" b="1" i="0" u="none" strike="noStrike" baseline="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557B5-207D-252A-E553-67E34D8E1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43200"/>
            <a:ext cx="4495800" cy="344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09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1999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Multinomial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65ECC-BD0B-0BA0-C2AC-6A05E4B6F82F}"/>
              </a:ext>
            </a:extLst>
          </p:cNvPr>
          <p:cNvSpPr txBox="1"/>
          <p:nvPr/>
        </p:nvSpPr>
        <p:spPr>
          <a:xfrm>
            <a:off x="1143000" y="1371600"/>
            <a:ext cx="73152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2400" b="1" i="0" u="none" strike="noStrike" baseline="0" dirty="0">
                <a:solidFill>
                  <a:srgbClr val="000000"/>
                </a:solidFill>
              </a:rPr>
              <a:t>Multinomial discrete choice</a:t>
            </a:r>
            <a:endParaRPr lang="en-US" sz="2400" b="0" i="0" u="none" strike="noStrike" baseline="0" dirty="0">
              <a:solidFill>
                <a:srgbClr val="000000"/>
              </a:solidFill>
            </a:endParaRPr>
          </a:p>
          <a:p>
            <a:endParaRPr lang="en-US" sz="2400" b="1" i="0" u="none" strike="noStrike" baseline="0" dirty="0">
              <a:solidFill>
                <a:srgbClr val="000000"/>
              </a:solidFill>
            </a:endParaRPr>
          </a:p>
          <a:p>
            <a:r>
              <a:rPr lang="en-US" sz="2400" b="1" i="0" u="none" strike="noStrike" baseline="0" dirty="0">
                <a:solidFill>
                  <a:srgbClr val="000000"/>
                </a:solidFill>
              </a:rPr>
              <a:t>Yi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</a:rPr>
              <a:t>=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mode choice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(driver, passenger, transit)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</a:rPr>
              <a:t>=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housing choice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(single-family home; condo; rent)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</a:rPr>
              <a:t>=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voting choice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(for; against; abstain)</a:t>
            </a:r>
          </a:p>
          <a:p>
            <a:endParaRPr lang="en-US" sz="2400" b="1" i="0" u="none" strike="noStrike" baseline="0" dirty="0">
              <a:solidFill>
                <a:srgbClr val="000000"/>
              </a:solidFill>
            </a:endParaRPr>
          </a:p>
          <a:p>
            <a:r>
              <a:rPr lang="en-US" sz="2400" i="0" u="none" strike="noStrike" baseline="0" dirty="0">
                <a:solidFill>
                  <a:srgbClr val="000000"/>
                </a:solidFill>
              </a:rPr>
              <a:t>Logit Estimate, where categories of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Yi= 1, 2, 3, …., J-1, J</a:t>
            </a:r>
            <a:endParaRPr lang="en-US" sz="2400" b="0" i="0" u="none" strike="noStrik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364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1999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Multinomial Interpretation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65ECC-BD0B-0BA0-C2AC-6A05E4B6F82F}"/>
              </a:ext>
            </a:extLst>
          </p:cNvPr>
          <p:cNvSpPr txBox="1"/>
          <p:nvPr/>
        </p:nvSpPr>
        <p:spPr>
          <a:xfrm>
            <a:off x="1066800" y="2819400"/>
            <a:ext cx="7315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Logit equation yields values between 0 &amp; 1.</a:t>
            </a:r>
          </a:p>
          <a:p>
            <a:pPr algn="l"/>
            <a:endParaRPr lang="en-US" sz="240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Since the curve is non linear, changes in X on Y are not constant. (They’re close to constant at p= 0.5)</a:t>
            </a:r>
          </a:p>
          <a:p>
            <a:pPr algn="l"/>
            <a:endParaRPr lang="en-US" sz="240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Signs on the coefficient: show direction of relationships. Large positive Vi = high utility; </a:t>
            </a:r>
          </a:p>
          <a:p>
            <a:pPr algn="l"/>
            <a:endParaRPr lang="en-US" sz="2400" dirty="0">
              <a:solidFill>
                <a:srgbClr val="000000"/>
              </a:solidFill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Parameter estimates have standard errors, so significant tests can be conducted on each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25DE98-F0C8-4AFB-3837-CEE7F313C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330" y="1123223"/>
            <a:ext cx="6771339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58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1999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Multinomial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EB7032-E741-7421-AB45-7DB1775F7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81" y="1295400"/>
            <a:ext cx="7058638" cy="533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28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1999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Multinomial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F5295-2967-1D55-3BD8-E1AFA2BA8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43000"/>
            <a:ext cx="7391400" cy="553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81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1999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Fit Statistic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26BCC-EF3F-C871-15AA-15AD07827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2" y="1109339"/>
            <a:ext cx="8992855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79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1999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Fit Statistic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26BCC-EF3F-C871-15AA-15AD07827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2" y="1109339"/>
            <a:ext cx="8992855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21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2600"/>
            <a:ext cx="9144000" cy="12954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Modeling Count Data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37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2600"/>
            <a:ext cx="9144000" cy="12954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Qualitative/Discrete Choice Data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040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45" y="0"/>
            <a:ext cx="9144000" cy="761999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Count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B711C-2448-4794-7B84-92FC372689D1}"/>
              </a:ext>
            </a:extLst>
          </p:cNvPr>
          <p:cNvSpPr txBox="1"/>
          <p:nvPr/>
        </p:nvSpPr>
        <p:spPr>
          <a:xfrm>
            <a:off x="782940" y="1371600"/>
            <a:ext cx="838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# of incidences … over time (per year) or space (per square mile)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Usually used for rare events. </a:t>
            </a:r>
          </a:p>
          <a:p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Examples: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# of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traffic collisions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per year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# of air quality violations per year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# of foreclosed homes per square mile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# medical clinics per square mile</a:t>
            </a:r>
          </a:p>
          <a:p>
            <a:endParaRPr lang="en-U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With small # of incidences and given the non-normal nature of data, OLS regression is inappropriate.</a:t>
            </a:r>
          </a:p>
        </p:txBody>
      </p:sp>
    </p:spTree>
    <p:extLst>
      <p:ext uri="{BB962C8B-B14F-4D97-AF65-F5344CB8AC3E}">
        <p14:creationId xmlns:p14="http://schemas.microsoft.com/office/powerpoint/2010/main" val="1785865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45" y="0"/>
            <a:ext cx="9144000" cy="761999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Count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E4763-8B6F-0A30-5CFC-6EBC4633D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00200"/>
            <a:ext cx="5791200" cy="498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23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45" y="0"/>
            <a:ext cx="9144000" cy="761999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Count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B711C-2448-4794-7B84-92FC372689D1}"/>
              </a:ext>
            </a:extLst>
          </p:cNvPr>
          <p:cNvSpPr txBox="1"/>
          <p:nvPr/>
        </p:nvSpPr>
        <p:spPr>
          <a:xfrm>
            <a:off x="782940" y="1371600"/>
            <a:ext cx="838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Poisson and negative binomial models are the place to start</a:t>
            </a:r>
          </a:p>
        </p:txBody>
      </p:sp>
    </p:spTree>
    <p:extLst>
      <p:ext uri="{BB962C8B-B14F-4D97-AF65-F5344CB8AC3E}">
        <p14:creationId xmlns:p14="http://schemas.microsoft.com/office/powerpoint/2010/main" val="492640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2600"/>
            <a:ext cx="9144000" cy="12954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Summary and conclusion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326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45" y="0"/>
            <a:ext cx="9144000" cy="761999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B711C-2448-4794-7B84-92FC372689D1}"/>
              </a:ext>
            </a:extLst>
          </p:cNvPr>
          <p:cNvSpPr txBox="1"/>
          <p:nvPr/>
        </p:nvSpPr>
        <p:spPr>
          <a:xfrm>
            <a:off x="782940" y="1371600"/>
            <a:ext cx="838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Transportation planners deal with many types of data</a:t>
            </a:r>
          </a:p>
          <a:p>
            <a:endParaRPr lang="en-US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Qualitative and count data are not well suited to linear models (i.e., ordinary least squares) </a:t>
            </a:r>
          </a:p>
          <a:p>
            <a:endParaRPr lang="en-US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Logit and probit models can handle choice data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Poisson and negative binomial models can handle count data</a:t>
            </a:r>
          </a:p>
        </p:txBody>
      </p:sp>
    </p:spTree>
    <p:extLst>
      <p:ext uri="{BB962C8B-B14F-4D97-AF65-F5344CB8AC3E}">
        <p14:creationId xmlns:p14="http://schemas.microsoft.com/office/powerpoint/2010/main" val="3333242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2600"/>
            <a:ext cx="9144000" cy="12954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Extra slides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439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45" y="0"/>
            <a:ext cx="9144000" cy="761999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Poisson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6D816-A018-64C3-035F-665DCB978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05" y="1265067"/>
            <a:ext cx="9144000" cy="55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01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45" y="0"/>
            <a:ext cx="9144000" cy="761999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Poisson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D5145-ED04-EE8F-E9D7-FB6BA8420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7800"/>
            <a:ext cx="7618238" cy="495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29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45" y="0"/>
            <a:ext cx="9144000" cy="761999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Poisson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F379D-A55D-2B1C-C4DF-BBA6AA97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371600"/>
            <a:ext cx="9144000" cy="53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44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45" y="0"/>
            <a:ext cx="9144000" cy="761999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Poisson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63113-B675-2904-D93C-ECB4020080CF}"/>
              </a:ext>
            </a:extLst>
          </p:cNvPr>
          <p:cNvSpPr txBox="1"/>
          <p:nvPr/>
        </p:nvSpPr>
        <p:spPr>
          <a:xfrm>
            <a:off x="1219200" y="1391807"/>
            <a:ext cx="655320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Over-Dispersion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Poisson Distribution assumes mean = variance; if variance is considerably more, the data are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Over-dispersed. </a:t>
            </a:r>
            <a:r>
              <a:rPr lang="en-US" sz="1800" b="0" i="0" u="none" strike="noStrike" baseline="0" dirty="0">
                <a:solidFill>
                  <a:srgbClr val="C0504D"/>
                </a:solidFill>
                <a:latin typeface="Calibri" panose="020F0502020204030204" pitchFamily="34" charset="0"/>
              </a:rPr>
              <a:t>Over-dispersed data have standard errors and p-values that are too small (over-stating fit)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Estimate using Negative Binomial Regression. Handles over-dispersion; also more robust –handles count data that are not rare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Checking for over-dispersion: 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Examine the ratio of deviance to the degrees of freedom … should be close to 1. 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Look at predictions of zero and check formal tests</a:t>
            </a:r>
          </a:p>
          <a:p>
            <a:endParaRPr lang="en-US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65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1999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Qualitative Choices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371600"/>
            <a:ext cx="7391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endParaRPr lang="en-US" sz="2800" b="1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3300" dirty="0">
                <a:solidFill>
                  <a:schemeClr val="tx1"/>
                </a:solidFill>
              </a:rPr>
              <a:t>Although transportation planners deal with a lot of quantitative data, most of the behavioral mechanisms are qualitative in nature.</a:t>
            </a:r>
          </a:p>
          <a:p>
            <a:pPr algn="l">
              <a:lnSpc>
                <a:spcPct val="90000"/>
              </a:lnSpc>
            </a:pPr>
            <a:endParaRPr lang="en-US" sz="3300" dirty="0">
              <a:solidFill>
                <a:schemeClr val="tx1"/>
              </a:solidFill>
            </a:endParaRP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/>
                </a:solidFill>
              </a:rPr>
              <a:t>No one really chooses how many miles to drive on a given day. Instead, they choose to drive or not drive from one location to another.</a:t>
            </a: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/>
                </a:solidFill>
              </a:rPr>
              <a:t>People choose whether to own a car, where to live, whether to take transit, and which route to choose.</a:t>
            </a:r>
          </a:p>
        </p:txBody>
      </p:sp>
    </p:spTree>
    <p:extLst>
      <p:ext uri="{BB962C8B-B14F-4D97-AF65-F5344CB8AC3E}">
        <p14:creationId xmlns:p14="http://schemas.microsoft.com/office/powerpoint/2010/main" val="102826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1999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The Random Utility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65ECC-BD0B-0BA0-C2AC-6A05E4B6F82F}"/>
              </a:ext>
            </a:extLst>
          </p:cNvPr>
          <p:cNvSpPr txBox="1"/>
          <p:nvPr/>
        </p:nvSpPr>
        <p:spPr>
          <a:xfrm>
            <a:off x="1143000" y="1524000"/>
            <a:ext cx="6858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000000"/>
                </a:solidFill>
              </a:rPr>
              <a:t>Consumer Choice Theory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: people make choices to maximize utility.</a:t>
            </a:r>
          </a:p>
          <a:p>
            <a:endParaRPr lang="en-US" sz="2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</a:rPr>
              <a:t>Utility is unobservable but a function of preferences, trips characteristics, modal characteristics, route characteristics, etc.</a:t>
            </a:r>
          </a:p>
          <a:p>
            <a:endParaRPr lang="en-US" sz="2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</a:rPr>
              <a:t>Utility is ordinal (not cardinal) in nature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091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1999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The Random Utility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565ECC-BD0B-0BA0-C2AC-6A05E4B6F82F}"/>
                  </a:ext>
                </a:extLst>
              </p:cNvPr>
              <p:cNvSpPr txBox="1"/>
              <p:nvPr/>
            </p:nvSpPr>
            <p:spPr>
              <a:xfrm>
                <a:off x="1143000" y="990600"/>
                <a:ext cx="7239000" cy="529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endParaRPr lang="en-US" sz="1800" b="0" i="0" u="none" strike="noStrik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r>
                  <a:rPr lang="en-US" sz="2800" b="1" i="0" u="none" strike="noStrike" baseline="0" dirty="0">
                    <a:solidFill>
                      <a:srgbClr val="000000"/>
                    </a:solidFill>
                    <a:latin typeface="+mj-lt"/>
                  </a:rPr>
                  <a:t>Decision rule: </a:t>
                </a:r>
                <a:r>
                  <a:rPr lang="en-US" sz="28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Utility maximization</a:t>
                </a:r>
              </a:p>
              <a:p>
                <a:endParaRPr lang="en-US" sz="2800" dirty="0">
                  <a:solidFill>
                    <a:srgbClr val="000000"/>
                  </a:solidFill>
                  <a:latin typeface="+mj-lt"/>
                </a:endParaRPr>
              </a:p>
              <a:p>
                <a:r>
                  <a:rPr lang="en-US" sz="28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Individual </a:t>
                </a:r>
                <a:r>
                  <a:rPr lang="en-US" sz="2800" b="0" i="1" u="none" strike="noStrike" baseline="0" dirty="0">
                    <a:solidFill>
                      <a:srgbClr val="000000"/>
                    </a:solidFill>
                    <a:latin typeface="+mj-lt"/>
                  </a:rPr>
                  <a:t>i </a:t>
                </a:r>
                <a:r>
                  <a:rPr lang="en-US" sz="28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selects the alternative with the highest utility </a:t>
                </a:r>
                <a:r>
                  <a:rPr lang="en-US" sz="2800" b="0" i="1" u="none" strike="noStrike" baseline="0" dirty="0" err="1">
                    <a:solidFill>
                      <a:srgbClr val="000000"/>
                    </a:solidFill>
                    <a:latin typeface="+mj-lt"/>
                  </a:rPr>
                  <a:t>Uij</a:t>
                </a:r>
                <a:r>
                  <a:rPr lang="en-US" sz="2800" b="0" i="1" u="none" strike="noStrike" baseline="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28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among those in the choice set </a:t>
                </a:r>
                <a:r>
                  <a:rPr lang="en-US" sz="2800" b="0" i="1" u="none" strike="noStrike" baseline="0" dirty="0" err="1">
                    <a:solidFill>
                      <a:srgbClr val="000000"/>
                    </a:solidFill>
                    <a:latin typeface="+mj-lt"/>
                  </a:rPr>
                  <a:t>Cj</a:t>
                </a:r>
                <a:endParaRPr lang="en-US" sz="2800" b="0" i="0" u="none" strike="noStrike" baseline="0" dirty="0">
                  <a:solidFill>
                    <a:srgbClr val="000000"/>
                  </a:solidFill>
                  <a:latin typeface="+mj-lt"/>
                </a:endParaRPr>
              </a:p>
              <a:p>
                <a:endParaRPr lang="en-US" sz="1400" b="0" i="0" u="none" strike="noStrik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r>
                  <a:rPr lang="en-US" sz="2800" b="0" i="0" u="none" strike="noStrike" baseline="0" dirty="0">
                    <a:solidFill>
                      <a:srgbClr val="000000"/>
                    </a:solidFill>
                  </a:rPr>
                  <a:t>Utility: </a:t>
                </a:r>
                <a:r>
                  <a:rPr lang="en-US" sz="2800" b="0" i="1" u="none" strike="noStrike" baseline="0" dirty="0" err="1">
                    <a:solidFill>
                      <a:srgbClr val="000000"/>
                    </a:solidFill>
                  </a:rPr>
                  <a:t>Uij</a:t>
                </a:r>
                <a:r>
                  <a:rPr lang="en-US" sz="2800" b="0" i="1" u="none" strike="noStrike" baseline="0" dirty="0">
                    <a:solidFill>
                      <a:srgbClr val="000000"/>
                    </a:solidFill>
                  </a:rPr>
                  <a:t> = Vij+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0000"/>
                        </a:solidFill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b="0" i="1" u="none" strike="noStrike" baseline="0" dirty="0">
                    <a:solidFill>
                      <a:srgbClr val="000000"/>
                    </a:solidFill>
                  </a:rPr>
                  <a:t>ij</a:t>
                </a:r>
                <a:endParaRPr lang="en-US" sz="2800" i="1" dirty="0">
                  <a:solidFill>
                    <a:srgbClr val="000000"/>
                  </a:solidFill>
                </a:endParaRPr>
              </a:p>
              <a:p>
                <a:endParaRPr lang="en-US" sz="1400" i="1" dirty="0">
                  <a:solidFill>
                    <a:srgbClr val="000000"/>
                  </a:solidFill>
                </a:endParaRPr>
              </a:p>
              <a:p>
                <a:r>
                  <a:rPr lang="en-US" sz="2800" b="0" i="1" u="none" strike="noStrike" baseline="0" dirty="0">
                    <a:solidFill>
                      <a:srgbClr val="000000"/>
                    </a:solidFill>
                  </a:rPr>
                  <a:t>Vij</a:t>
                </a:r>
                <a:r>
                  <a:rPr lang="en-US" sz="2800" b="0" i="0" u="none" strike="noStrike" baseline="0" dirty="0">
                    <a:solidFill>
                      <a:srgbClr val="000000"/>
                    </a:solidFill>
                  </a:rPr>
                  <a:t>: Systematic utility expressed as a function of observable variables (e.g., price or travel time)</a:t>
                </a:r>
              </a:p>
              <a:p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000000"/>
                        </a:solidFill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b="0" i="1" u="none" strike="noStrike" baseline="0" dirty="0">
                    <a:solidFill>
                      <a:srgbClr val="000000"/>
                    </a:solidFill>
                  </a:rPr>
                  <a:t>ij</a:t>
                </a:r>
                <a:r>
                  <a:rPr lang="en-US" sz="2800" b="0" i="0" u="none" strike="noStrike" baseline="0" dirty="0">
                    <a:solidFill>
                      <a:srgbClr val="000000"/>
                    </a:solidFill>
                  </a:rPr>
                  <a:t>: Random utility component</a:t>
                </a:r>
              </a:p>
              <a:p>
                <a:endParaRPr lang="en-US" sz="1800" b="0" i="0" u="none" strike="noStrik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565ECC-BD0B-0BA0-C2AC-6A05E4B6F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990600"/>
                <a:ext cx="7239000" cy="5296193"/>
              </a:xfrm>
              <a:prstGeom prst="rect">
                <a:avLst/>
              </a:prstGeom>
              <a:blipFill>
                <a:blip r:embed="rId2"/>
                <a:stretch>
                  <a:fillRect l="-1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72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1999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Systematic Utility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65ECC-BD0B-0BA0-C2AC-6A05E4B6F82F}"/>
              </a:ext>
            </a:extLst>
          </p:cNvPr>
          <p:cNvSpPr txBox="1"/>
          <p:nvPr/>
        </p:nvSpPr>
        <p:spPr>
          <a:xfrm>
            <a:off x="1143000" y="1524000"/>
            <a:ext cx="73152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2800" dirty="0"/>
              <a:t>Attributes: describing the alternative</a:t>
            </a:r>
          </a:p>
          <a:p>
            <a:r>
              <a:rPr lang="en-US" sz="2800" dirty="0"/>
              <a:t>–Generic vs. Alternative Specific</a:t>
            </a:r>
          </a:p>
          <a:p>
            <a:r>
              <a:rPr lang="en-US" sz="2800" dirty="0"/>
              <a:t>Examples: travel cost, travel speed</a:t>
            </a:r>
          </a:p>
          <a:p>
            <a:endParaRPr lang="en-US" sz="2800" dirty="0"/>
          </a:p>
          <a:p>
            <a:r>
              <a:rPr lang="en-US" sz="2800" dirty="0"/>
              <a:t>–Quantitative vs. Qualitative</a:t>
            </a:r>
          </a:p>
          <a:p>
            <a:r>
              <a:rPr lang="en-US" sz="2800" dirty="0"/>
              <a:t>Examples: quality</a:t>
            </a:r>
          </a:p>
          <a:p>
            <a:endParaRPr lang="en-US" sz="2800" dirty="0"/>
          </a:p>
          <a:p>
            <a:r>
              <a:rPr lang="en-US" sz="2800" dirty="0"/>
              <a:t>Characteristics: describing the decision</a:t>
            </a:r>
          </a:p>
          <a:p>
            <a:r>
              <a:rPr lang="en-US" sz="2800" dirty="0"/>
              <a:t>maker</a:t>
            </a:r>
          </a:p>
          <a:p>
            <a:r>
              <a:rPr lang="en-US" sz="2800" dirty="0"/>
              <a:t>–Socioeconomic</a:t>
            </a:r>
          </a:p>
        </p:txBody>
      </p:sp>
    </p:spTree>
    <p:extLst>
      <p:ext uri="{BB962C8B-B14F-4D97-AF65-F5344CB8AC3E}">
        <p14:creationId xmlns:p14="http://schemas.microsoft.com/office/powerpoint/2010/main" val="1061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1999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Random Terms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65ECC-BD0B-0BA0-C2AC-6A05E4B6F82F}"/>
              </a:ext>
            </a:extLst>
          </p:cNvPr>
          <p:cNvSpPr txBox="1"/>
          <p:nvPr/>
        </p:nvSpPr>
        <p:spPr>
          <a:xfrm>
            <a:off x="1143000" y="1524000"/>
            <a:ext cx="7315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•Distribution of error</a:t>
            </a:r>
          </a:p>
          <a:p>
            <a:r>
              <a:rPr lang="en-US" sz="2800" dirty="0"/>
              <a:t>•Variance/covariance structure</a:t>
            </a:r>
          </a:p>
          <a:p>
            <a:r>
              <a:rPr lang="en-US" sz="2800" dirty="0"/>
              <a:t>–Correlations between alternatives</a:t>
            </a:r>
          </a:p>
          <a:p>
            <a:r>
              <a:rPr lang="en-US" sz="2800" dirty="0"/>
              <a:t>–Multidimensional decision (e.g., household location and mode)</a:t>
            </a:r>
          </a:p>
          <a:p>
            <a:endParaRPr lang="en-US" sz="2800" dirty="0"/>
          </a:p>
          <a:p>
            <a:r>
              <a:rPr lang="en-US" sz="2800" dirty="0"/>
              <a:t>•Typical models:</a:t>
            </a:r>
          </a:p>
          <a:p>
            <a:r>
              <a:rPr lang="en-US" sz="2800" dirty="0"/>
              <a:t>–Probit (normal error)</a:t>
            </a:r>
          </a:p>
          <a:p>
            <a:r>
              <a:rPr lang="en-US" sz="2800" dirty="0"/>
              <a:t>–Logit (“Extreme Value” error)</a:t>
            </a:r>
          </a:p>
        </p:txBody>
      </p:sp>
    </p:spTree>
    <p:extLst>
      <p:ext uri="{BB962C8B-B14F-4D97-AF65-F5344CB8AC3E}">
        <p14:creationId xmlns:p14="http://schemas.microsoft.com/office/powerpoint/2010/main" val="422322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1999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Framework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65ECC-BD0B-0BA0-C2AC-6A05E4B6F82F}"/>
              </a:ext>
            </a:extLst>
          </p:cNvPr>
          <p:cNvSpPr txBox="1"/>
          <p:nvPr/>
        </p:nvSpPr>
        <p:spPr>
          <a:xfrm>
            <a:off x="1143000" y="1371600"/>
            <a:ext cx="7315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+mj-lt"/>
              </a:rPr>
              <a:t>Decision-Maker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Individual (person/household)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Socio-economic characteristics (e.g., age, gender, education, income)</a:t>
            </a:r>
          </a:p>
          <a:p>
            <a:endParaRPr lang="en-US" sz="2400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+mj-lt"/>
              </a:rPr>
              <a:t>Alternatives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Decision-maker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+mj-lt"/>
              </a:rPr>
              <a:t>i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selects one and only one alternative from a choice set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+mj-lt"/>
              </a:rPr>
              <a:t>C={1,2,…,J}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with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+mj-lt"/>
              </a:rPr>
              <a:t>J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alternatives</a:t>
            </a:r>
          </a:p>
          <a:p>
            <a:endParaRPr lang="en-US" sz="2400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Attributes of alternatives (e.g., price, quality)</a:t>
            </a:r>
          </a:p>
          <a:p>
            <a:endParaRPr lang="en-US" sz="2400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+mj-lt"/>
              </a:rPr>
              <a:t>Decision Rule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Highest utility</a:t>
            </a:r>
          </a:p>
          <a:p>
            <a:endParaRPr lang="en-US" sz="24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489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5685</TotalTime>
  <Words>1196</Words>
  <Application>Microsoft Office PowerPoint</Application>
  <PresentationFormat>On-screen Show (4:3)</PresentationFormat>
  <Paragraphs>207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Cambria Math</vt:lpstr>
      <vt:lpstr>Office Theme</vt:lpstr>
      <vt:lpstr>Modeling Choice and Count Data</vt:lpstr>
      <vt:lpstr>Overview</vt:lpstr>
      <vt:lpstr>Qualitative/Discrete Choice Data</vt:lpstr>
      <vt:lpstr>Qualitative Choices</vt:lpstr>
      <vt:lpstr>The Random Utility Model</vt:lpstr>
      <vt:lpstr>The Random Utility Model</vt:lpstr>
      <vt:lpstr>Systematic Utility</vt:lpstr>
      <vt:lpstr>Random Terms</vt:lpstr>
      <vt:lpstr>Framework</vt:lpstr>
      <vt:lpstr>Framework</vt:lpstr>
      <vt:lpstr>Binary Logit Model</vt:lpstr>
      <vt:lpstr>Logit model</vt:lpstr>
      <vt:lpstr>Binary Choice</vt:lpstr>
      <vt:lpstr>Binary Choice</vt:lpstr>
      <vt:lpstr>Binary Choice</vt:lpstr>
      <vt:lpstr>Logistic curve</vt:lpstr>
      <vt:lpstr>Logit models</vt:lpstr>
      <vt:lpstr>Logit model</vt:lpstr>
      <vt:lpstr>Logit model</vt:lpstr>
      <vt:lpstr>Multinomial Logit</vt:lpstr>
      <vt:lpstr>Multinomial Structure</vt:lpstr>
      <vt:lpstr>Multinomial Structure</vt:lpstr>
      <vt:lpstr>Multinomial Structure</vt:lpstr>
      <vt:lpstr>Multinomial Interpretation</vt:lpstr>
      <vt:lpstr>Multinomial Example</vt:lpstr>
      <vt:lpstr>Multinomial Example</vt:lpstr>
      <vt:lpstr>Fit Statistic</vt:lpstr>
      <vt:lpstr>Fit Statistic</vt:lpstr>
      <vt:lpstr>Modeling Count Data</vt:lpstr>
      <vt:lpstr>Count data</vt:lpstr>
      <vt:lpstr>Count data</vt:lpstr>
      <vt:lpstr>Count data</vt:lpstr>
      <vt:lpstr>Summary and conclusion</vt:lpstr>
      <vt:lpstr>Summary</vt:lpstr>
      <vt:lpstr>Extra slides</vt:lpstr>
      <vt:lpstr>Poisson Distribution</vt:lpstr>
      <vt:lpstr>Poisson Distribution</vt:lpstr>
      <vt:lpstr>Poisson Distribution</vt:lpstr>
      <vt:lpstr>Poisson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Elasticity of Demand</dc:title>
  <dc:creator>Erick Guerra</dc:creator>
  <cp:lastModifiedBy>Guerra, Erick S</cp:lastModifiedBy>
  <cp:revision>156</cp:revision>
  <dcterms:created xsi:type="dcterms:W3CDTF">2013-09-04T17:50:21Z</dcterms:created>
  <dcterms:modified xsi:type="dcterms:W3CDTF">2024-10-23T13:49:54Z</dcterms:modified>
</cp:coreProperties>
</file>