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44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232" y="776"/>
      </p:cViewPr>
      <p:guideLst>
        <p:guide orient="horz" pos="2160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Erick_SEPTA\Data\Reschedule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Erick_SEPTA\Data\Reschedule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[Reschedule_result.xlsx]Difference in peak headways!数据透视表1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Distribution of Peak Headway Differences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'[Reschedule_result.xlsx]Difference in peak headways'!$B$3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'[Reschedule_result.xlsx]Difference in peak headways'!$A$4:$A$11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10</c:v>
                </c:pt>
                <c:pt idx="6">
                  <c:v>(空白)</c:v>
                </c:pt>
              </c:strCache>
            </c:strRef>
          </c:cat>
          <c:val>
            <c:numRef>
              <c:f>'[Reschedule_result.xlsx]Difference in peak headways'!$B$4:$B$11</c:f>
              <c:numCache>
                <c:formatCode>General</c:formatCode>
                <c:ptCount val="7"/>
                <c:pt idx="0">
                  <c:v>23</c:v>
                </c:pt>
                <c:pt idx="1">
                  <c:v>6</c:v>
                </c:pt>
                <c:pt idx="2">
                  <c:v>25</c:v>
                </c:pt>
                <c:pt idx="3">
                  <c:v>15</c:v>
                </c:pt>
                <c:pt idx="4">
                  <c:v>15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85-8A42-9EAB-F99DE697E7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698637640"/>
        <c:axId val="722736870"/>
      </c:barChart>
      <c:catAx>
        <c:axId val="698637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736870"/>
        <c:crosses val="autoZero"/>
        <c:auto val="1"/>
        <c:lblAlgn val="ctr"/>
        <c:lblOffset val="100"/>
        <c:noMultiLvlLbl val="0"/>
      </c:catAx>
      <c:valAx>
        <c:axId val="7227368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637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4e38162-84ac-49f1-b6bb-02ee5b596e8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[Reschedule_result.xlsx]Difference in peak headways!数据透视表3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Distribution of Midday Headway Differences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'[Reschedule_result.xlsx]Difference in peak headways'!$E$3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'[Reschedule_result.xlsx]Difference in peak headways'!$D$4:$D$13</c:f>
              <c:strCache>
                <c:ptCount val="9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10</c:v>
                </c:pt>
                <c:pt idx="8">
                  <c:v>15</c:v>
                </c:pt>
              </c:strCache>
            </c:strRef>
          </c:cat>
          <c:val>
            <c:numRef>
              <c:f>'[Reschedule_result.xlsx]Difference in peak headways'!$E$4:$E$13</c:f>
              <c:numCache>
                <c:formatCode>General</c:formatCode>
                <c:ptCount val="9"/>
                <c:pt idx="0">
                  <c:v>41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25</c:v>
                </c:pt>
                <c:pt idx="5">
                  <c:v>2</c:v>
                </c:pt>
                <c:pt idx="6">
                  <c:v>1</c:v>
                </c:pt>
                <c:pt idx="7">
                  <c:v>15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5-2342-8F9F-3D68C8DC10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174296160"/>
        <c:axId val="915368132"/>
      </c:barChart>
      <c:catAx>
        <c:axId val="174296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368132"/>
        <c:crosses val="autoZero"/>
        <c:auto val="1"/>
        <c:lblAlgn val="ctr"/>
        <c:lblOffset val="100"/>
        <c:noMultiLvlLbl val="0"/>
      </c:catAx>
      <c:valAx>
        <c:axId val="9153681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9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0071a1b4-2da0-43a5-8d7a-a44a3b5805b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DE715-95F4-5928-4B59-AB78DDD2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SEPTA CUTs impact analysis</a:t>
            </a:r>
          </a:p>
        </p:txBody>
      </p:sp>
    </p:spTree>
    <p:extLst>
      <p:ext uri="{BB962C8B-B14F-4D97-AF65-F5344CB8AC3E}">
        <p14:creationId xmlns:p14="http://schemas.microsoft.com/office/powerpoint/2010/main" val="288568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2FF5-CFBD-483F-61B6-235B5002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Peak hour capacity changes by route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FCC91-7940-B1F1-32FC-80940A44D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64" y="1825625"/>
            <a:ext cx="6780672" cy="4351338"/>
          </a:xfrm>
        </p:spPr>
      </p:pic>
    </p:spTree>
    <p:extLst>
      <p:ext uri="{BB962C8B-B14F-4D97-AF65-F5344CB8AC3E}">
        <p14:creationId xmlns:p14="http://schemas.microsoft.com/office/powerpoint/2010/main" val="322284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CAD2-7E12-5C76-E3D3-873A6C7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Non-peak hour capacity changes by route</a:t>
            </a:r>
          </a:p>
        </p:txBody>
      </p:sp>
      <p:pic>
        <p:nvPicPr>
          <p:cNvPr id="5" name="Content Placeholder 4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DC062BB0-B720-C739-7355-0E452A88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64" y="1825625"/>
            <a:ext cx="6780672" cy="4351338"/>
          </a:xfrm>
        </p:spPr>
      </p:pic>
    </p:spTree>
    <p:extLst>
      <p:ext uri="{BB962C8B-B14F-4D97-AF65-F5344CB8AC3E}">
        <p14:creationId xmlns:p14="http://schemas.microsoft.com/office/powerpoint/2010/main" val="97280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F96DA-5AB4-2BA1-BC3C-3BED9DCC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Headway analysis using GTFS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hours&#10;&#10;AI-generated content may be incorrect.">
            <a:extLst>
              <a:ext uri="{FF2B5EF4-FFF2-40B4-BE49-F238E27FC236}">
                <a16:creationId xmlns:a16="http://schemas.microsoft.com/office/drawing/2014/main" id="{301A8C94-0506-4E7A-B93A-DF1E4ABF3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0" y="2642616"/>
            <a:ext cx="5612115" cy="3605784"/>
          </a:xfrm>
          <a:prstGeom prst="rect">
            <a:avLst/>
          </a:prstGeom>
        </p:spPr>
      </p:pic>
      <p:pic>
        <p:nvPicPr>
          <p:cNvPr id="7" name="Picture 6" descr="A graph of a number of blue and white bars&#10;&#10;AI-generated content may be incorrect.">
            <a:extLst>
              <a:ext uri="{FF2B5EF4-FFF2-40B4-BE49-F238E27FC236}">
                <a16:creationId xmlns:a16="http://schemas.microsoft.com/office/drawing/2014/main" id="{0E166D8A-D69B-B90A-ECEA-2C6849D04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6" y="2642616"/>
            <a:ext cx="5612115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4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F8144-F62E-10CB-ADB0-024390AA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Verbalize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5160" y="1525270"/>
            <a:ext cx="5387340" cy="4029075"/>
            <a:chOff x="1064" y="3058"/>
            <a:chExt cx="7600" cy="4320"/>
          </a:xfrm>
        </p:grpSpPr>
        <p:graphicFrame>
          <p:nvGraphicFramePr>
            <p:cNvPr id="4" name="图表 3"/>
            <p:cNvGraphicFramePr/>
            <p:nvPr/>
          </p:nvGraphicFramePr>
          <p:xfrm>
            <a:off x="1064" y="3058"/>
            <a:ext cx="7600" cy="43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7558" y="6961"/>
              <a:ext cx="872" cy="2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图表 6"/>
          <p:cNvGraphicFramePr/>
          <p:nvPr/>
        </p:nvGraphicFramePr>
        <p:xfrm>
          <a:off x="6450330" y="1525270"/>
          <a:ext cx="5113020" cy="402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5160" y="544195"/>
            <a:ext cx="10096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Counts of Difference in Peak/Midday Headways (Post-Service Reduction - </a:t>
            </a:r>
            <a:r>
              <a:rPr lang="en-US" altLang="zh-CN" b="1">
                <a:sym typeface="+mn-ea"/>
              </a:rPr>
              <a:t>Original)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1220" y="261620"/>
            <a:ext cx="8609965" cy="633539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44805" y="1701800"/>
          <a:ext cx="2863215" cy="46456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Line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Line_Name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53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53: Wayne-Carpenter to Broad-Hunting Pk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93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93: Pottstown to Norristown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96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96: Lansdale to Norristown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98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98: Plymouth Meeting to Norristown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99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99: Phoenixville to Norristown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103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103: Ardmore to 69th St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110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110: Penn State U to 69th St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111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111: Chadds Ford to 69th St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112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112: Delaware County Community College to 69th St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117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117: Penn State University to I-95 Industrial Park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118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118: Newtown Square to Chester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131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/>
                        <a:t>Route 131: Audubon to Norristown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5900" y="1179830"/>
            <a:ext cx="2936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The rescheduled routes with a 10-minute difference in peak headways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3685" y="261620"/>
            <a:ext cx="313753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/>
              <a:t>Distribution of difference in peak headways (mins) </a:t>
            </a:r>
            <a:r>
              <a:rPr lang="en-US" altLang="zh-CN" b="1">
                <a:sym typeface="+mn-ea"/>
              </a:rPr>
              <a:t>(Post-Service Reduction - Original)</a:t>
            </a:r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8045" y="253365"/>
            <a:ext cx="8613140" cy="635127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15900" y="2000885"/>
          <a:ext cx="3059430" cy="4610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Line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Line_Name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29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29: Pier 70 to 33rd-Dickinson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2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38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38: 5th-Market to Wissahickon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59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59: Castor-Bustleton to Arrott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64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64: 50th-Parkside to Pier 70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99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99: Phoenixville to Norristown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104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104: West Chester University to 69th St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109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109: Chester Transit Center to 69th St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110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110: Penn State U to 69th St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114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114: Wawa Railroad Station to Darby Transit Center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123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123: King of Prussia to 69th St TC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71 (H)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71 (H): Broad-Erie to Cheltenham-Ogontz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81 (XH)</a:t>
                      </a:r>
                    </a:p>
                  </a:txBody>
                  <a:tcPr marL="6667" marR="6667" marT="6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/>
                        <a:t>Route 81 (XH): Broad-Erie to Cheltenham-Ogontz</a:t>
                      </a:r>
                    </a:p>
                  </a:txBody>
                  <a:tcPr marL="6667" marR="6667" marT="666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185" y="1335405"/>
            <a:ext cx="319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ym typeface="+mn-ea"/>
              </a:rPr>
              <a:t>The rescheduled routes with a 10-minute difference in midday headways</a:t>
            </a:r>
            <a:endParaRPr lang="en-US" altLang="zh-CN" sz="1400" b="1"/>
          </a:p>
        </p:txBody>
      </p:sp>
      <p:sp>
        <p:nvSpPr>
          <p:cNvPr id="7" name="文本框 6"/>
          <p:cNvSpPr txBox="1"/>
          <p:nvPr/>
        </p:nvSpPr>
        <p:spPr>
          <a:xfrm>
            <a:off x="4337685" y="5217160"/>
            <a:ext cx="1344930" cy="446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>
                <a:solidFill>
                  <a:schemeClr val="bg1"/>
                </a:solidFill>
              </a:rPr>
              <a:t>Route 111: Chadds Ford to 69th St TC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5900" y="372110"/>
            <a:ext cx="3192145" cy="820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/>
              <a:t>Distribution of difference in midday headways (mins) </a:t>
            </a:r>
            <a:r>
              <a:rPr lang="en-US" altLang="zh-CN" b="1">
                <a:sym typeface="+mn-ea"/>
              </a:rPr>
              <a:t>(Post-Service Reduction - Original)</a:t>
            </a:r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95" y="255905"/>
            <a:ext cx="8606790" cy="6348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9550" y="615950"/>
            <a:ext cx="3050540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/>
              <a:t>Distribution of Reschedule / Headway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030" y="255905"/>
            <a:ext cx="8606155" cy="6332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9550" y="615950"/>
            <a:ext cx="3050540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/>
              <a:t>Distribution of Route Change / Alignment Change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C69AA-7C74-C2EA-1FA8-EACB73FE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GTFS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6C792-AEF6-CCB1-D28B-7760F700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Peak hour and midday assumption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C5E7-CCDE-1874-9EB8-3AECDD4D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b="1"/>
              <a:t>Peak period:</a:t>
            </a:r>
            <a:r>
              <a:rPr lang="en-US" sz="2400"/>
              <a:t> 7:30 AM – 9:30 AM</a:t>
            </a:r>
          </a:p>
          <a:p>
            <a:r>
              <a:rPr lang="en-US" sz="2400" b="1"/>
              <a:t>Midday period:</a:t>
            </a:r>
            <a:r>
              <a:rPr lang="en-US" sz="2400"/>
              <a:t> 11:00 AM – 1:00 PM</a:t>
            </a:r>
          </a:p>
          <a:p>
            <a:r>
              <a:rPr lang="en-US" sz="2400" b="1"/>
              <a:t>Note on limitations:</a:t>
            </a:r>
            <a:br>
              <a:rPr lang="en-US" sz="2400"/>
            </a:br>
            <a:r>
              <a:rPr lang="en-US" sz="2400"/>
              <a:t>A margin of error of approximately </a:t>
            </a:r>
            <a:r>
              <a:rPr lang="en-US" sz="2400" b="1"/>
              <a:t>±1 trip</a:t>
            </a:r>
            <a:r>
              <a:rPr lang="en-US" sz="2400"/>
              <a:t>.</a:t>
            </a:r>
            <a:br>
              <a:rPr lang="en-US" sz="2400"/>
            </a:br>
            <a:r>
              <a:rPr lang="en-US" sz="2400"/>
              <a:t>For example, a bus scheduled at </a:t>
            </a:r>
            <a:r>
              <a:rPr lang="en-US" sz="2400" b="1"/>
              <a:t>7:29 AM</a:t>
            </a:r>
            <a:r>
              <a:rPr lang="en-US" sz="2400"/>
              <a:t> would fall outside the peak-hour window and therefore not be counted. If the schedule is later updated and the same trip is shifted to </a:t>
            </a:r>
            <a:r>
              <a:rPr lang="en-US" sz="2400" b="1"/>
              <a:t>7:31 AM</a:t>
            </a:r>
            <a:r>
              <a:rPr lang="en-US" sz="2400"/>
              <a:t>, it would now be included. In this sense, a slight schedule change can result in a difference of approximately one trip in the total count for a given time window.</a:t>
            </a:r>
          </a:p>
        </p:txBody>
      </p:sp>
    </p:spTree>
    <p:extLst>
      <p:ext uri="{BB962C8B-B14F-4D97-AF65-F5344CB8AC3E}">
        <p14:creationId xmlns:p14="http://schemas.microsoft.com/office/powerpoint/2010/main" val="2456442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25*365"/>
  <p:tag name="TABLE_ENDDRAG_RECT" val="27*134*225*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40*363"/>
  <p:tag name="TABLE_ENDDRAG_RECT" val="17*157*240*363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474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WPS</vt:lpstr>
      <vt:lpstr>SEPTA CUTs impact analysis</vt:lpstr>
      <vt:lpstr>Verbalize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GTFS Analysis</vt:lpstr>
      <vt:lpstr>Peak hour and midday assumption</vt:lpstr>
      <vt:lpstr>Peak hour capacity changes by route</vt:lpstr>
      <vt:lpstr>Non-peak hour capacity changes by route</vt:lpstr>
      <vt:lpstr>Headway analysis using GTFS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Eilleen</dc:creator>
  <cp:lastModifiedBy>Yang, Zhanchao</cp:lastModifiedBy>
  <cp:revision>13</cp:revision>
  <dcterms:created xsi:type="dcterms:W3CDTF">2023-08-09T12:44:00Z</dcterms:created>
  <dcterms:modified xsi:type="dcterms:W3CDTF">2025-10-06T16:12:24Z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BC676787E0224F4FA998371F6FB109D9_12</vt:lpwstr>
  </property>
</Properties>
</file>