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EB Garamond Medium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  <p:embeddedFont>
      <p:font typeface="Alegreya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Lato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EBGaramondMedium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BGaramond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BGaramondMedium-boldItalic.fntdata"/><Relationship Id="rId30" Type="http://schemas.openxmlformats.org/officeDocument/2006/relationships/font" Target="fonts/EBGaramondMedium-italic.fntdata"/><Relationship Id="rId11" Type="http://schemas.openxmlformats.org/officeDocument/2006/relationships/slide" Target="slides/slide6.xml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-italic.fntdata"/><Relationship Id="rId15" Type="http://schemas.openxmlformats.org/officeDocument/2006/relationships/slide" Target="slides/slide10.xml"/><Relationship Id="rId37" Type="http://schemas.openxmlformats.org/officeDocument/2006/relationships/font" Target="fonts/Alegreya-bold.fntdata"/><Relationship Id="rId14" Type="http://schemas.openxmlformats.org/officeDocument/2006/relationships/slide" Target="slides/slide9.xml"/><Relationship Id="rId36" Type="http://schemas.openxmlformats.org/officeDocument/2006/relationships/font" Target="fonts/Alegreya-regular.fntdata"/><Relationship Id="rId17" Type="http://schemas.openxmlformats.org/officeDocument/2006/relationships/slide" Target="slides/slide12.xml"/><Relationship Id="rId39" Type="http://schemas.openxmlformats.org/officeDocument/2006/relationships/font" Target="fonts/Alegreya-boldItalic.fntdata"/><Relationship Id="rId16" Type="http://schemas.openxmlformats.org/officeDocument/2006/relationships/slide" Target="slides/slide11.xml"/><Relationship Id="rId38" Type="http://schemas.openxmlformats.org/officeDocument/2006/relationships/font" Target="fonts/Alegreya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ee4c308b8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ee4c308b8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ee4c308b8_8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ee4c308b8_8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ee4c308b8_8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ee4c308b8_8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ee4c308b8_8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3ee4c308b8_8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ee4c308b8_8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3ee4c308b8_8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ee4c308b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ee4c308b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ee4c308b8_8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ee4c308b8_8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ee4c308b8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ee4c308b8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Relationship Id="rId5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928700" y="10345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Book-Crossing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943600" y="2671825"/>
            <a:ext cx="32568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/>
              <a:t>Recommender</a:t>
            </a:r>
            <a:r>
              <a:rPr lang="en"/>
              <a:t> System Case Review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7238250" y="3373225"/>
            <a:ext cx="16437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Presented by:</a:t>
            </a:r>
            <a:endParaRPr b="1"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Anthony Chen</a:t>
            </a:r>
            <a:br>
              <a:rPr lang="en" sz="12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Evelyn Liu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Julie Yang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Sumith Baby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1019188" y="283500"/>
            <a:ext cx="6804000" cy="707700"/>
          </a:xfrm>
          <a:prstGeom prst="rect">
            <a:avLst/>
          </a:prstGeom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Popularity-Based Recommendation System</a:t>
            </a:r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375" y="1205300"/>
            <a:ext cx="7579625" cy="266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 txBox="1"/>
          <p:nvPr/>
        </p:nvSpPr>
        <p:spPr>
          <a:xfrm>
            <a:off x="6997450" y="3926425"/>
            <a:ext cx="1590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legreya"/>
                <a:ea typeface="Alegreya"/>
                <a:cs typeface="Alegreya"/>
                <a:sym typeface="Alegreya"/>
              </a:rPr>
              <a:t>Created by count of user ratings across various books. To no one’s surprise, the Harry Potter line of books are very popular!</a:t>
            </a:r>
            <a:endParaRPr sz="900"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6567600" y="3866125"/>
            <a:ext cx="2178300" cy="9978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319525" y="915975"/>
            <a:ext cx="8343600" cy="17469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EB Garamond Medium"/>
              <a:buChar char="➔"/>
            </a:pPr>
            <a:r>
              <a:rPr lang="en" sz="1000">
                <a:latin typeface="EB Garamond Medium"/>
                <a:ea typeface="EB Garamond Medium"/>
                <a:cs typeface="EB Garamond Medium"/>
                <a:sym typeface="EB Garamond Medium"/>
              </a:rPr>
              <a:t>Make Pivot Table			book_rater_pivot_table = pd.pivot_table(df_filtered, values =</a:t>
            </a:r>
            <a:r>
              <a:rPr lang="en" sz="1000">
                <a:solidFill>
                  <a:srgbClr val="FF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 'book_rating'</a:t>
            </a:r>
            <a:r>
              <a:rPr lang="en" sz="1000">
                <a:latin typeface="EB Garamond Medium"/>
                <a:ea typeface="EB Garamond Medium"/>
                <a:cs typeface="EB Garamond Medium"/>
                <a:sym typeface="EB Garamond Medium"/>
              </a:rPr>
              <a:t>, index=</a:t>
            </a:r>
            <a:r>
              <a:rPr lang="en" sz="1000">
                <a:solidFill>
                  <a:srgbClr val="FF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'book_title'</a:t>
            </a:r>
            <a:r>
              <a:rPr lang="en" sz="1000">
                <a:latin typeface="EB Garamond Medium"/>
                <a:ea typeface="EB Garamond Medium"/>
                <a:cs typeface="EB Garamond Medium"/>
                <a:sym typeface="EB Garamond Medium"/>
              </a:rPr>
              <a:t>, columns=</a:t>
            </a:r>
            <a:r>
              <a:rPr lang="en" sz="1000">
                <a:solidFill>
                  <a:srgbClr val="FF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'user_id'</a:t>
            </a:r>
            <a:r>
              <a:rPr lang="en" sz="1000">
                <a:latin typeface="EB Garamond Medium"/>
                <a:ea typeface="EB Garamond Medium"/>
                <a:cs typeface="EB Garamond Medium"/>
                <a:sym typeface="EB Garamond Medium"/>
              </a:rPr>
              <a:t>)</a:t>
            </a:r>
            <a:endParaRPr sz="1000"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EB Garamond Medium"/>
              <a:buChar char="➔"/>
            </a:pPr>
            <a:r>
              <a:rPr lang="en" sz="1000">
                <a:latin typeface="EB Garamond Medium"/>
                <a:ea typeface="EB Garamond Medium"/>
                <a:cs typeface="EB Garamond Medium"/>
                <a:sym typeface="EB Garamond Medium"/>
              </a:rPr>
              <a:t>Fillna’s to Zero			book_rater_pivot_table = book_rater_pivot_table.fillna(</a:t>
            </a:r>
            <a:r>
              <a:rPr lang="en" sz="1000">
                <a:solidFill>
                  <a:schemeClr val="accent3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0</a:t>
            </a:r>
            <a:r>
              <a:rPr lang="en" sz="1000">
                <a:latin typeface="EB Garamond Medium"/>
                <a:ea typeface="EB Garamond Medium"/>
                <a:cs typeface="EB Garamond Medium"/>
                <a:sym typeface="EB Garamond Medium"/>
              </a:rPr>
              <a:t>)</a:t>
            </a:r>
            <a:endParaRPr sz="1000"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EB Garamond Medium"/>
              <a:buChar char="➔"/>
            </a:pPr>
            <a:r>
              <a:rPr lang="en" sz="1000">
                <a:latin typeface="EB Garamond Medium"/>
                <a:ea typeface="EB Garamond Medium"/>
                <a:cs typeface="EB Garamond Medium"/>
                <a:sym typeface="EB Garamond Medium"/>
              </a:rPr>
              <a:t>Create 2D Matrix	 		</a:t>
            </a:r>
            <a:r>
              <a:rPr lang="en" sz="1000">
                <a:solidFill>
                  <a:srgbClr val="38761D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from</a:t>
            </a:r>
            <a:r>
              <a:rPr lang="en" sz="1000">
                <a:latin typeface="EB Garamond Medium"/>
                <a:ea typeface="EB Garamond Medium"/>
                <a:cs typeface="EB Garamond Medium"/>
                <a:sym typeface="EB Garamond Medium"/>
              </a:rPr>
              <a:t> scipy.sparse </a:t>
            </a:r>
            <a:r>
              <a:rPr lang="en" sz="1000">
                <a:solidFill>
                  <a:srgbClr val="38761D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import</a:t>
            </a:r>
            <a:r>
              <a:rPr lang="en" sz="1000">
                <a:latin typeface="EB Garamond Medium"/>
                <a:ea typeface="EB Garamond Medium"/>
                <a:cs typeface="EB Garamond Medium"/>
                <a:sym typeface="EB Garamond Medium"/>
              </a:rPr>
              <a:t> csr_matrix</a:t>
            </a:r>
            <a:endParaRPr sz="1000"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EB Garamond Medium"/>
                <a:ea typeface="EB Garamond Medium"/>
                <a:cs typeface="EB Garamond Medium"/>
                <a:sym typeface="EB Garamond Medium"/>
              </a:rPr>
              <a:t>book_rater_matrix = csr_matrix(book_rater_pivot_table.values)</a:t>
            </a:r>
            <a:endParaRPr sz="1000"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EB Garamond Medium"/>
              <a:buChar char="➔"/>
            </a:pPr>
            <a:r>
              <a:rPr lang="en" sz="1000">
                <a:latin typeface="EB Garamond Medium"/>
                <a:ea typeface="EB Garamond Medium"/>
                <a:cs typeface="EB Garamond Medium"/>
                <a:sym typeface="EB Garamond Medium"/>
              </a:rPr>
              <a:t>Model Training w/ KNN		</a:t>
            </a:r>
            <a:r>
              <a:rPr lang="en" sz="1000">
                <a:solidFill>
                  <a:srgbClr val="38761D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from</a:t>
            </a:r>
            <a:r>
              <a:rPr lang="en" sz="1000">
                <a:latin typeface="EB Garamond Medium"/>
                <a:ea typeface="EB Garamond Medium"/>
                <a:cs typeface="EB Garamond Medium"/>
                <a:sym typeface="EB Garamond Medium"/>
              </a:rPr>
              <a:t> sklearn.neighbors </a:t>
            </a:r>
            <a:r>
              <a:rPr lang="en" sz="1000">
                <a:solidFill>
                  <a:srgbClr val="38761D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import</a:t>
            </a:r>
            <a:r>
              <a:rPr lang="en" sz="1000">
                <a:latin typeface="EB Garamond Medium"/>
                <a:ea typeface="EB Garamond Medium"/>
                <a:cs typeface="EB Garamond Medium"/>
                <a:sym typeface="EB Garamond Medium"/>
              </a:rPr>
              <a:t> NearestNeighbors</a:t>
            </a:r>
            <a:endParaRPr sz="1000"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EB Garamond Medium"/>
                <a:ea typeface="EB Garamond Medium"/>
                <a:cs typeface="EB Garamond Medium"/>
                <a:sym typeface="EB Garamond Medium"/>
              </a:rPr>
              <a:t>					knn_model = NearestNeighbors(algorithm =</a:t>
            </a:r>
            <a:r>
              <a:rPr lang="en" sz="1000">
                <a:solidFill>
                  <a:srgbClr val="FF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'auto'</a:t>
            </a:r>
            <a:r>
              <a:rPr lang="en" sz="1000">
                <a:latin typeface="EB Garamond Medium"/>
                <a:ea typeface="EB Garamond Medium"/>
                <a:cs typeface="EB Garamond Medium"/>
                <a:sym typeface="EB Garamond Medium"/>
              </a:rPr>
              <a:t>, metric=</a:t>
            </a:r>
            <a:r>
              <a:rPr lang="en" sz="1000">
                <a:solidFill>
                  <a:srgbClr val="FF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'cosine'</a:t>
            </a:r>
            <a:r>
              <a:rPr lang="en" sz="1000">
                <a:latin typeface="EB Garamond Medium"/>
                <a:ea typeface="EB Garamond Medium"/>
                <a:cs typeface="EB Garamond Medium"/>
                <a:sym typeface="EB Garamond Medium"/>
              </a:rPr>
              <a:t>)</a:t>
            </a:r>
            <a:endParaRPr sz="1000"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EB Garamond Medium"/>
                <a:ea typeface="EB Garamond Medium"/>
                <a:cs typeface="EB Garamond Medium"/>
                <a:sym typeface="EB Garamond Medium"/>
              </a:rPr>
              <a:t>					knn_model.fit(book_rater_matrix)</a:t>
            </a:r>
            <a:endParaRPr sz="100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2674975" y="291725"/>
            <a:ext cx="3936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rPr>
              <a:t>Brief Code Walkthrough - Continued</a:t>
            </a:r>
            <a:endParaRPr sz="1600">
              <a:solidFill>
                <a:schemeClr val="lt2"/>
              </a:solidFill>
            </a:endParaRPr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925" y="2808125"/>
            <a:ext cx="7178700" cy="21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900" y="1050800"/>
            <a:ext cx="3768450" cy="176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522" y="3030225"/>
            <a:ext cx="6409078" cy="18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 rotWithShape="1">
          <a:blip r:embed="rId5">
            <a:alphaModFix/>
          </a:blip>
          <a:srcRect b="0" l="0" r="3072" t="0"/>
          <a:stretch/>
        </p:blipFill>
        <p:spPr>
          <a:xfrm>
            <a:off x="4471600" y="1050800"/>
            <a:ext cx="4453200" cy="1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4"/>
          <p:cNvSpPr txBox="1"/>
          <p:nvPr/>
        </p:nvSpPr>
        <p:spPr>
          <a:xfrm>
            <a:off x="2345400" y="248250"/>
            <a:ext cx="445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rPr>
              <a:t>Recommendation Test!!!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1572600" y="4202750"/>
            <a:ext cx="5998800" cy="5988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Bonus! Random Book Generator</a:t>
            </a:r>
            <a:endParaRPr/>
          </a:p>
        </p:txBody>
      </p:sp>
      <p:pic>
        <p:nvPicPr>
          <p:cNvPr id="190" name="Google Shape;19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075" y="1003475"/>
            <a:ext cx="6838152" cy="391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5"/>
          <p:cNvSpPr txBox="1"/>
          <p:nvPr/>
        </p:nvSpPr>
        <p:spPr>
          <a:xfrm>
            <a:off x="1411950" y="147425"/>
            <a:ext cx="609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rPr>
              <a:t>Bonus~ Random Book Generator</a:t>
            </a:r>
            <a:endParaRPr sz="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idx="1" type="body"/>
          </p:nvPr>
        </p:nvSpPr>
        <p:spPr>
          <a:xfrm>
            <a:off x="1673450" y="293675"/>
            <a:ext cx="5998800" cy="598800"/>
          </a:xfrm>
          <a:prstGeom prst="rect">
            <a:avLst/>
          </a:prstGeom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Advantages and Disadvantages of Collaborative Filtering</a:t>
            </a:r>
            <a:endParaRPr sz="2500"/>
          </a:p>
        </p:txBody>
      </p:sp>
      <p:pic>
        <p:nvPicPr>
          <p:cNvPr id="197" name="Google Shape;1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450" y="1240975"/>
            <a:ext cx="314325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6"/>
          <p:cNvSpPr txBox="1"/>
          <p:nvPr/>
        </p:nvSpPr>
        <p:spPr>
          <a:xfrm>
            <a:off x="1095300" y="117422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Not necessary to have domain knowledge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9" name="Google Shape;1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450" y="1611100"/>
            <a:ext cx="314325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6"/>
          <p:cNvSpPr txBox="1"/>
          <p:nvPr/>
        </p:nvSpPr>
        <p:spPr>
          <a:xfrm>
            <a:off x="1095300" y="15138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Can help users discover new interest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1" name="Google Shape;2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450" y="2015800"/>
            <a:ext cx="314325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6"/>
          <p:cNvSpPr txBox="1"/>
          <p:nvPr/>
        </p:nvSpPr>
        <p:spPr>
          <a:xfrm>
            <a:off x="1095300" y="191447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Good starting point. Only need a feedback matrix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3" name="Google Shape;20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500" y="2630825"/>
            <a:ext cx="276225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6"/>
          <p:cNvSpPr txBox="1"/>
          <p:nvPr/>
        </p:nvSpPr>
        <p:spPr>
          <a:xfrm>
            <a:off x="1095300" y="253542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Can’t handle new items: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cold-start problem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5" name="Google Shape;20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500" y="3012650"/>
            <a:ext cx="2762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500" y="3394475"/>
            <a:ext cx="276225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6"/>
          <p:cNvSpPr txBox="1"/>
          <p:nvPr/>
        </p:nvSpPr>
        <p:spPr>
          <a:xfrm>
            <a:off x="1095300" y="29360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Data Sparsity: user-item matrix often too large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1095300" y="3317450"/>
            <a:ext cx="782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Synonyms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: many similar items have different names. Recommender systems will treat them differently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176650"/>
            <a:ext cx="8500200" cy="63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515"/>
              <a:buFont typeface="Arial"/>
              <a:buNone/>
            </a:pPr>
            <a:r>
              <a:rPr b="1" lang="en" sz="4311">
                <a:solidFill>
                  <a:schemeClr val="lt2"/>
                </a:solidFill>
              </a:rPr>
              <a:t>Contents</a:t>
            </a:r>
            <a:endParaRPr b="1" sz="4311">
              <a:solidFill>
                <a:schemeClr val="lt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756275" y="783925"/>
            <a:ext cx="6113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Introduction to recommender systems and industry application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Personalized recommendation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Methodology Used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Dataset Overview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Prep/Clean/Processing Techniques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Non-personalized recommendation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Code Walkthrough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Some problems with dataset/methodology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Advantages and Disadvantages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387" y="2631025"/>
            <a:ext cx="6276273" cy="22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-37325" y="1744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Industry Applications</a:t>
            </a:r>
            <a:endParaRPr b="1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375" y="1005750"/>
            <a:ext cx="8665961" cy="369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Personalized Recommendation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Collaborative Filtering Systems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" name="Google Shape;85;p16"/>
          <p:cNvSpPr txBox="1"/>
          <p:nvPr>
            <p:ph idx="4294967295" type="body"/>
          </p:nvPr>
        </p:nvSpPr>
        <p:spPr>
          <a:xfrm>
            <a:off x="199950" y="2070325"/>
            <a:ext cx="26289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User-item interactions</a:t>
            </a:r>
            <a:endParaRPr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Aggregate users and analyse the </a:t>
            </a:r>
            <a:r>
              <a:rPr lang="en" sz="1600"/>
              <a:t>common</a:t>
            </a:r>
            <a:r>
              <a:rPr lang="en" sz="1600"/>
              <a:t> </a:t>
            </a:r>
            <a:r>
              <a:rPr lang="en" sz="1600"/>
              <a:t>interest</a:t>
            </a:r>
            <a:r>
              <a:rPr lang="en" sz="1600"/>
              <a:t> in them to an object.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Collects personal ratings, </a:t>
            </a:r>
            <a:r>
              <a:rPr lang="en" sz="1600"/>
              <a:t>likes,</a:t>
            </a:r>
            <a:r>
              <a:rPr lang="en" sz="1600"/>
              <a:t> reviews, etc…</a:t>
            </a:r>
            <a:endParaRPr sz="1600"/>
          </a:p>
        </p:txBody>
      </p:sp>
      <p:sp>
        <p:nvSpPr>
          <p:cNvPr id="86" name="Google Shape;86;p16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4294967295" type="body"/>
          </p:nvPr>
        </p:nvSpPr>
        <p:spPr>
          <a:xfrm>
            <a:off x="3397588" y="145155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Content-Based Systems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" name="Google Shape;88;p16"/>
          <p:cNvSpPr txBox="1"/>
          <p:nvPr>
            <p:ph idx="4294967295" type="body"/>
          </p:nvPr>
        </p:nvSpPr>
        <p:spPr>
          <a:xfrm>
            <a:off x="2961075" y="2070325"/>
            <a:ext cx="29280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Characteristic Information</a:t>
            </a:r>
            <a:endParaRPr b="1"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each user they will have their own profile of taste and Ratings.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With those information they </a:t>
            </a:r>
            <a:r>
              <a:rPr lang="en" sz="1600"/>
              <a:t>recommend</a:t>
            </a:r>
            <a:r>
              <a:rPr lang="en" sz="1600"/>
              <a:t> identical objects. </a:t>
            </a:r>
            <a:endParaRPr sz="1600"/>
          </a:p>
        </p:txBody>
      </p:sp>
      <p:sp>
        <p:nvSpPr>
          <p:cNvPr id="89" name="Google Shape;89;p16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idx="4294967295" type="body"/>
          </p:nvPr>
        </p:nvSpPr>
        <p:spPr>
          <a:xfrm>
            <a:off x="6362826" y="1451550"/>
            <a:ext cx="2093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Hybrid Systems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" name="Google Shape;91;p16"/>
          <p:cNvSpPr txBox="1"/>
          <p:nvPr>
            <p:ph idx="4294967295" type="body"/>
          </p:nvPr>
        </p:nvSpPr>
        <p:spPr>
          <a:xfrm>
            <a:off x="6093725" y="2070250"/>
            <a:ext cx="25782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Combination of both types of </a:t>
            </a:r>
            <a:r>
              <a:rPr b="1" lang="en" sz="1600"/>
              <a:t>information</a:t>
            </a:r>
            <a:endParaRPr b="1"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Overcomes the limitations of both content-based and collaborative filtering method</a:t>
            </a:r>
            <a:endParaRPr sz="1600"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531250" y="177625"/>
            <a:ext cx="3107100" cy="178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60">
                <a:solidFill>
                  <a:schemeClr val="lt2"/>
                </a:solidFill>
              </a:rPr>
              <a:t>Technique: Collaborative Filter</a:t>
            </a:r>
            <a:endParaRPr sz="196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60">
                <a:solidFill>
                  <a:schemeClr val="lt2"/>
                </a:solidFill>
              </a:rPr>
              <a:t>Methodology: User-Based</a:t>
            </a:r>
            <a:endParaRPr sz="196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60">
                <a:solidFill>
                  <a:schemeClr val="lt2"/>
                </a:solidFill>
              </a:rPr>
              <a:t>ML algorithm: KNN </a:t>
            </a:r>
            <a:endParaRPr sz="196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60">
                <a:solidFill>
                  <a:schemeClr val="lt2"/>
                </a:solidFill>
              </a:rPr>
              <a:t>Score Function: Cosine Similarity</a:t>
            </a:r>
            <a:endParaRPr sz="1960">
              <a:solidFill>
                <a:schemeClr val="lt2"/>
              </a:solidFill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4525" y="895500"/>
            <a:ext cx="2593475" cy="18797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658650" y="1966825"/>
            <a:ext cx="4743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What is User-Based Collaborative Filtering?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Char char="●"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Users with similar characteristics share similar interest and tastes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Char char="●"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If Vinny and Adam currently both like the same books (Twilight), then it’s reasonable to assume that they will 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continue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 to like the same books in the future (50 Shades of Grey)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658650" y="3110925"/>
            <a:ext cx="4743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hat is Cosine Similarity?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Char char="●"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Helps determine/find users with similar tastes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Char char="●"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How does it find the similarity?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Char char="●"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Calculated over the ratings both users have rated before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Char char="●"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Measured by cosine of the angle between two vectors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Char char="○"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Determines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 if whether the vectors are pointing the same way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Char char="○"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Smaller the angle, the more similar their directions are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3200" y="3213800"/>
            <a:ext cx="2316650" cy="156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2802575" y="199175"/>
            <a:ext cx="4666500" cy="6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40">
                <a:solidFill>
                  <a:schemeClr val="lt2"/>
                </a:solidFill>
              </a:rPr>
              <a:t>H</a:t>
            </a:r>
            <a:r>
              <a:rPr lang="en" sz="3740">
                <a:solidFill>
                  <a:schemeClr val="lt2"/>
                </a:solidFill>
              </a:rPr>
              <a:t>igh Level Dataset View</a:t>
            </a:r>
            <a:endParaRPr sz="3740">
              <a:solidFill>
                <a:schemeClr val="lt2"/>
              </a:solidFill>
            </a:endParaRPr>
          </a:p>
        </p:txBody>
      </p:sp>
      <p:grpSp>
        <p:nvGrpSpPr>
          <p:cNvPr id="106" name="Google Shape;106;p18"/>
          <p:cNvGrpSpPr/>
          <p:nvPr/>
        </p:nvGrpSpPr>
        <p:grpSpPr>
          <a:xfrm>
            <a:off x="421875" y="1024025"/>
            <a:ext cx="2628925" cy="3416325"/>
            <a:chOff x="431925" y="1304875"/>
            <a:chExt cx="2628925" cy="3416325"/>
          </a:xfrm>
        </p:grpSpPr>
        <p:sp>
          <p:nvSpPr>
            <p:cNvPr id="107" name="Google Shape;107;p18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431950" y="1479700"/>
              <a:ext cx="2628900" cy="3241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18"/>
          <p:cNvGrpSpPr/>
          <p:nvPr/>
        </p:nvGrpSpPr>
        <p:grpSpPr>
          <a:xfrm>
            <a:off x="3310400" y="1023991"/>
            <a:ext cx="2632500" cy="3416400"/>
            <a:chOff x="3320450" y="1304875"/>
            <a:chExt cx="2632500" cy="3416400"/>
          </a:xfrm>
        </p:grpSpPr>
        <p:sp>
          <p:nvSpPr>
            <p:cNvPr id="110" name="Google Shape;110;p18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8"/>
          <p:cNvSpPr txBox="1"/>
          <p:nvPr>
            <p:ph idx="4294967295" type="body"/>
          </p:nvPr>
        </p:nvSpPr>
        <p:spPr>
          <a:xfrm>
            <a:off x="3349450" y="1024025"/>
            <a:ext cx="2578200" cy="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Users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3" name="Google Shape;113;p18"/>
          <p:cNvGrpSpPr/>
          <p:nvPr/>
        </p:nvGrpSpPr>
        <p:grpSpPr>
          <a:xfrm>
            <a:off x="6202500" y="1024000"/>
            <a:ext cx="2632500" cy="3416400"/>
            <a:chOff x="6212550" y="1304875"/>
            <a:chExt cx="2632500" cy="3416400"/>
          </a:xfrm>
        </p:grpSpPr>
        <p:sp>
          <p:nvSpPr>
            <p:cNvPr id="114" name="Google Shape;114;p18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8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8"/>
          <p:cNvSpPr txBox="1"/>
          <p:nvPr>
            <p:ph idx="4294967295" type="body"/>
          </p:nvPr>
        </p:nvSpPr>
        <p:spPr>
          <a:xfrm>
            <a:off x="6226300" y="994475"/>
            <a:ext cx="2494500" cy="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Ratings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050" y="1665300"/>
            <a:ext cx="2494500" cy="2036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7350" y="1746050"/>
            <a:ext cx="24786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1750" y="1736525"/>
            <a:ext cx="2494500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>
            <p:ph idx="4294967295" type="body"/>
          </p:nvPr>
        </p:nvSpPr>
        <p:spPr>
          <a:xfrm>
            <a:off x="497038" y="1024025"/>
            <a:ext cx="24786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Books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246150" y="2251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Data Preprocessing Techniques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92700" y="1245300"/>
            <a:ext cx="3999900" cy="13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Age Imputing</a:t>
            </a:r>
            <a:r>
              <a:rPr lang="en" sz="1000"/>
              <a:t>: replace NaN, &lt; 5, and &gt; 90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700"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938" y="1537550"/>
            <a:ext cx="2801425" cy="10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2850" y="2914850"/>
            <a:ext cx="2857601" cy="25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392702" y="2619300"/>
            <a:ext cx="326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</a:pPr>
            <a:r>
              <a:rPr b="1"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Google Search: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Find missing publisher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92700" y="3221325"/>
            <a:ext cx="3999900" cy="13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Statistical Significance filtering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700"/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5">
            <a:alphaModFix/>
          </a:blip>
          <a:srcRect b="-8780" l="-1310" r="1310" t="8780"/>
          <a:stretch/>
        </p:blipFill>
        <p:spPr>
          <a:xfrm>
            <a:off x="834550" y="3624225"/>
            <a:ext cx="3816500" cy="56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5038250" y="1245300"/>
            <a:ext cx="385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Problem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: Some books rated in </a:t>
            </a:r>
            <a:r>
              <a:rPr i="1" lang="en" sz="1000">
                <a:latin typeface="Open Sans"/>
                <a:ea typeface="Open Sans"/>
                <a:cs typeface="Open Sans"/>
                <a:sym typeface="Open Sans"/>
              </a:rPr>
              <a:t>ratings 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 table did not exist in the </a:t>
            </a:r>
            <a:r>
              <a:rPr i="1" lang="en" sz="1000">
                <a:latin typeface="Open Sans"/>
                <a:ea typeface="Open Sans"/>
                <a:cs typeface="Open Sans"/>
                <a:sym typeface="Open Sans"/>
              </a:rPr>
              <a:t>books 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table. Gave us a hint on how to join the datasets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09500" y="1737900"/>
            <a:ext cx="3816501" cy="101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9500" y="2843775"/>
            <a:ext cx="264795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1910350" y="23735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2"/>
                </a:solidFill>
              </a:rPr>
              <a:t>Brief Code Walkthrough - after most data has been cleaned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149300" y="906525"/>
            <a:ext cx="4707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df = books.merge(ratings, on=</a:t>
            </a:r>
            <a:r>
              <a:rPr lang="en" sz="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'isbn'</a:t>
            </a: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, how=</a:t>
            </a:r>
            <a:r>
              <a:rPr lang="en" sz="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'left'</a:t>
            </a: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).merge(users, on=</a:t>
            </a:r>
            <a:r>
              <a:rPr lang="en" sz="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'user_id'</a:t>
            </a: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, how=</a:t>
            </a:r>
            <a:r>
              <a:rPr lang="en" sz="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'inner'</a:t>
            </a: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00" y="1269400"/>
            <a:ext cx="4422699" cy="230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149300" y="3833400"/>
            <a:ext cx="4389000" cy="400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# filter rows of explicit book_ratings → discussed in the next slide</a:t>
            </a:r>
            <a:endParaRPr sz="7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dfe = df[df[</a:t>
            </a:r>
            <a:r>
              <a:rPr lang="en" sz="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'book_rating'</a:t>
            </a: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] != </a:t>
            </a:r>
            <a:r>
              <a:rPr lang="en" sz="7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3" name="Google Shape;143;p20"/>
          <p:cNvCxnSpPr/>
          <p:nvPr/>
        </p:nvCxnSpPr>
        <p:spPr>
          <a:xfrm flipH="1">
            <a:off x="2353275" y="3552350"/>
            <a:ext cx="392400" cy="28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0"/>
          <p:cNvSpPr txBox="1"/>
          <p:nvPr/>
        </p:nvSpPr>
        <p:spPr>
          <a:xfrm>
            <a:off x="2849750" y="4484825"/>
            <a:ext cx="3517200" cy="6156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# statistical </a:t>
            </a:r>
            <a:r>
              <a:rPr lang="en" sz="7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significance</a:t>
            </a:r>
            <a:r>
              <a:rPr lang="en" sz="7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filtering → discussed in previous slide</a:t>
            </a:r>
            <a:endParaRPr sz="7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user_id_counts = dfe[</a:t>
            </a:r>
            <a:r>
              <a:rPr lang="en" sz="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'user_id'</a:t>
            </a: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].value_counts()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greater99 = user_id_counts[user_id_counts&gt;=</a:t>
            </a:r>
            <a:r>
              <a:rPr lang="en" sz="7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].index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df_filtered = dfe[dfe[</a:t>
            </a:r>
            <a:r>
              <a:rPr lang="en" sz="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'user_id'</a:t>
            </a: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].isin(greater99)]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5" name="Google Shape;145;p20"/>
          <p:cNvCxnSpPr/>
          <p:nvPr/>
        </p:nvCxnSpPr>
        <p:spPr>
          <a:xfrm>
            <a:off x="3079875" y="4252713"/>
            <a:ext cx="483300" cy="21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0"/>
          <p:cNvSpPr txBox="1"/>
          <p:nvPr/>
        </p:nvSpPr>
        <p:spPr>
          <a:xfrm>
            <a:off x="4996925" y="3818450"/>
            <a:ext cx="4048800" cy="400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# drop duplicate rows of same ‘user_id’ and ‘book_title’</a:t>
            </a:r>
            <a:endParaRPr sz="7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df_filtered = df_filtered.drop_duplicates([</a:t>
            </a:r>
            <a:r>
              <a:rPr lang="en" sz="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'user_id'</a:t>
            </a: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'book_title'</a:t>
            </a: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7" name="Google Shape;147;p20"/>
          <p:cNvCxnSpPr/>
          <p:nvPr/>
        </p:nvCxnSpPr>
        <p:spPr>
          <a:xfrm flipH="1" rot="10800000">
            <a:off x="5779950" y="4233725"/>
            <a:ext cx="444300" cy="25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8" name="Google Shape;14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6925" y="1354450"/>
            <a:ext cx="4097250" cy="1963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20"/>
          <p:cNvCxnSpPr/>
          <p:nvPr/>
        </p:nvCxnSpPr>
        <p:spPr>
          <a:xfrm rot="10800000">
            <a:off x="6890175" y="3411650"/>
            <a:ext cx="233700" cy="40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0"/>
          <p:cNvSpPr txBox="1"/>
          <p:nvPr/>
        </p:nvSpPr>
        <p:spPr>
          <a:xfrm>
            <a:off x="6320200" y="906525"/>
            <a:ext cx="16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Final DataFrame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 </a:t>
            </a:r>
            <a:r>
              <a:rPr lang="en">
                <a:solidFill>
                  <a:schemeClr val="lt2"/>
                </a:solidFill>
              </a:rPr>
              <a:t>Problem with User-Based Filtering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50" y="1211524"/>
            <a:ext cx="3892575" cy="2628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9425" y="1275825"/>
            <a:ext cx="4269950" cy="249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/>
        </p:nvSpPr>
        <p:spPr>
          <a:xfrm>
            <a:off x="1028825" y="3775600"/>
            <a:ext cx="2686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Implicit Rating: Zero’s because no rating was entered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5632550" y="3775600"/>
            <a:ext cx="179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Explicit</a:t>
            </a: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 Rating: Ratings from 1-10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7475" y="4561375"/>
            <a:ext cx="2505075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/>
        </p:nvSpPr>
        <p:spPr>
          <a:xfrm>
            <a:off x="4004975" y="4253575"/>
            <a:ext cx="65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Solution!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