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697" r:id="rId3"/>
    <p:sldId id="699" r:id="rId4"/>
    <p:sldId id="705" r:id="rId5"/>
    <p:sldId id="706" r:id="rId6"/>
    <p:sldId id="703" r:id="rId7"/>
    <p:sldId id="708" r:id="rId8"/>
    <p:sldId id="709" r:id="rId9"/>
    <p:sldId id="263" r:id="rId10"/>
    <p:sldId id="710" r:id="rId11"/>
    <p:sldId id="701" r:id="rId12"/>
    <p:sldId id="700" r:id="rId13"/>
    <p:sldId id="695" r:id="rId1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7" autoAdjust="0"/>
    <p:restoredTop sz="93817" autoAdjust="0"/>
  </p:normalViewPr>
  <p:slideViewPr>
    <p:cSldViewPr>
      <p:cViewPr varScale="1">
        <p:scale>
          <a:sx n="97" d="100"/>
          <a:sy n="97" d="100"/>
        </p:scale>
        <p:origin x="186" y="108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5"/>
            <a:ext cx="7996464" cy="424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48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Разработка и тестирование приложения для прогноза добычи нефти на основе</a:t>
            </a:r>
            <a:r>
              <a:rPr lang="en-US" sz="4800" dirty="0">
                <a:solidFill>
                  <a:schemeClr val="bg1"/>
                </a:solidFill>
                <a:latin typeface="Montserrat SemiBold" panose="00000700000000000000" pitchFamily="2" charset="-52"/>
              </a:rPr>
              <a:t> LSTM</a:t>
            </a:r>
            <a:endParaRPr lang="ru-RU" sz="48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87378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Бажуков Сергей</a:t>
            </a:r>
          </a:p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Боярский Сергей</a:t>
            </a: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Расчет в приложении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76A315-6B69-EFA3-4A1B-42FEA309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43" y="2739617"/>
            <a:ext cx="8078327" cy="58301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AD7275-B692-617C-9FEC-9D3511C20F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51"/>
          <a:stretch/>
        </p:blipFill>
        <p:spPr>
          <a:xfrm>
            <a:off x="10280650" y="2644673"/>
            <a:ext cx="7230484" cy="4153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89DFC4-C83D-311E-10B9-F02C3D818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428"/>
          <a:stretch/>
        </p:blipFill>
        <p:spPr>
          <a:xfrm>
            <a:off x="10269384" y="7012038"/>
            <a:ext cx="7230484" cy="20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7F193-2573-4FE6-9786-93C25B4E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Приложение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5F7FD7A-A756-0F88-A7DC-B0FC11EDF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2FDC57-1A08-A330-47FE-B24559DFA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06" y="2606675"/>
            <a:ext cx="15826014" cy="83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1456871" y="2784417"/>
            <a:ext cx="18052687" cy="432896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Полученные результаты показывают, что модели подобного типа можно использовать для моделирования процессов разработки нефтяных месторождений.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Из-за значительно большей скорости расчета модели нейронных сетей можно использовать для поиска лучших вариантов разработки.</a:t>
            </a:r>
          </a:p>
          <a:p>
            <a:pPr marR="8377"/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Дальнейшее развитие:</a:t>
            </a:r>
          </a:p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Основной проблемой является доступность и подготовка данных. В данной работе была рассмотрена временная зависимость, хотя если учитывать другие параметры влияющие на скважины, количество переменных увеличивается до 20 на каждую скважину.</a:t>
            </a:r>
          </a:p>
        </p:txBody>
      </p:sp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6D0BA2B-A56A-C00E-3ABA-292516DA2FFF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8014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87378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Бажуков Сергей</a:t>
            </a:r>
          </a:p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Боярский Сергей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849BAEC-F245-4682-ACCE-291D3FC3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50" y="0"/>
            <a:ext cx="20086911" cy="1130935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5CB473C5-59D5-41D0-9239-5C4F2B5184A0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DE9F28A-2EB5-4E21-92EA-946920DE8DC9}"/>
              </a:ext>
            </a:extLst>
          </p:cNvPr>
          <p:cNvSpPr/>
          <p:nvPr/>
        </p:nvSpPr>
        <p:spPr>
          <a:xfrm>
            <a:off x="831850" y="2759075"/>
            <a:ext cx="8153398" cy="38862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11D8965-2D47-483C-9906-F7B5FE28B9D2}"/>
              </a:ext>
            </a:extLst>
          </p:cNvPr>
          <p:cNvSpPr txBox="1"/>
          <p:nvPr/>
        </p:nvSpPr>
        <p:spPr>
          <a:xfrm>
            <a:off x="16518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59CCC8DA-E53A-4F1E-8148-AF8126BD7414}"/>
              </a:ext>
            </a:extLst>
          </p:cNvPr>
          <p:cNvSpPr txBox="1"/>
          <p:nvPr/>
        </p:nvSpPr>
        <p:spPr>
          <a:xfrm>
            <a:off x="1651813" y="4058520"/>
            <a:ext cx="6800040" cy="2344444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Применить навыки использования машинного обучения и нейронных сетей для прогнозирования добычи нефти на месторождении</a:t>
            </a:r>
            <a:endParaRPr lang="en-US" sz="32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14ED48D-ACF6-475B-A8AB-EFDB2E3B4889}"/>
              </a:ext>
            </a:extLst>
          </p:cNvPr>
          <p:cNvSpPr/>
          <p:nvPr/>
        </p:nvSpPr>
        <p:spPr>
          <a:xfrm>
            <a:off x="9366250" y="2759075"/>
            <a:ext cx="8153398" cy="3886200"/>
          </a:xfrm>
          <a:prstGeom prst="roundRect">
            <a:avLst/>
          </a:prstGeom>
          <a:solidFill>
            <a:srgbClr val="333333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4D0379F3-C787-408F-A372-039CD66415EE}"/>
              </a:ext>
            </a:extLst>
          </p:cNvPr>
          <p:cNvSpPr txBox="1"/>
          <p:nvPr/>
        </p:nvSpPr>
        <p:spPr>
          <a:xfrm>
            <a:off x="101862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Сфера исследования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1A943E0-2F62-46F7-90B0-FF077D02B5ED}"/>
              </a:ext>
            </a:extLst>
          </p:cNvPr>
          <p:cNvSpPr txBox="1"/>
          <p:nvPr/>
        </p:nvSpPr>
        <p:spPr>
          <a:xfrm>
            <a:off x="10186213" y="4598144"/>
            <a:ext cx="6419038" cy="77722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Природные ресурсы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82F982C-569E-4130-ACB6-5A73529023BC}"/>
              </a:ext>
            </a:extLst>
          </p:cNvPr>
          <p:cNvSpPr/>
          <p:nvPr/>
        </p:nvSpPr>
        <p:spPr>
          <a:xfrm>
            <a:off x="802870" y="7033032"/>
            <a:ext cx="8153398" cy="3886200"/>
          </a:xfrm>
          <a:prstGeom prst="roundRect">
            <a:avLst/>
          </a:pr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9257433-C0D8-4E55-A9D0-8644F4776C10}"/>
              </a:ext>
            </a:extLst>
          </p:cNvPr>
          <p:cNvSpPr txBox="1"/>
          <p:nvPr/>
        </p:nvSpPr>
        <p:spPr>
          <a:xfrm>
            <a:off x="16518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C370C505-0A3B-4224-B35E-F8EFACFA6B3B}"/>
              </a:ext>
            </a:extLst>
          </p:cNvPr>
          <p:cNvSpPr txBox="1"/>
          <p:nvPr/>
        </p:nvSpPr>
        <p:spPr>
          <a:xfrm>
            <a:off x="1651812" y="8872101"/>
            <a:ext cx="6266639" cy="169009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AutoNum type="arabicParenR"/>
            </a:pP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Поиск, обработка данных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AutoNum type="arabicParenR"/>
            </a:pP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Разработка приложения</a:t>
            </a:r>
            <a:endParaRPr lang="en-US" sz="36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4EA5078-4174-44CD-B09D-1613EB0FF99C}"/>
              </a:ext>
            </a:extLst>
          </p:cNvPr>
          <p:cNvSpPr/>
          <p:nvPr/>
        </p:nvSpPr>
        <p:spPr>
          <a:xfrm>
            <a:off x="9366250" y="7033032"/>
            <a:ext cx="8153398" cy="3886200"/>
          </a:xfrm>
          <a:prstGeom prst="roundRect">
            <a:avLst/>
          </a:prstGeom>
          <a:noFill/>
          <a:ln>
            <a:solidFill>
              <a:srgbClr val="91A3B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F75F3BB0-82BE-4E45-A36B-7E78B6F08BDC}"/>
              </a:ext>
            </a:extLst>
          </p:cNvPr>
          <p:cNvSpPr txBox="1"/>
          <p:nvPr/>
        </p:nvSpPr>
        <p:spPr>
          <a:xfrm>
            <a:off x="101862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Данные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553FF3F7-8D83-4416-A69D-9F9C127700F3}"/>
              </a:ext>
            </a:extLst>
          </p:cNvPr>
          <p:cNvSpPr txBox="1"/>
          <p:nvPr/>
        </p:nvSpPr>
        <p:spPr>
          <a:xfrm>
            <a:off x="10186212" y="8872101"/>
            <a:ext cx="6419039" cy="10197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Датасет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по добыче нефти и жидкости на одном из месторождений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178D88B-08EC-F708-4EBA-4E11B8988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Информация о </a:t>
            </a:r>
            <a:r>
              <a:rPr lang="ru-RU" sz="4800" b="1" dirty="0" err="1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датасете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9AF7B-E1F8-BE3D-CA8D-56E29E2B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" y="2605985"/>
            <a:ext cx="9982201" cy="42383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39879A-DC0A-6081-D2A6-23A17F30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752" y="2605985"/>
            <a:ext cx="9019278" cy="42383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E47C1D-931F-6E96-615A-93C92268E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050" y="6859420"/>
            <a:ext cx="9768346" cy="42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Обработка </a:t>
            </a:r>
            <a:r>
              <a:rPr lang="ru-RU" sz="4800" b="1" dirty="0" err="1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датасета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F7FF96D7-C850-07AA-8C61-B07BFC41DC15}"/>
              </a:ext>
            </a:extLst>
          </p:cNvPr>
          <p:cNvSpPr txBox="1"/>
          <p:nvPr/>
        </p:nvSpPr>
        <p:spPr>
          <a:xfrm>
            <a:off x="838563" y="2759075"/>
            <a:ext cx="16071487" cy="881864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Формирования столбца с суммарной закачкой воды и заполнение пропущенных значений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3E3C3C-7006-2CC9-1061-08444C56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3773888"/>
            <a:ext cx="7353079" cy="2172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870697-FAA1-BDFE-A2F9-429C0F210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8050" y="3653501"/>
            <a:ext cx="3943698" cy="68487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EDD0EC0-EE34-CEF3-8971-425815567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650" y="6397655"/>
            <a:ext cx="7353079" cy="20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Обработка </a:t>
            </a:r>
            <a:r>
              <a:rPr lang="ru-RU" sz="4800" b="1" dirty="0" err="1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датасета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F7FF96D7-C850-07AA-8C61-B07BFC41DC15}"/>
              </a:ext>
            </a:extLst>
          </p:cNvPr>
          <p:cNvSpPr txBox="1"/>
          <p:nvPr/>
        </p:nvSpPr>
        <p:spPr>
          <a:xfrm>
            <a:off x="838563" y="2759075"/>
            <a:ext cx="16071487" cy="881864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Формирования сводной таблицей, где параметры по каждой скважине будут отдельным столбцом и заполнение пропусков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72D31B-0C90-1774-72C8-EC4E90A5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54" y="3746794"/>
            <a:ext cx="11131551" cy="38798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CF76C-4F0A-1E0F-A37B-3D8DCF297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4633" y="3746104"/>
            <a:ext cx="6820852" cy="64397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63F5A0-D4BB-6A56-C046-BB1FC9721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650" y="8519767"/>
            <a:ext cx="8272393" cy="13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9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Разделение </a:t>
            </a:r>
            <a:r>
              <a:rPr lang="ru-RU" sz="4800" b="1" dirty="0" err="1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датасета</a:t>
            </a:r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на </a:t>
            </a:r>
            <a:r>
              <a:rPr lang="en-US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train, test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F7AA2-3C74-950E-ECE9-0D0CB4B7B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57" y="2606675"/>
            <a:ext cx="11937093" cy="8635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6F7BA-2739-D481-186D-02734C5E8284}"/>
              </a:ext>
            </a:extLst>
          </p:cNvPr>
          <p:cNvSpPr txBox="1"/>
          <p:nvPr/>
        </p:nvSpPr>
        <p:spPr>
          <a:xfrm>
            <a:off x="14471649" y="3673475"/>
            <a:ext cx="4164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 будущем будет добавлена возможность прогнозировать на </a:t>
            </a:r>
            <a:r>
              <a:rPr lang="en-US" sz="3600" dirty="0">
                <a:solidFill>
                  <a:schemeClr val="bg1"/>
                </a:solidFill>
              </a:rPr>
              <a:t>x </a:t>
            </a:r>
            <a:r>
              <a:rPr lang="ru-RU" sz="3600" dirty="0">
                <a:solidFill>
                  <a:schemeClr val="bg1"/>
                </a:solidFill>
              </a:rPr>
              <a:t>шагов вперед</a:t>
            </a:r>
          </a:p>
        </p:txBody>
      </p:sp>
    </p:spTree>
    <p:extLst>
      <p:ext uri="{BB962C8B-B14F-4D97-AF65-F5344CB8AC3E}">
        <p14:creationId xmlns:p14="http://schemas.microsoft.com/office/powerpoint/2010/main" val="6575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Модели </a:t>
            </a:r>
            <a:r>
              <a:rPr lang="en-US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LSTM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CB4C73-701B-9316-EC44-37818487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0" y="2589893"/>
            <a:ext cx="14464432" cy="87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Тестирование моделей </a:t>
            </a:r>
            <a:r>
              <a:rPr lang="en-US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LSTM</a:t>
            </a:r>
            <a:endParaRPr lang="ru-RU" sz="48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481E31-0C99-1FC6-D329-08C5AFFB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566" y="4041937"/>
            <a:ext cx="5588484" cy="43465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FA07A-EEFA-FBE2-1BC9-14B4C903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42" y="4045135"/>
            <a:ext cx="6078924" cy="4343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13D2E6-A459-D1DE-3C1D-F5DFECB4C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0906" y="4041937"/>
            <a:ext cx="5704144" cy="4346598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75117054-DB3C-A61A-6E7E-9F8603B45769}"/>
              </a:ext>
            </a:extLst>
          </p:cNvPr>
          <p:cNvSpPr txBox="1"/>
          <p:nvPr/>
        </p:nvSpPr>
        <p:spPr>
          <a:xfrm>
            <a:off x="1746250" y="3292475"/>
            <a:ext cx="6019800" cy="112808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LSTM</a:t>
            </a:r>
            <a:r>
              <a:rPr lang="ru-RU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с </a:t>
            </a:r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Bidirectional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8377"/>
            <a:endParaRPr lang="ru-RU" sz="36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7C71D22-A6BA-59EA-D7C6-E36BFB1F865B}"/>
              </a:ext>
            </a:extLst>
          </p:cNvPr>
          <p:cNvSpPr txBox="1"/>
          <p:nvPr/>
        </p:nvSpPr>
        <p:spPr>
          <a:xfrm>
            <a:off x="7434006" y="3292475"/>
            <a:ext cx="6019800" cy="112808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LSTM</a:t>
            </a:r>
            <a:r>
              <a:rPr lang="ru-RU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без </a:t>
            </a:r>
            <a:r>
              <a:rPr lang="en-US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Bidirectional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8377"/>
            <a:endParaRPr lang="ru-RU" sz="36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C9DF36E-58F5-0DD5-B015-46BBA8ED5DF2}"/>
              </a:ext>
            </a:extLst>
          </p:cNvPr>
          <p:cNvSpPr txBox="1"/>
          <p:nvPr/>
        </p:nvSpPr>
        <p:spPr>
          <a:xfrm>
            <a:off x="14728825" y="3292475"/>
            <a:ext cx="6019800" cy="112808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LSTM</a:t>
            </a:r>
            <a:r>
              <a:rPr lang="ru-RU" sz="36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Loss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8377"/>
            <a:endParaRPr lang="ru-RU" sz="3600" b="1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1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Изменение данных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В процессе обучения выяснилось, что для прогнозирования добычи для каждой скважины мы имеем  мало данных (60-90 временных шагов)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В чем проблема?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ABF32C5-D2F2-4E3D-864F-93219112AA8D}"/>
              </a:ext>
            </a:extLst>
          </p:cNvPr>
          <p:cNvSpPr txBox="1"/>
          <p:nvPr/>
        </p:nvSpPr>
        <p:spPr>
          <a:xfrm>
            <a:off x="831850" y="7771719"/>
            <a:ext cx="8686800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Было принято решение использовать для обучения суммарную добычу по жидкости и нефти, полученную из результата расчета гидродинамической модели за 30 лет (по месяцам)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FE19B69-6086-4F94-ACA6-EB482913D9CD}"/>
              </a:ext>
            </a:extLst>
          </p:cNvPr>
          <p:cNvSpPr txBox="1"/>
          <p:nvPr/>
        </p:nvSpPr>
        <p:spPr>
          <a:xfrm>
            <a:off x="838563" y="6781119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1F121B4-3C9A-7618-EC77-97D0C24CC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4ACA5-C96D-B789-A66C-24C48FD45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714" y="3042791"/>
            <a:ext cx="8921381" cy="71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250</Words>
  <Application>Microsoft Office PowerPoint</Application>
  <PresentationFormat>Произвольный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IBM Plex Mono</vt:lpstr>
      <vt:lpstr>IBM Plex Sans</vt:lpstr>
      <vt:lpstr>IBM Plex Sans regular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Сергей Бажуков</cp:lastModifiedBy>
  <cp:revision>277</cp:revision>
  <dcterms:created xsi:type="dcterms:W3CDTF">2018-10-03T13:56:53Z</dcterms:created>
  <dcterms:modified xsi:type="dcterms:W3CDTF">2023-11-25T15:44:39Z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