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121" d="100"/>
          <a:sy n="121" d="100"/>
        </p:scale>
        <p:origin x="74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1/8/21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2021-042D-3942-BE8D-E23A42B1CFA8}"/>
              </a:ext>
            </a:extLst>
          </p:cNvPr>
          <p:cNvSpPr>
            <a:spLocks noGrp="1"/>
          </p:cNvSpPr>
          <p:nvPr>
            <p:ph type="ctrTitle"/>
          </p:nvPr>
        </p:nvSpPr>
        <p:spPr/>
        <p:txBody>
          <a:bodyPr/>
          <a:lstStyle/>
          <a:p>
            <a:r>
              <a:rPr lang="en-US" dirty="0"/>
              <a:t>Movie Industry Analysis</a:t>
            </a:r>
          </a:p>
        </p:txBody>
      </p:sp>
      <p:sp>
        <p:nvSpPr>
          <p:cNvPr id="3" name="Subtitle 2">
            <a:extLst>
              <a:ext uri="{FF2B5EF4-FFF2-40B4-BE49-F238E27FC236}">
                <a16:creationId xmlns:a16="http://schemas.microsoft.com/office/drawing/2014/main" id="{DE825F63-77B4-7A41-BDAF-50501511C570}"/>
              </a:ext>
            </a:extLst>
          </p:cNvPr>
          <p:cNvSpPr>
            <a:spLocks noGrp="1"/>
          </p:cNvSpPr>
          <p:nvPr>
            <p:ph type="subTitle" idx="1"/>
          </p:nvPr>
        </p:nvSpPr>
        <p:spPr>
          <a:xfrm>
            <a:off x="1100016" y="4670246"/>
            <a:ext cx="4901392" cy="914400"/>
          </a:xfrm>
        </p:spPr>
        <p:txBody>
          <a:bodyPr/>
          <a:lstStyle/>
          <a:p>
            <a:r>
              <a:rPr lang="en-US" dirty="0"/>
              <a:t>for Microsoft</a:t>
            </a:r>
          </a:p>
          <a:p>
            <a:r>
              <a:rPr lang="en-US" dirty="0"/>
              <a:t>Aziza Gulyamova</a:t>
            </a:r>
          </a:p>
          <a:p>
            <a:endParaRPr lang="en-US" dirty="0"/>
          </a:p>
        </p:txBody>
      </p:sp>
      <p:sp>
        <p:nvSpPr>
          <p:cNvPr id="5" name="TextBox 4">
            <a:extLst>
              <a:ext uri="{FF2B5EF4-FFF2-40B4-BE49-F238E27FC236}">
                <a16:creationId xmlns:a16="http://schemas.microsoft.com/office/drawing/2014/main" id="{86E3EAC5-BFFF-694E-8BB7-848549859E1A}"/>
              </a:ext>
            </a:extLst>
          </p:cNvPr>
          <p:cNvSpPr txBox="1"/>
          <p:nvPr/>
        </p:nvSpPr>
        <p:spPr>
          <a:xfrm>
            <a:off x="6695091" y="5127446"/>
            <a:ext cx="1982000" cy="369332"/>
          </a:xfrm>
          <a:prstGeom prst="rect">
            <a:avLst/>
          </a:prstGeom>
          <a:noFill/>
        </p:spPr>
        <p:txBody>
          <a:bodyPr wrap="square" rtlCol="0">
            <a:spAutoFit/>
          </a:bodyPr>
          <a:lstStyle/>
          <a:p>
            <a:r>
              <a:rPr lang="en-US" dirty="0">
                <a:solidFill>
                  <a:schemeClr val="bg1"/>
                </a:solidFill>
              </a:rPr>
              <a:t>January 8, 2021</a:t>
            </a:r>
          </a:p>
        </p:txBody>
      </p:sp>
    </p:spTree>
    <p:extLst>
      <p:ext uri="{BB962C8B-B14F-4D97-AF65-F5344CB8AC3E}">
        <p14:creationId xmlns:p14="http://schemas.microsoft.com/office/powerpoint/2010/main" val="351957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CC66-E242-8C47-AE25-81D2E7DED768}"/>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85719F1D-0933-B74D-B6CF-1C4591F3B11A}"/>
              </a:ext>
            </a:extLst>
          </p:cNvPr>
          <p:cNvSpPr>
            <a:spLocks noGrp="1"/>
          </p:cNvSpPr>
          <p:nvPr>
            <p:ph sz="half" idx="1"/>
          </p:nvPr>
        </p:nvSpPr>
        <p:spPr>
          <a:xfrm>
            <a:off x="3867912" y="868680"/>
            <a:ext cx="7546322" cy="5120640"/>
          </a:xfrm>
        </p:spPr>
        <p:txBody>
          <a:bodyPr>
            <a:normAutofit lnSpcReduction="10000"/>
          </a:bodyPr>
          <a:lstStyle/>
          <a:p>
            <a:r>
              <a:rPr lang="en-US" dirty="0"/>
              <a:t>It would be the most profitable for Microsoft to make movies in </a:t>
            </a:r>
            <a:r>
              <a:rPr lang="en-US" b="1" dirty="0"/>
              <a:t>"Adventure, Animation, Comedy", "Action, Adventure, Sci-Fi", "Action, Adventure, Fantasy" and "Action, Adventure, Comedy"</a:t>
            </a:r>
            <a:r>
              <a:rPr lang="en-US" dirty="0"/>
              <a:t>, because they have highest return on investment and not the most produced genres. Thus, increasing the chances to get interest of audience.</a:t>
            </a:r>
          </a:p>
          <a:p>
            <a:r>
              <a:rPr lang="en-US" dirty="0"/>
              <a:t>When producing movies, do not give extra attention to runtime, because the </a:t>
            </a:r>
            <a:r>
              <a:rPr lang="en-US" b="1" dirty="0"/>
              <a:t>ratings are not correlated with length of movie</a:t>
            </a:r>
            <a:r>
              <a:rPr lang="en-US" dirty="0"/>
              <a:t>.</a:t>
            </a:r>
          </a:p>
          <a:p>
            <a:r>
              <a:rPr lang="en-US" dirty="0"/>
              <a:t>The most profitable months for movie release are </a:t>
            </a:r>
            <a:r>
              <a:rPr lang="en-US" b="1" dirty="0"/>
              <a:t>May, June, July and November</a:t>
            </a:r>
            <a:r>
              <a:rPr lang="en-US" dirty="0"/>
              <a:t>. Microsoft would hit highest ROI during these months. Also, it is recommended to avoid releasing in </a:t>
            </a:r>
            <a:r>
              <a:rPr lang="en-US" b="1" dirty="0"/>
              <a:t>April, September, October and December, </a:t>
            </a:r>
            <a:r>
              <a:rPr lang="en-US" dirty="0"/>
              <a:t>since profits are  low during these times and </a:t>
            </a:r>
            <a:r>
              <a:rPr lang="en-US" b="1" dirty="0"/>
              <a:t>December</a:t>
            </a:r>
            <a:r>
              <a:rPr lang="en-US" dirty="0"/>
              <a:t> has the highest number of releases.</a:t>
            </a:r>
          </a:p>
          <a:p>
            <a:r>
              <a:rPr lang="en-US" dirty="0"/>
              <a:t>When choosing the content rating, it would be suggested to choose </a:t>
            </a:r>
            <a:r>
              <a:rPr lang="en-US" b="1" dirty="0"/>
              <a:t>the most popular one</a:t>
            </a:r>
            <a:r>
              <a:rPr lang="en-US" dirty="0"/>
              <a:t>, such that "R". Because it would have high chances to get interest of audience. Or choose </a:t>
            </a:r>
            <a:r>
              <a:rPr lang="en-US" b="1" dirty="0"/>
              <a:t>the least produced one</a:t>
            </a:r>
            <a:r>
              <a:rPr lang="en-US" dirty="0"/>
              <a:t> as a niche, which might be less competitive.</a:t>
            </a:r>
          </a:p>
          <a:p>
            <a:pPr marL="0" indent="0">
              <a:buNone/>
            </a:pPr>
            <a:endParaRPr lang="en-US" dirty="0"/>
          </a:p>
        </p:txBody>
      </p:sp>
    </p:spTree>
    <p:extLst>
      <p:ext uri="{BB962C8B-B14F-4D97-AF65-F5344CB8AC3E}">
        <p14:creationId xmlns:p14="http://schemas.microsoft.com/office/powerpoint/2010/main" val="386653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D659-CDF8-DE4F-BF2B-2F0CBC8252C8}"/>
              </a:ext>
            </a:extLst>
          </p:cNvPr>
          <p:cNvSpPr>
            <a:spLocks noGrp="1"/>
          </p:cNvSpPr>
          <p:nvPr>
            <p:ph type="title"/>
          </p:nvPr>
        </p:nvSpPr>
        <p:spPr/>
        <p:txBody>
          <a:bodyPr>
            <a:normAutofit/>
          </a:bodyPr>
          <a:lstStyle/>
          <a:p>
            <a:r>
              <a:rPr lang="en-US" sz="4400" dirty="0"/>
              <a:t>Further Analysis</a:t>
            </a:r>
          </a:p>
        </p:txBody>
      </p:sp>
      <p:sp>
        <p:nvSpPr>
          <p:cNvPr id="3" name="Content Placeholder 2">
            <a:extLst>
              <a:ext uri="{FF2B5EF4-FFF2-40B4-BE49-F238E27FC236}">
                <a16:creationId xmlns:a16="http://schemas.microsoft.com/office/drawing/2014/main" id="{B96573DB-8E36-B34E-94FC-4A660E8D65B4}"/>
              </a:ext>
            </a:extLst>
          </p:cNvPr>
          <p:cNvSpPr>
            <a:spLocks noGrp="1"/>
          </p:cNvSpPr>
          <p:nvPr>
            <p:ph idx="1"/>
          </p:nvPr>
        </p:nvSpPr>
        <p:spPr/>
        <p:txBody>
          <a:bodyPr/>
          <a:lstStyle/>
          <a:p>
            <a:pPr marL="0" indent="0">
              <a:buNone/>
            </a:pPr>
            <a:r>
              <a:rPr lang="en-US" dirty="0"/>
              <a:t>Modeling following analysis could give more detailed insights to Microsoft about the industry:</a:t>
            </a:r>
          </a:p>
          <a:p>
            <a:pPr marL="0" indent="0">
              <a:buNone/>
            </a:pPr>
            <a:endParaRPr lang="en-US" dirty="0"/>
          </a:p>
          <a:p>
            <a:r>
              <a:rPr lang="en-US" b="1" dirty="0"/>
              <a:t>Study of relation between average rating and actors in the movie</a:t>
            </a:r>
            <a:r>
              <a:rPr lang="en-US" dirty="0"/>
              <a:t> could be helpful to strategize the casting for the moving</a:t>
            </a:r>
          </a:p>
          <a:p>
            <a:r>
              <a:rPr lang="en-US" b="1" dirty="0"/>
              <a:t>Comparing the profits from domestic gross and worldwide gross</a:t>
            </a:r>
            <a:r>
              <a:rPr lang="en-US" dirty="0"/>
              <a:t> will help to focus on proper audience and market</a:t>
            </a:r>
          </a:p>
          <a:p>
            <a:r>
              <a:rPr lang="en-US" b="1" dirty="0"/>
              <a:t>Analysis of movies based on critics rating and directors</a:t>
            </a:r>
            <a:r>
              <a:rPr lang="en-US" dirty="0"/>
              <a:t>, will help to identify which directors get the highest ratings from critics.</a:t>
            </a:r>
          </a:p>
          <a:p>
            <a:endParaRPr lang="en-US" dirty="0"/>
          </a:p>
        </p:txBody>
      </p:sp>
    </p:spTree>
    <p:extLst>
      <p:ext uri="{BB962C8B-B14F-4D97-AF65-F5344CB8AC3E}">
        <p14:creationId xmlns:p14="http://schemas.microsoft.com/office/powerpoint/2010/main" val="252960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E085-62B3-4442-B6AA-7B0D6E85C53C}"/>
              </a:ext>
            </a:extLst>
          </p:cNvPr>
          <p:cNvSpPr>
            <a:spLocks noGrp="1"/>
          </p:cNvSpPr>
          <p:nvPr>
            <p:ph type="title"/>
          </p:nvPr>
        </p:nvSpPr>
        <p:spPr/>
        <p:txBody>
          <a:bodyPr>
            <a:normAutofit/>
          </a:bodyPr>
          <a:lstStyle/>
          <a:p>
            <a:r>
              <a:rPr lang="en-US" sz="4400" dirty="0"/>
              <a:t>Summary</a:t>
            </a:r>
          </a:p>
        </p:txBody>
      </p:sp>
      <p:sp>
        <p:nvSpPr>
          <p:cNvPr id="3" name="Content Placeholder 2">
            <a:extLst>
              <a:ext uri="{FF2B5EF4-FFF2-40B4-BE49-F238E27FC236}">
                <a16:creationId xmlns:a16="http://schemas.microsoft.com/office/drawing/2014/main" id="{623F63F4-8539-3B4F-AFA2-D5D64BA38A3B}"/>
              </a:ext>
            </a:extLst>
          </p:cNvPr>
          <p:cNvSpPr>
            <a:spLocks noGrp="1"/>
          </p:cNvSpPr>
          <p:nvPr>
            <p:ph idx="1"/>
          </p:nvPr>
        </p:nvSpPr>
        <p:spPr/>
        <p:txBody>
          <a:bodyPr/>
          <a:lstStyle/>
          <a:p>
            <a:pPr marL="0" indent="0">
              <a:buNone/>
            </a:pPr>
            <a:r>
              <a:rPr lang="en-US" dirty="0"/>
              <a:t>Descriptive Analysis of the movie industry reveals useful information for Microsoft on how to produce movies that will bring the most profit and hit the top ratings. </a:t>
            </a:r>
          </a:p>
          <a:p>
            <a:pPr marL="0" indent="0">
              <a:buNone/>
            </a:pPr>
            <a:endParaRPr lang="en-US" dirty="0"/>
          </a:p>
          <a:p>
            <a:r>
              <a:rPr lang="en-US" dirty="0"/>
              <a:t>Choose the right genre of movies to produce, such that “Action and Adventure”.</a:t>
            </a:r>
          </a:p>
          <a:p>
            <a:r>
              <a:rPr lang="en-US" dirty="0"/>
              <a:t>Choose the appropriate time to release a movie to get the highest amount of profit.</a:t>
            </a:r>
          </a:p>
          <a:p>
            <a:r>
              <a:rPr lang="en-US" dirty="0"/>
              <a:t>Choose the proper content rating, such that the most popular one or the least. The most popular rating might predict large scale of audience, but the least popular one can become “personal” niche in have less competitiveness.</a:t>
            </a:r>
          </a:p>
        </p:txBody>
      </p:sp>
    </p:spTree>
    <p:extLst>
      <p:ext uri="{BB962C8B-B14F-4D97-AF65-F5344CB8AC3E}">
        <p14:creationId xmlns:p14="http://schemas.microsoft.com/office/powerpoint/2010/main" val="129240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E306-1AF1-A943-BC40-3B3CC634DC8E}"/>
              </a:ext>
            </a:extLst>
          </p:cNvPr>
          <p:cNvSpPr>
            <a:spLocks noGrp="1"/>
          </p:cNvSpPr>
          <p:nvPr>
            <p:ph type="title"/>
          </p:nvPr>
        </p:nvSpPr>
        <p:spPr/>
        <p:txBody>
          <a:bodyPr>
            <a:normAutofit/>
          </a:bodyPr>
          <a:lstStyle/>
          <a:p>
            <a:r>
              <a:rPr lang="en-US" sz="4400" dirty="0"/>
              <a:t>Outline</a:t>
            </a:r>
          </a:p>
        </p:txBody>
      </p:sp>
      <p:sp>
        <p:nvSpPr>
          <p:cNvPr id="3" name="Content Placeholder 2">
            <a:extLst>
              <a:ext uri="{FF2B5EF4-FFF2-40B4-BE49-F238E27FC236}">
                <a16:creationId xmlns:a16="http://schemas.microsoft.com/office/drawing/2014/main" id="{20CDE134-70BD-844F-89A6-927F572C7CAC}"/>
              </a:ext>
            </a:extLst>
          </p:cNvPr>
          <p:cNvSpPr>
            <a:spLocks noGrp="1"/>
          </p:cNvSpPr>
          <p:nvPr>
            <p:ph idx="1"/>
          </p:nvPr>
        </p:nvSpPr>
        <p:spPr/>
        <p:txBody>
          <a:bodyPr>
            <a:normAutofit/>
          </a:bodyPr>
          <a:lstStyle/>
          <a:p>
            <a:r>
              <a:rPr lang="en-US" sz="4400" dirty="0"/>
              <a:t>Business Problem</a:t>
            </a:r>
          </a:p>
          <a:p>
            <a:r>
              <a:rPr lang="en-US" sz="4400" dirty="0"/>
              <a:t>Data &amp; Methods</a:t>
            </a:r>
          </a:p>
          <a:p>
            <a:r>
              <a:rPr lang="en-US" sz="4400" dirty="0"/>
              <a:t>Results</a:t>
            </a:r>
          </a:p>
          <a:p>
            <a:r>
              <a:rPr lang="en-US" sz="4400" dirty="0"/>
              <a:t>Conclusion</a:t>
            </a:r>
          </a:p>
          <a:p>
            <a:r>
              <a:rPr lang="en-US" sz="4400" dirty="0"/>
              <a:t>Further Analysis</a:t>
            </a:r>
          </a:p>
        </p:txBody>
      </p:sp>
    </p:spTree>
    <p:extLst>
      <p:ext uri="{BB962C8B-B14F-4D97-AF65-F5344CB8AC3E}">
        <p14:creationId xmlns:p14="http://schemas.microsoft.com/office/powerpoint/2010/main" val="118100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E06A-729A-7F45-B1CC-614751300B17}"/>
              </a:ext>
            </a:extLst>
          </p:cNvPr>
          <p:cNvSpPr>
            <a:spLocks noGrp="1"/>
          </p:cNvSpPr>
          <p:nvPr>
            <p:ph type="title"/>
          </p:nvPr>
        </p:nvSpPr>
        <p:spPr/>
        <p:txBody>
          <a:bodyPr>
            <a:normAutofit/>
          </a:bodyPr>
          <a:lstStyle/>
          <a:p>
            <a:r>
              <a:rPr lang="en-US" sz="4400" dirty="0"/>
              <a:t>Business Problem</a:t>
            </a:r>
          </a:p>
        </p:txBody>
      </p:sp>
      <p:sp>
        <p:nvSpPr>
          <p:cNvPr id="3" name="Content Placeholder 2">
            <a:extLst>
              <a:ext uri="{FF2B5EF4-FFF2-40B4-BE49-F238E27FC236}">
                <a16:creationId xmlns:a16="http://schemas.microsoft.com/office/drawing/2014/main" id="{4930E96B-2B5F-784D-A93C-259FDCAB3142}"/>
              </a:ext>
            </a:extLst>
          </p:cNvPr>
          <p:cNvSpPr>
            <a:spLocks noGrp="1"/>
          </p:cNvSpPr>
          <p:nvPr>
            <p:ph idx="1"/>
          </p:nvPr>
        </p:nvSpPr>
        <p:spPr/>
        <p:txBody>
          <a:bodyPr/>
          <a:lstStyle/>
          <a:p>
            <a:r>
              <a:rPr lang="en-US" sz="4000" dirty="0"/>
              <a:t>Produce movies that have popular genres and high rate of profits</a:t>
            </a:r>
          </a:p>
          <a:p>
            <a:r>
              <a:rPr lang="en-US" sz="4000" dirty="0"/>
              <a:t>Find the most profitable time to release the movies</a:t>
            </a:r>
          </a:p>
          <a:p>
            <a:r>
              <a:rPr lang="en-US" sz="4000" dirty="0"/>
              <a:t>Choose the right content rate for movies to produce</a:t>
            </a:r>
          </a:p>
          <a:p>
            <a:endParaRPr lang="en-US" dirty="0"/>
          </a:p>
        </p:txBody>
      </p:sp>
    </p:spTree>
    <p:extLst>
      <p:ext uri="{BB962C8B-B14F-4D97-AF65-F5344CB8AC3E}">
        <p14:creationId xmlns:p14="http://schemas.microsoft.com/office/powerpoint/2010/main" val="61513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184-08F2-4C4E-9302-5F2288367D6F}"/>
              </a:ext>
            </a:extLst>
          </p:cNvPr>
          <p:cNvSpPr>
            <a:spLocks noGrp="1"/>
          </p:cNvSpPr>
          <p:nvPr>
            <p:ph type="title"/>
          </p:nvPr>
        </p:nvSpPr>
        <p:spPr/>
        <p:txBody>
          <a:bodyPr>
            <a:normAutofit/>
          </a:bodyPr>
          <a:lstStyle/>
          <a:p>
            <a:r>
              <a:rPr lang="en-US" sz="4400" dirty="0"/>
              <a:t>Data &amp; Methods</a:t>
            </a:r>
          </a:p>
        </p:txBody>
      </p:sp>
      <p:sp>
        <p:nvSpPr>
          <p:cNvPr id="4" name="Content Placeholder 3">
            <a:extLst>
              <a:ext uri="{FF2B5EF4-FFF2-40B4-BE49-F238E27FC236}">
                <a16:creationId xmlns:a16="http://schemas.microsoft.com/office/drawing/2014/main" id="{1452A2FA-CF8E-D645-A858-796BA5D4AC8D}"/>
              </a:ext>
            </a:extLst>
          </p:cNvPr>
          <p:cNvSpPr>
            <a:spLocks noGrp="1"/>
          </p:cNvSpPr>
          <p:nvPr>
            <p:ph sz="half" idx="2"/>
          </p:nvPr>
        </p:nvSpPr>
        <p:spPr>
          <a:xfrm>
            <a:off x="3866322" y="745434"/>
            <a:ext cx="7345016" cy="5327375"/>
          </a:xfrm>
        </p:spPr>
        <p:txBody>
          <a:bodyPr>
            <a:noAutofit/>
          </a:bodyPr>
          <a:lstStyle/>
          <a:p>
            <a:pPr marL="0" indent="0">
              <a:buNone/>
            </a:pPr>
            <a:r>
              <a:rPr lang="en-US" sz="2800" dirty="0"/>
              <a:t>Datasets are provided from different sources, such that: </a:t>
            </a:r>
          </a:p>
          <a:p>
            <a:pPr marL="0" indent="0">
              <a:buNone/>
            </a:pPr>
            <a:endParaRPr lang="en-US" sz="2800" dirty="0"/>
          </a:p>
          <a:p>
            <a:r>
              <a:rPr lang="en-US" sz="2800" dirty="0"/>
              <a:t>IMDB </a:t>
            </a:r>
          </a:p>
          <a:p>
            <a:r>
              <a:rPr lang="en-US" sz="2800" dirty="0"/>
              <a:t>Box Office Mojo</a:t>
            </a:r>
          </a:p>
          <a:p>
            <a:r>
              <a:rPr lang="en-US" sz="2800" dirty="0"/>
              <a:t>The Number movie Budgets</a:t>
            </a:r>
          </a:p>
          <a:p>
            <a:r>
              <a:rPr lang="en-US" sz="2800" dirty="0"/>
              <a:t>Rotten Tomatoes</a:t>
            </a:r>
          </a:p>
        </p:txBody>
      </p:sp>
    </p:spTree>
    <p:extLst>
      <p:ext uri="{BB962C8B-B14F-4D97-AF65-F5344CB8AC3E}">
        <p14:creationId xmlns:p14="http://schemas.microsoft.com/office/powerpoint/2010/main" val="205089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39D7-1F56-4B44-BA9E-4647F28A9235}"/>
              </a:ext>
            </a:extLst>
          </p:cNvPr>
          <p:cNvSpPr>
            <a:spLocks noGrp="1"/>
          </p:cNvSpPr>
          <p:nvPr>
            <p:ph type="title"/>
          </p:nvPr>
        </p:nvSpPr>
        <p:spPr/>
        <p:txBody>
          <a:bodyPr/>
          <a:lstStyle/>
          <a:p>
            <a:r>
              <a:rPr lang="en-US" dirty="0"/>
              <a:t>Data &amp; Methods</a:t>
            </a:r>
          </a:p>
        </p:txBody>
      </p:sp>
      <p:sp>
        <p:nvSpPr>
          <p:cNvPr id="3" name="Content Placeholder 2">
            <a:extLst>
              <a:ext uri="{FF2B5EF4-FFF2-40B4-BE49-F238E27FC236}">
                <a16:creationId xmlns:a16="http://schemas.microsoft.com/office/drawing/2014/main" id="{E106FA9F-AC0F-924C-AF6A-A53C460632FB}"/>
              </a:ext>
            </a:extLst>
          </p:cNvPr>
          <p:cNvSpPr>
            <a:spLocks noGrp="1"/>
          </p:cNvSpPr>
          <p:nvPr>
            <p:ph idx="1"/>
          </p:nvPr>
        </p:nvSpPr>
        <p:spPr/>
        <p:txBody>
          <a:bodyPr>
            <a:normAutofit fontScale="92500" lnSpcReduction="10000"/>
          </a:bodyPr>
          <a:lstStyle/>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The  Project uses descriptive analysis method, such that distribution and bar graphs, statistical functions. The method helps to explore the dataset, filter out less meaningful data, compare different databases and provide insights on relations between datasets.</a:t>
            </a:r>
          </a:p>
          <a:p>
            <a:pPr marL="0" indent="0">
              <a:buNone/>
            </a:pPr>
            <a:br>
              <a:rPr lang="en-US" sz="3200" dirty="0"/>
            </a:br>
            <a:endParaRPr lang="en-US" sz="3200" dirty="0"/>
          </a:p>
          <a:p>
            <a:pPr marL="0" indent="0">
              <a:buNone/>
            </a:pPr>
            <a:endParaRPr lang="en-US" sz="3200" dirty="0"/>
          </a:p>
        </p:txBody>
      </p:sp>
    </p:spTree>
    <p:extLst>
      <p:ext uri="{BB962C8B-B14F-4D97-AF65-F5344CB8AC3E}">
        <p14:creationId xmlns:p14="http://schemas.microsoft.com/office/powerpoint/2010/main" val="264005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E5783F-E819-E24E-869F-D4A0FB209925}"/>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241673B0-8D27-E94D-A7DB-CEF506AA3542}"/>
              </a:ext>
            </a:extLst>
          </p:cNvPr>
          <p:cNvSpPr>
            <a:spLocks noGrp="1"/>
          </p:cNvSpPr>
          <p:nvPr>
            <p:ph sz="half" idx="1"/>
          </p:nvPr>
        </p:nvSpPr>
        <p:spPr>
          <a:xfrm>
            <a:off x="289249" y="2510395"/>
            <a:ext cx="4998962" cy="3274586"/>
          </a:xfrm>
        </p:spPr>
        <p:txBody>
          <a:bodyPr vert="horz" lIns="91440" tIns="45720" rIns="91440" bIns="45720" rtlCol="0" anchor="t">
            <a:normAutofit/>
          </a:bodyPr>
          <a:lstStyle/>
          <a:p>
            <a:pPr marL="0"/>
            <a:r>
              <a:rPr lang="en-US">
                <a:solidFill>
                  <a:srgbClr val="FFFFFF"/>
                </a:solidFill>
              </a:rPr>
              <a:t>Out of 30 Top genres the most profitable ones are </a:t>
            </a:r>
            <a:r>
              <a:rPr lang="en-US" b="1">
                <a:solidFill>
                  <a:srgbClr val="FFFFFF"/>
                </a:solidFill>
              </a:rPr>
              <a:t>"Adventure, Animation, Comedy", "Action, Adventure, Sci-Fi", "Action, Adventure, Fantasy" and "Action, Adventure, Comedy"</a:t>
            </a:r>
            <a:r>
              <a:rPr lang="en-US">
                <a:solidFill>
                  <a:srgbClr val="FFFFFF"/>
                </a:solidFill>
              </a:rPr>
              <a:t> genres. </a:t>
            </a:r>
          </a:p>
          <a:p>
            <a:pPr marL="0"/>
            <a:r>
              <a:rPr lang="en-US">
                <a:solidFill>
                  <a:srgbClr val="FFFFFF"/>
                </a:solidFill>
              </a:rPr>
              <a:t>The most produced genres are </a:t>
            </a:r>
            <a:r>
              <a:rPr lang="en-US" b="1">
                <a:solidFill>
                  <a:srgbClr val="FFFFFF"/>
                </a:solidFill>
              </a:rPr>
              <a:t>"Drama"</a:t>
            </a:r>
            <a:r>
              <a:rPr lang="en-US">
                <a:solidFill>
                  <a:srgbClr val="FFFFFF"/>
                </a:solidFill>
              </a:rPr>
              <a:t>, </a:t>
            </a:r>
            <a:r>
              <a:rPr lang="en-US" b="1">
                <a:solidFill>
                  <a:srgbClr val="FFFFFF"/>
                </a:solidFill>
              </a:rPr>
              <a:t>"Documentary" and "Comedy" </a:t>
            </a:r>
            <a:r>
              <a:rPr lang="en-US">
                <a:solidFill>
                  <a:srgbClr val="FFFFFF"/>
                </a:solidFill>
              </a:rPr>
              <a:t>while having low return on investment.</a:t>
            </a:r>
          </a:p>
          <a:p>
            <a:endParaRPr lang="en-US">
              <a:solidFill>
                <a:srgbClr val="FFFFFF"/>
              </a:solidFill>
            </a:endParaRPr>
          </a:p>
        </p:txBody>
      </p:sp>
      <p:pic>
        <p:nvPicPr>
          <p:cNvPr id="6" name="Content Placeholder 5" descr="Chart, histogram&#10;&#10;Description automatically generated">
            <a:extLst>
              <a:ext uri="{FF2B5EF4-FFF2-40B4-BE49-F238E27FC236}">
                <a16:creationId xmlns:a16="http://schemas.microsoft.com/office/drawing/2014/main" id="{E7D1D913-D1CC-4148-ADC4-300AE8893FCE}"/>
              </a:ext>
            </a:extLst>
          </p:cNvPr>
          <p:cNvPicPr>
            <a:picLocks noGrp="1" noChangeAspect="1"/>
          </p:cNvPicPr>
          <p:nvPr>
            <p:ph sz="half" idx="2"/>
          </p:nvPr>
        </p:nvPicPr>
        <p:blipFill>
          <a:blip r:embed="rId2"/>
          <a:stretch>
            <a:fillRect/>
          </a:stretch>
        </p:blipFill>
        <p:spPr>
          <a:xfrm>
            <a:off x="5817023" y="753847"/>
            <a:ext cx="5493728" cy="5634595"/>
          </a:xfrm>
          <a:prstGeom prst="rect">
            <a:avLst/>
          </a:prstGeom>
        </p:spPr>
      </p:pic>
    </p:spTree>
    <p:extLst>
      <p:ext uri="{BB962C8B-B14F-4D97-AF65-F5344CB8AC3E}">
        <p14:creationId xmlns:p14="http://schemas.microsoft.com/office/powerpoint/2010/main" val="147988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67D238-9479-3640-97A1-C17308826089}"/>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7CC42675-7F77-514D-9B5D-071C0B17394F}"/>
              </a:ext>
            </a:extLst>
          </p:cNvPr>
          <p:cNvSpPr>
            <a:spLocks noGrp="1"/>
          </p:cNvSpPr>
          <p:nvPr>
            <p:ph sz="half" idx="1"/>
          </p:nvPr>
        </p:nvSpPr>
        <p:spPr>
          <a:xfrm>
            <a:off x="289249" y="2510395"/>
            <a:ext cx="4998962" cy="3274586"/>
          </a:xfrm>
        </p:spPr>
        <p:txBody>
          <a:bodyPr vert="horz" lIns="91440" tIns="45720" rIns="91440" bIns="45720" rtlCol="0" anchor="t">
            <a:normAutofit/>
          </a:bodyPr>
          <a:lstStyle/>
          <a:p>
            <a:pPr>
              <a:buClr>
                <a:schemeClr val="bg1"/>
              </a:buClr>
            </a:pPr>
            <a:r>
              <a:rPr lang="en-US" sz="1700" dirty="0">
                <a:solidFill>
                  <a:srgbClr val="FFFFFF"/>
                </a:solidFill>
              </a:rPr>
              <a:t>The calculation of correlation between average rating and runtime of the movie, shows that these two datasets are not related.</a:t>
            </a:r>
          </a:p>
          <a:p>
            <a:pPr>
              <a:buClr>
                <a:schemeClr val="bg1"/>
              </a:buClr>
            </a:pPr>
            <a:r>
              <a:rPr lang="en-US" sz="1700" dirty="0">
                <a:solidFill>
                  <a:srgbClr val="FFFFFF"/>
                </a:solidFill>
              </a:rPr>
              <a:t>The most profitable months for movie releasing are </a:t>
            </a:r>
            <a:r>
              <a:rPr lang="en-US" sz="1700" b="1" dirty="0">
                <a:solidFill>
                  <a:srgbClr val="FFFFFF"/>
                </a:solidFill>
              </a:rPr>
              <a:t>May, June, July, November</a:t>
            </a:r>
            <a:r>
              <a:rPr lang="en-US" sz="1700" dirty="0">
                <a:solidFill>
                  <a:srgbClr val="FFFFFF"/>
                </a:solidFill>
              </a:rPr>
              <a:t>. During these months tickets sales are high, because of the summertime, whereas in </a:t>
            </a:r>
            <a:r>
              <a:rPr lang="en-US" sz="1700" b="1" dirty="0">
                <a:solidFill>
                  <a:srgbClr val="FFFFFF"/>
                </a:solidFill>
              </a:rPr>
              <a:t>April, September, October and December</a:t>
            </a:r>
            <a:r>
              <a:rPr lang="en-US" sz="1700" dirty="0">
                <a:solidFill>
                  <a:srgbClr val="FFFFFF"/>
                </a:solidFill>
              </a:rPr>
              <a:t> are the least profitable times. The largest number of movies are released in </a:t>
            </a:r>
            <a:r>
              <a:rPr lang="en-US" sz="1700" b="1" dirty="0">
                <a:solidFill>
                  <a:srgbClr val="FFFFFF"/>
                </a:solidFill>
              </a:rPr>
              <a:t>December</a:t>
            </a:r>
            <a:r>
              <a:rPr lang="en-US" sz="1700" dirty="0">
                <a:solidFill>
                  <a:srgbClr val="FFFFFF"/>
                </a:solidFill>
              </a:rPr>
              <a:t>, due to holiday season.</a:t>
            </a:r>
          </a:p>
          <a:p>
            <a:pPr marL="0" indent="0">
              <a:buClr>
                <a:schemeClr val="bg1"/>
              </a:buClr>
              <a:buNone/>
            </a:pPr>
            <a:br>
              <a:rPr lang="en-US" sz="1700" dirty="0">
                <a:solidFill>
                  <a:srgbClr val="FFFFFF"/>
                </a:solidFill>
              </a:rPr>
            </a:br>
            <a:endParaRPr lang="en-US" sz="1700" dirty="0">
              <a:solidFill>
                <a:srgbClr val="FFFFFF"/>
              </a:solidFill>
            </a:endParaRPr>
          </a:p>
        </p:txBody>
      </p:sp>
      <p:pic>
        <p:nvPicPr>
          <p:cNvPr id="12" name="Content Placeholder 11" descr="Chart, line chart&#10;&#10;Description automatically generated">
            <a:extLst>
              <a:ext uri="{FF2B5EF4-FFF2-40B4-BE49-F238E27FC236}">
                <a16:creationId xmlns:a16="http://schemas.microsoft.com/office/drawing/2014/main" id="{A7065AB4-8E46-5843-A4E0-D4AE824CF6B9}"/>
              </a:ext>
            </a:extLst>
          </p:cNvPr>
          <p:cNvPicPr>
            <a:picLocks noGrp="1" noChangeAspect="1"/>
          </p:cNvPicPr>
          <p:nvPr>
            <p:ph sz="half" idx="2"/>
          </p:nvPr>
        </p:nvPicPr>
        <p:blipFill>
          <a:blip r:embed="rId2"/>
          <a:stretch>
            <a:fillRect/>
          </a:stretch>
        </p:blipFill>
        <p:spPr>
          <a:xfrm>
            <a:off x="5777264" y="768096"/>
            <a:ext cx="6041710" cy="5316704"/>
          </a:xfrm>
          <a:prstGeom prst="rect">
            <a:avLst/>
          </a:prstGeom>
        </p:spPr>
      </p:pic>
    </p:spTree>
    <p:extLst>
      <p:ext uri="{BB962C8B-B14F-4D97-AF65-F5344CB8AC3E}">
        <p14:creationId xmlns:p14="http://schemas.microsoft.com/office/powerpoint/2010/main" val="15708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C6D8E-7695-CC47-9DC1-A85975912729}"/>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9028A4A2-B393-0947-8CF1-B10B87E8AD46}"/>
              </a:ext>
            </a:extLst>
          </p:cNvPr>
          <p:cNvSpPr>
            <a:spLocks noGrp="1"/>
          </p:cNvSpPr>
          <p:nvPr>
            <p:ph sz="half" idx="1"/>
          </p:nvPr>
        </p:nvSpPr>
        <p:spPr>
          <a:xfrm>
            <a:off x="289249" y="2510395"/>
            <a:ext cx="4998962" cy="3274586"/>
          </a:xfrm>
        </p:spPr>
        <p:txBody>
          <a:bodyPr vert="horz" lIns="91440" tIns="45720" rIns="91440" bIns="45720" rtlCol="0" anchor="t">
            <a:normAutofit/>
          </a:bodyPr>
          <a:lstStyle/>
          <a:p>
            <a:r>
              <a:rPr lang="en-US">
                <a:solidFill>
                  <a:srgbClr val="FFFFFF"/>
                </a:solidFill>
              </a:rPr>
              <a:t>The most common content rating is "R" rating, which is movies for audience older than 17. The least produced ones are "G"- General Audience and "PG" - Parental Guidance Suggested. Large number of movies by "Netflix" have not been rated("NR" - not rated).</a:t>
            </a:r>
          </a:p>
          <a:p>
            <a:pPr marL="0"/>
            <a:endParaRPr lang="en-US">
              <a:solidFill>
                <a:srgbClr val="FFFFFF"/>
              </a:solidFill>
            </a:endParaRPr>
          </a:p>
        </p:txBody>
      </p:sp>
      <p:pic>
        <p:nvPicPr>
          <p:cNvPr id="6" name="Content Placeholder 5" descr="Chart, bar chart&#10;&#10;Description automatically generated">
            <a:extLst>
              <a:ext uri="{FF2B5EF4-FFF2-40B4-BE49-F238E27FC236}">
                <a16:creationId xmlns:a16="http://schemas.microsoft.com/office/drawing/2014/main" id="{BBDC031D-3719-1941-A060-86BE8F0B78DB}"/>
              </a:ext>
            </a:extLst>
          </p:cNvPr>
          <p:cNvPicPr>
            <a:picLocks noGrp="1" noChangeAspect="1"/>
          </p:cNvPicPr>
          <p:nvPr>
            <p:ph sz="half" idx="2"/>
          </p:nvPr>
        </p:nvPicPr>
        <p:blipFill>
          <a:blip r:embed="rId2"/>
          <a:stretch>
            <a:fillRect/>
          </a:stretch>
        </p:blipFill>
        <p:spPr>
          <a:xfrm>
            <a:off x="5897502" y="631963"/>
            <a:ext cx="5799213" cy="5741219"/>
          </a:xfrm>
          <a:prstGeom prst="rect">
            <a:avLst/>
          </a:prstGeom>
        </p:spPr>
      </p:pic>
    </p:spTree>
    <p:extLst>
      <p:ext uri="{BB962C8B-B14F-4D97-AF65-F5344CB8AC3E}">
        <p14:creationId xmlns:p14="http://schemas.microsoft.com/office/powerpoint/2010/main" val="18475487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17</TotalTime>
  <Words>708</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Movie Industry Analysis</vt:lpstr>
      <vt:lpstr>Summary</vt:lpstr>
      <vt:lpstr>Outline</vt:lpstr>
      <vt:lpstr>Business Problem</vt:lpstr>
      <vt:lpstr>Data &amp; Methods</vt:lpstr>
      <vt:lpstr>Data &amp; Methods</vt:lpstr>
      <vt:lpstr>Results</vt:lpstr>
      <vt:lpstr>Results</vt:lpstr>
      <vt:lpstr>Results</vt:lpstr>
      <vt:lpstr>Conclusion</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Industry Analysis</dc:title>
  <dc:creator>Aziza Gulyamova</dc:creator>
  <cp:lastModifiedBy>Aziza Gulyamova</cp:lastModifiedBy>
  <cp:revision>3</cp:revision>
  <dcterms:created xsi:type="dcterms:W3CDTF">2021-01-08T22:07:50Z</dcterms:created>
  <dcterms:modified xsi:type="dcterms:W3CDTF">2021-01-08T22:25:19Z</dcterms:modified>
</cp:coreProperties>
</file>