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yazyaG/Kings_County_Home_Price_Analysi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BB40-6865-8A47-97C2-C90DE0215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Kings County home sale price analysis</a:t>
            </a:r>
          </a:p>
        </p:txBody>
      </p:sp>
    </p:spTree>
    <p:extLst>
      <p:ext uri="{BB962C8B-B14F-4D97-AF65-F5344CB8AC3E}">
        <p14:creationId xmlns:p14="http://schemas.microsoft.com/office/powerpoint/2010/main" val="371723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D75E-EB25-224B-AA91-1813FC0A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4859638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cap="none" dirty="0">
                <a:latin typeface="Apple Braille" pitchFamily="2" charset="0"/>
                <a:cs typeface="Al Nile" pitchFamily="2" charset="-78"/>
              </a:rPr>
              <a:t>email:agulyamova14@gmail.com</a:t>
            </a:r>
            <a:br>
              <a:rPr lang="en-US" cap="none">
                <a:latin typeface="Apple Braille" pitchFamily="2" charset="0"/>
                <a:cs typeface="Al Nile" pitchFamily="2" charset="-78"/>
              </a:rPr>
            </a:br>
            <a:r>
              <a:rPr lang="en-US" cap="none">
                <a:latin typeface="Apple Braille" pitchFamily="2" charset="0"/>
                <a:cs typeface="Al Nile" pitchFamily="2" charset="-78"/>
                <a:hlinkClick r:id="rId2"/>
              </a:rPr>
              <a:t>GitHub</a:t>
            </a:r>
            <a:endParaRPr lang="en-US" dirty="0">
              <a:latin typeface="Apple Braille" pitchFamily="2" charset="0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6460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94A9-E094-C340-85ED-EF90F998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C0AC-C7E9-DF49-9846-C9B341AB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Use Linear Regression Modeling on provided data to make a recommendation of home improvement projects for King County homeowners.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838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8782-3F56-9C48-BD27-24D9C0FF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E91C-340C-4B47-90CC-1B2D9298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Datasets provided by </a:t>
            </a:r>
            <a:r>
              <a:rPr lang="en-US" sz="2400" b="1" dirty="0"/>
              <a:t>Kings County Department of Assessments:</a:t>
            </a:r>
          </a:p>
          <a:p>
            <a:r>
              <a:rPr lang="en-US" sz="2400" dirty="0"/>
              <a:t>Parcel</a:t>
            </a:r>
            <a:r>
              <a:rPr lang="en-US" sz="2400" b="1" dirty="0"/>
              <a:t> </a:t>
            </a:r>
            <a:r>
              <a:rPr lang="en-US" sz="2400" dirty="0"/>
              <a:t>Record</a:t>
            </a:r>
            <a:endParaRPr lang="en-US" sz="2400" b="1" dirty="0"/>
          </a:p>
          <a:p>
            <a:r>
              <a:rPr lang="en-US" sz="2400" dirty="0"/>
              <a:t>Real Property Sale Record</a:t>
            </a:r>
          </a:p>
          <a:p>
            <a:r>
              <a:rPr lang="en-US" sz="2400" dirty="0"/>
              <a:t>Residential Building Record</a:t>
            </a:r>
          </a:p>
          <a:p>
            <a:r>
              <a:rPr lang="en-US" sz="2400" dirty="0"/>
              <a:t>Look Up Record</a:t>
            </a:r>
          </a:p>
        </p:txBody>
      </p:sp>
    </p:spTree>
    <p:extLst>
      <p:ext uri="{BB962C8B-B14F-4D97-AF65-F5344CB8AC3E}">
        <p14:creationId xmlns:p14="http://schemas.microsoft.com/office/powerpoint/2010/main" val="235904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EDF2-E9BF-8A49-AC8B-5666BA49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C24F-46EF-CC4C-9135-11660117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Libraries used for the Project analysis and visualization:</a:t>
            </a:r>
          </a:p>
          <a:p>
            <a:pPr marL="0" indent="0" algn="ctr">
              <a:buNone/>
            </a:pPr>
            <a:r>
              <a:rPr lang="en-US" sz="2800" dirty="0"/>
              <a:t>Pandas, </a:t>
            </a:r>
            <a:r>
              <a:rPr lang="en-US" sz="2800" dirty="0" err="1"/>
              <a:t>Statsmodels</a:t>
            </a:r>
            <a:r>
              <a:rPr lang="en-US" sz="2800" dirty="0"/>
              <a:t>, Scikit Learn, Seaborn and NumPy </a:t>
            </a:r>
          </a:p>
        </p:txBody>
      </p:sp>
    </p:spTree>
    <p:extLst>
      <p:ext uri="{BB962C8B-B14F-4D97-AF65-F5344CB8AC3E}">
        <p14:creationId xmlns:p14="http://schemas.microsoft.com/office/powerpoint/2010/main" val="381316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2EFC9-71C3-EA45-A2AE-9BB82662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" y="640080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process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0A3F8D7-D9AF-3F4B-A9D2-E7DF92761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9746" y="230693"/>
            <a:ext cx="6772402" cy="6207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8A90FA-3EBC-5540-BC82-7A9EBB6C147B}"/>
              </a:ext>
            </a:extLst>
          </p:cNvPr>
          <p:cNvSpPr txBox="1"/>
          <p:nvPr/>
        </p:nvSpPr>
        <p:spPr>
          <a:xfrm>
            <a:off x="688932" y="3081403"/>
            <a:ext cx="3670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Most of the features are </a:t>
            </a:r>
            <a:r>
              <a:rPr lang="en-US" b="1" dirty="0">
                <a:solidFill>
                  <a:schemeClr val="bg1"/>
                </a:solidFill>
              </a:rPr>
              <a:t>not 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SqFt1stFloor, Bedroom, </a:t>
            </a:r>
            <a:r>
              <a:rPr lang="en-US" dirty="0" err="1">
                <a:solidFill>
                  <a:schemeClr val="bg1"/>
                </a:solidFill>
              </a:rPr>
              <a:t>SqFtTotLiving</a:t>
            </a:r>
            <a:r>
              <a:rPr lang="en-US" dirty="0">
                <a:solidFill>
                  <a:schemeClr val="bg1"/>
                </a:solidFill>
              </a:rPr>
              <a:t>,  </a:t>
            </a:r>
            <a:r>
              <a:rPr lang="en-US" dirty="0" err="1">
                <a:solidFill>
                  <a:schemeClr val="bg1"/>
                </a:solidFill>
              </a:rPr>
              <a:t>YearBuilt</a:t>
            </a:r>
            <a:r>
              <a:rPr lang="en-US" dirty="0">
                <a:solidFill>
                  <a:schemeClr val="bg1"/>
                </a:solidFill>
              </a:rPr>
              <a:t> close to </a:t>
            </a:r>
            <a:r>
              <a:rPr lang="en-US" b="1" dirty="0">
                <a:solidFill>
                  <a:schemeClr val="bg1"/>
                </a:solidFill>
              </a:rPr>
              <a:t>normal distribution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* Normal Distribution resembles bell shape curve.</a:t>
            </a:r>
          </a:p>
        </p:txBody>
      </p:sp>
    </p:spTree>
    <p:extLst>
      <p:ext uri="{BB962C8B-B14F-4D97-AF65-F5344CB8AC3E}">
        <p14:creationId xmlns:p14="http://schemas.microsoft.com/office/powerpoint/2010/main" val="212432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4928-563F-9B4B-9B5F-13C0F5FE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2903"/>
            <a:ext cx="7729728" cy="1188720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8DBE6-E7F7-F942-977E-4164C772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54832"/>
            <a:ext cx="7729728" cy="41713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Baseline Model – Linear Regression with </a:t>
            </a:r>
            <a:r>
              <a:rPr lang="en-US" dirty="0" err="1"/>
              <a:t>SqFtTotLiving</a:t>
            </a:r>
            <a:r>
              <a:rPr lang="en-US" dirty="0"/>
              <a:t> Feature and </a:t>
            </a:r>
            <a:r>
              <a:rPr lang="en-US" dirty="0" err="1"/>
              <a:t>SalePrice</a:t>
            </a:r>
            <a:r>
              <a:rPr lang="en-US" dirty="0"/>
              <a:t> target.</a:t>
            </a:r>
          </a:p>
          <a:p>
            <a:r>
              <a:rPr lang="en-US" dirty="0"/>
              <a:t>Final Model – Linear Regression with following features:</a:t>
            </a:r>
          </a:p>
          <a:p>
            <a:pPr marL="868363" indent="-285750">
              <a:buFont typeface="Wingdings" pitchFamily="2" charset="2"/>
              <a:buChar char="Ø"/>
            </a:pPr>
            <a:r>
              <a:rPr lang="en-US" dirty="0" err="1"/>
              <a:t>SqFtTotLiving_sqrt</a:t>
            </a:r>
            <a:r>
              <a:rPr lang="en-US" dirty="0"/>
              <a:t> </a:t>
            </a:r>
          </a:p>
          <a:p>
            <a:pPr marL="868363" indent="-285750">
              <a:buFont typeface="Wingdings" pitchFamily="2" charset="2"/>
              <a:buChar char="Ø"/>
            </a:pPr>
            <a:r>
              <a:rPr lang="en-US" dirty="0" err="1"/>
              <a:t>SqFtEnclosedPorch</a:t>
            </a:r>
            <a:r>
              <a:rPr lang="en-US" dirty="0"/>
              <a:t> </a:t>
            </a:r>
          </a:p>
          <a:p>
            <a:pPr marL="868363" indent="-285750">
              <a:buFont typeface="Wingdings" pitchFamily="2" charset="2"/>
              <a:buChar char="Ø"/>
            </a:pPr>
            <a:r>
              <a:rPr lang="en-US" dirty="0" err="1"/>
              <a:t>SqFtOpenPorch</a:t>
            </a:r>
            <a:r>
              <a:rPr lang="en-US" dirty="0"/>
              <a:t> </a:t>
            </a:r>
          </a:p>
          <a:p>
            <a:pPr marL="868363" indent="-285750">
              <a:buFont typeface="Wingdings" pitchFamily="2" charset="2"/>
              <a:buChar char="Ø"/>
            </a:pPr>
            <a:r>
              <a:rPr lang="en-US" dirty="0"/>
              <a:t>Hot Water </a:t>
            </a:r>
          </a:p>
          <a:p>
            <a:pPr marL="868363" indent="-285750">
              <a:buFont typeface="Wingdings" pitchFamily="2" charset="2"/>
              <a:buChar char="Ø"/>
            </a:pPr>
            <a:r>
              <a:rPr lang="en-US" dirty="0"/>
              <a:t>Radiant </a:t>
            </a:r>
          </a:p>
          <a:p>
            <a:pPr marL="868363" indent="-285750">
              <a:buFont typeface="Wingdings" pitchFamily="2" charset="2"/>
              <a:buChar char="Ø"/>
            </a:pPr>
            <a:r>
              <a:rPr lang="en-US" dirty="0"/>
              <a:t>Elec BB </a:t>
            </a:r>
          </a:p>
          <a:p>
            <a:pPr marL="868363" indent="-285750">
              <a:buFont typeface="Wingdings" pitchFamily="2" charset="2"/>
              <a:buChar char="Ø"/>
            </a:pPr>
            <a:r>
              <a:rPr lang="en-US" dirty="0"/>
              <a:t>Gravity </a:t>
            </a:r>
          </a:p>
          <a:p>
            <a:pPr marL="868363" indent="-285750">
              <a:buFont typeface="Wingdings" pitchFamily="2" charset="2"/>
              <a:buChar char="Ø"/>
            </a:pPr>
            <a:r>
              <a:rPr lang="en-US" dirty="0"/>
              <a:t>Other (Heat System)</a:t>
            </a:r>
          </a:p>
          <a:p>
            <a:r>
              <a:rPr lang="en-US" dirty="0"/>
              <a:t>Assumptions of linear regression were checked for all models.</a:t>
            </a:r>
          </a:p>
        </p:txBody>
      </p:sp>
    </p:spTree>
    <p:extLst>
      <p:ext uri="{BB962C8B-B14F-4D97-AF65-F5344CB8AC3E}">
        <p14:creationId xmlns:p14="http://schemas.microsoft.com/office/powerpoint/2010/main" val="307918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AD0FD2-AF9A-4626-A717-49B02235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929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26467-A5CD-E24B-AAED-0983537E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47" y="808465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modeling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39AF048-01BF-4742-B8D3-428C27C15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4002BA9E-0A29-8741-A398-8EC3E4F13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113" y="173575"/>
            <a:ext cx="5373665" cy="633225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F42B063-2912-184D-B51A-AC92B8FBB3B7}"/>
              </a:ext>
            </a:extLst>
          </p:cNvPr>
          <p:cNvSpPr/>
          <p:nvPr/>
        </p:nvSpPr>
        <p:spPr>
          <a:xfrm>
            <a:off x="7866345" y="4785659"/>
            <a:ext cx="663879" cy="212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0F418D-CE40-104A-BE36-2D73F55DBE6B}"/>
              </a:ext>
            </a:extLst>
          </p:cNvPr>
          <p:cNvSpPr/>
          <p:nvPr/>
        </p:nvSpPr>
        <p:spPr>
          <a:xfrm>
            <a:off x="7722012" y="4043819"/>
            <a:ext cx="808212" cy="212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4F4C07-EA88-E04C-BFCD-AE5984BD592D}"/>
              </a:ext>
            </a:extLst>
          </p:cNvPr>
          <p:cNvSpPr/>
          <p:nvPr/>
        </p:nvSpPr>
        <p:spPr>
          <a:xfrm>
            <a:off x="7722012" y="3326605"/>
            <a:ext cx="808212" cy="212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719694-448F-FD48-989B-D8A08765014F}"/>
              </a:ext>
            </a:extLst>
          </p:cNvPr>
          <p:cNvSpPr txBox="1"/>
          <p:nvPr/>
        </p:nvSpPr>
        <p:spPr>
          <a:xfrm>
            <a:off x="1139868" y="3131507"/>
            <a:ext cx="3670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Feet of living space increases house price by $17 500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Electric Baseboard heating system – low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Enclosed porch – higher price</a:t>
            </a:r>
          </a:p>
        </p:txBody>
      </p:sp>
    </p:spTree>
    <p:extLst>
      <p:ext uri="{BB962C8B-B14F-4D97-AF65-F5344CB8AC3E}">
        <p14:creationId xmlns:p14="http://schemas.microsoft.com/office/powerpoint/2010/main" val="67206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C164-38D8-784C-B490-9A7F2A34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64400-D626-DA40-BD60-E567C0E6E883}"/>
              </a:ext>
            </a:extLst>
          </p:cNvPr>
          <p:cNvSpPr txBox="1"/>
          <p:nvPr/>
        </p:nvSpPr>
        <p:spPr>
          <a:xfrm>
            <a:off x="2464904" y="3101009"/>
            <a:ext cx="7066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Enclose porch </a:t>
            </a:r>
            <a:r>
              <a:rPr lang="en-US" sz="2400" dirty="0"/>
              <a:t>- the price of the house increases by $160 per square feet if the porch is enclosed.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Upgrade to Forced Air</a:t>
            </a:r>
            <a:r>
              <a:rPr lang="en-US" sz="2400" dirty="0"/>
              <a:t> system the Elec BB Heat Systems due to price increase.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Increase the square feet of Living Space - </a:t>
            </a:r>
            <a:r>
              <a:rPr lang="en-US" sz="2400" dirty="0"/>
              <a:t>every foot upgrade increases house price by $17 500.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180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785C-B93D-184A-956B-85E3B27D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23EA0-195B-0D41-9433-65F8DF076A80}"/>
              </a:ext>
            </a:extLst>
          </p:cNvPr>
          <p:cNvSpPr txBox="1"/>
          <p:nvPr/>
        </p:nvSpPr>
        <p:spPr>
          <a:xfrm>
            <a:off x="2231136" y="2822713"/>
            <a:ext cx="77297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Further investigation of houses with fully open porches and fully enclosed porches. Find average price for both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 the Living Space by converting Basement Garage to living area and investigate effect on the sale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Further analysis of heat system to calculate average sale price for each heat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84050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103</TotalTime>
  <Words>296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Apple Braille</vt:lpstr>
      <vt:lpstr>Arial</vt:lpstr>
      <vt:lpstr>Gill Sans MT</vt:lpstr>
      <vt:lpstr>Wingdings</vt:lpstr>
      <vt:lpstr>Parcel</vt:lpstr>
      <vt:lpstr>Kings County home sale price analysis</vt:lpstr>
      <vt:lpstr>goals</vt:lpstr>
      <vt:lpstr>Data</vt:lpstr>
      <vt:lpstr>Methods</vt:lpstr>
      <vt:lpstr>process</vt:lpstr>
      <vt:lpstr>Modeling</vt:lpstr>
      <vt:lpstr>modeling</vt:lpstr>
      <vt:lpstr>Results</vt:lpstr>
      <vt:lpstr>Next Steps</vt:lpstr>
      <vt:lpstr>Thank you!  email:agulyamova14@gmail.com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 County home sale price analysis</dc:title>
  <dc:creator>Aziza Gulyamova</dc:creator>
  <cp:lastModifiedBy>Aziza Gulyamova</cp:lastModifiedBy>
  <cp:revision>6</cp:revision>
  <dcterms:created xsi:type="dcterms:W3CDTF">2021-03-29T16:29:59Z</dcterms:created>
  <dcterms:modified xsi:type="dcterms:W3CDTF">2021-12-03T12:41:36Z</dcterms:modified>
</cp:coreProperties>
</file>