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2ADA0-DB46-41E0-957F-FC903D266B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1A7A86-65C7-4BE9-8641-F8B9584E5679}">
      <dgm:prSet/>
      <dgm:spPr/>
      <dgm:t>
        <a:bodyPr/>
        <a:lstStyle/>
        <a:p>
          <a:r>
            <a:rPr lang="en-US" baseline="0"/>
            <a:t>Business Problem</a:t>
          </a:r>
          <a:endParaRPr lang="en-US"/>
        </a:p>
      </dgm:t>
    </dgm:pt>
    <dgm:pt modelId="{EE582372-2AE4-456D-8AFF-9A3DE0EEFE4B}" type="parTrans" cxnId="{975FDB72-1731-463A-95D0-BBCA5ED48925}">
      <dgm:prSet/>
      <dgm:spPr/>
      <dgm:t>
        <a:bodyPr/>
        <a:lstStyle/>
        <a:p>
          <a:endParaRPr lang="en-US"/>
        </a:p>
      </dgm:t>
    </dgm:pt>
    <dgm:pt modelId="{35FA4258-0E8A-4A9C-B356-8E04DC378C5A}" type="sibTrans" cxnId="{975FDB72-1731-463A-95D0-BBCA5ED48925}">
      <dgm:prSet/>
      <dgm:spPr/>
      <dgm:t>
        <a:bodyPr/>
        <a:lstStyle/>
        <a:p>
          <a:endParaRPr lang="en-US"/>
        </a:p>
      </dgm:t>
    </dgm:pt>
    <dgm:pt modelId="{377CD906-3515-4466-B92B-0F6AAA4B3118}">
      <dgm:prSet/>
      <dgm:spPr/>
      <dgm:t>
        <a:bodyPr/>
        <a:lstStyle/>
        <a:p>
          <a:r>
            <a:rPr lang="en-US" baseline="0"/>
            <a:t>Data Information</a:t>
          </a:r>
          <a:endParaRPr lang="en-US"/>
        </a:p>
      </dgm:t>
    </dgm:pt>
    <dgm:pt modelId="{727E4893-2B92-497E-AD63-5297A7C39B26}" type="parTrans" cxnId="{BC759AF7-8BEB-4F52-BBB7-B4819F035E4E}">
      <dgm:prSet/>
      <dgm:spPr/>
      <dgm:t>
        <a:bodyPr/>
        <a:lstStyle/>
        <a:p>
          <a:endParaRPr lang="en-US"/>
        </a:p>
      </dgm:t>
    </dgm:pt>
    <dgm:pt modelId="{2EC728A8-3715-4D63-9556-B2CD16AEFC82}" type="sibTrans" cxnId="{BC759AF7-8BEB-4F52-BBB7-B4819F035E4E}">
      <dgm:prSet/>
      <dgm:spPr/>
      <dgm:t>
        <a:bodyPr/>
        <a:lstStyle/>
        <a:p>
          <a:endParaRPr lang="en-US"/>
        </a:p>
      </dgm:t>
    </dgm:pt>
    <dgm:pt modelId="{9570F299-E963-4697-A3DC-73FE1023B4A9}">
      <dgm:prSet/>
      <dgm:spPr/>
      <dgm:t>
        <a:bodyPr/>
        <a:lstStyle/>
        <a:p>
          <a:r>
            <a:rPr lang="en-US" baseline="0" dirty="0"/>
            <a:t>Data Preparation</a:t>
          </a:r>
          <a:endParaRPr lang="en-US" dirty="0"/>
        </a:p>
      </dgm:t>
    </dgm:pt>
    <dgm:pt modelId="{3E4CFF3F-6B49-4567-887E-C9C0DE21F09C}" type="parTrans" cxnId="{F079AD58-897E-45DB-A49D-B108AB0E8B16}">
      <dgm:prSet/>
      <dgm:spPr/>
      <dgm:t>
        <a:bodyPr/>
        <a:lstStyle/>
        <a:p>
          <a:endParaRPr lang="en-US"/>
        </a:p>
      </dgm:t>
    </dgm:pt>
    <dgm:pt modelId="{12302BDB-5BBC-488F-994D-EB3EED4CA2F7}" type="sibTrans" cxnId="{F079AD58-897E-45DB-A49D-B108AB0E8B16}">
      <dgm:prSet/>
      <dgm:spPr/>
      <dgm:t>
        <a:bodyPr/>
        <a:lstStyle/>
        <a:p>
          <a:endParaRPr lang="en-US"/>
        </a:p>
      </dgm:t>
    </dgm:pt>
    <dgm:pt modelId="{9EE81C4A-A2A2-47B0-8CE0-ACCDA6B225B4}">
      <dgm:prSet/>
      <dgm:spPr/>
      <dgm:t>
        <a:bodyPr/>
        <a:lstStyle/>
        <a:p>
          <a:r>
            <a:rPr lang="en-US" baseline="0"/>
            <a:t>Modeling</a:t>
          </a:r>
          <a:endParaRPr lang="en-US"/>
        </a:p>
      </dgm:t>
    </dgm:pt>
    <dgm:pt modelId="{43141D96-E421-40D5-B3ED-98F187CA059E}" type="parTrans" cxnId="{5EA35630-54C5-479B-989B-EA185D853468}">
      <dgm:prSet/>
      <dgm:spPr/>
      <dgm:t>
        <a:bodyPr/>
        <a:lstStyle/>
        <a:p>
          <a:endParaRPr lang="en-US"/>
        </a:p>
      </dgm:t>
    </dgm:pt>
    <dgm:pt modelId="{3C30DDF3-016B-465A-8002-D081029ECE73}" type="sibTrans" cxnId="{5EA35630-54C5-479B-989B-EA185D853468}">
      <dgm:prSet/>
      <dgm:spPr/>
      <dgm:t>
        <a:bodyPr/>
        <a:lstStyle/>
        <a:p>
          <a:endParaRPr lang="en-US"/>
        </a:p>
      </dgm:t>
    </dgm:pt>
    <dgm:pt modelId="{C7F30323-2FC2-45A3-B692-FDCC42851118}">
      <dgm:prSet/>
      <dgm:spPr/>
      <dgm:t>
        <a:bodyPr/>
        <a:lstStyle/>
        <a:p>
          <a:r>
            <a:rPr lang="en-US" baseline="0"/>
            <a:t>Summary</a:t>
          </a:r>
          <a:endParaRPr lang="en-US"/>
        </a:p>
      </dgm:t>
    </dgm:pt>
    <dgm:pt modelId="{FC09DA8B-75C4-42EF-B5DD-B96C86CF0AD3}" type="parTrans" cxnId="{2E183B12-1CF0-48A9-BA3D-568209C57040}">
      <dgm:prSet/>
      <dgm:spPr/>
      <dgm:t>
        <a:bodyPr/>
        <a:lstStyle/>
        <a:p>
          <a:endParaRPr lang="en-US"/>
        </a:p>
      </dgm:t>
    </dgm:pt>
    <dgm:pt modelId="{E1246C1C-919F-463E-AA83-EE3BD3E00300}" type="sibTrans" cxnId="{2E183B12-1CF0-48A9-BA3D-568209C57040}">
      <dgm:prSet/>
      <dgm:spPr/>
      <dgm:t>
        <a:bodyPr/>
        <a:lstStyle/>
        <a:p>
          <a:endParaRPr lang="en-US"/>
        </a:p>
      </dgm:t>
    </dgm:pt>
    <dgm:pt modelId="{832D72EA-419B-4647-B776-B7158E340FCE}" type="pres">
      <dgm:prSet presAssocID="{06E2ADA0-DB46-41E0-957F-FC903D266BBB}" presName="root" presStyleCnt="0">
        <dgm:presLayoutVars>
          <dgm:dir/>
          <dgm:resizeHandles val="exact"/>
        </dgm:presLayoutVars>
      </dgm:prSet>
      <dgm:spPr/>
    </dgm:pt>
    <dgm:pt modelId="{794D9FEB-A068-41D9-BBE2-2C9E235AC5C1}" type="pres">
      <dgm:prSet presAssocID="{EE1A7A86-65C7-4BE9-8641-F8B9584E5679}" presName="compNode" presStyleCnt="0"/>
      <dgm:spPr/>
    </dgm:pt>
    <dgm:pt modelId="{443CE33A-F502-425F-B84E-7AE21401DBB2}" type="pres">
      <dgm:prSet presAssocID="{EE1A7A86-65C7-4BE9-8641-F8B9584E5679}" presName="bgRect" presStyleLbl="bgShp" presStyleIdx="0" presStyleCnt="5"/>
      <dgm:spPr/>
    </dgm:pt>
    <dgm:pt modelId="{56439516-BADC-4B4A-8B35-834E6F7F4BB3}" type="pres">
      <dgm:prSet presAssocID="{EE1A7A86-65C7-4BE9-8641-F8B9584E56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E1E5F65-27A3-48B0-B441-D6EC51BA67AA}" type="pres">
      <dgm:prSet presAssocID="{EE1A7A86-65C7-4BE9-8641-F8B9584E5679}" presName="spaceRect" presStyleCnt="0"/>
      <dgm:spPr/>
    </dgm:pt>
    <dgm:pt modelId="{5F4B408F-4CC3-4AFC-B08B-C0DD034AEB24}" type="pres">
      <dgm:prSet presAssocID="{EE1A7A86-65C7-4BE9-8641-F8B9584E5679}" presName="parTx" presStyleLbl="revTx" presStyleIdx="0" presStyleCnt="5">
        <dgm:presLayoutVars>
          <dgm:chMax val="0"/>
          <dgm:chPref val="0"/>
        </dgm:presLayoutVars>
      </dgm:prSet>
      <dgm:spPr/>
    </dgm:pt>
    <dgm:pt modelId="{896B6BC7-1427-495F-B364-767279FCBFFC}" type="pres">
      <dgm:prSet presAssocID="{35FA4258-0E8A-4A9C-B356-8E04DC378C5A}" presName="sibTrans" presStyleCnt="0"/>
      <dgm:spPr/>
    </dgm:pt>
    <dgm:pt modelId="{984C9943-75F6-4EA9-B576-999695E1027D}" type="pres">
      <dgm:prSet presAssocID="{377CD906-3515-4466-B92B-0F6AAA4B3118}" presName="compNode" presStyleCnt="0"/>
      <dgm:spPr/>
    </dgm:pt>
    <dgm:pt modelId="{C9C65334-EF8F-4BC2-BF7D-DDF3A3B69F06}" type="pres">
      <dgm:prSet presAssocID="{377CD906-3515-4466-B92B-0F6AAA4B3118}" presName="bgRect" presStyleLbl="bgShp" presStyleIdx="1" presStyleCnt="5"/>
      <dgm:spPr/>
    </dgm:pt>
    <dgm:pt modelId="{00070006-7E14-4BA0-9B5C-199CAF49A218}" type="pres">
      <dgm:prSet presAssocID="{377CD906-3515-4466-B92B-0F6AAA4B311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62D865-5712-466D-B696-BDF4C828F9F5}" type="pres">
      <dgm:prSet presAssocID="{377CD906-3515-4466-B92B-0F6AAA4B3118}" presName="spaceRect" presStyleCnt="0"/>
      <dgm:spPr/>
    </dgm:pt>
    <dgm:pt modelId="{51B361FC-3D12-44F9-89C3-9E1EE8B90E61}" type="pres">
      <dgm:prSet presAssocID="{377CD906-3515-4466-B92B-0F6AAA4B3118}" presName="parTx" presStyleLbl="revTx" presStyleIdx="1" presStyleCnt="5">
        <dgm:presLayoutVars>
          <dgm:chMax val="0"/>
          <dgm:chPref val="0"/>
        </dgm:presLayoutVars>
      </dgm:prSet>
      <dgm:spPr/>
    </dgm:pt>
    <dgm:pt modelId="{3443709E-DC9E-483C-A983-CBBC1B9F6625}" type="pres">
      <dgm:prSet presAssocID="{2EC728A8-3715-4D63-9556-B2CD16AEFC82}" presName="sibTrans" presStyleCnt="0"/>
      <dgm:spPr/>
    </dgm:pt>
    <dgm:pt modelId="{4A9800C1-743E-413E-A8E4-06C6D9E87F2D}" type="pres">
      <dgm:prSet presAssocID="{9570F299-E963-4697-A3DC-73FE1023B4A9}" presName="compNode" presStyleCnt="0"/>
      <dgm:spPr/>
    </dgm:pt>
    <dgm:pt modelId="{FDD17461-3F69-4ED9-976E-EFCC827EF136}" type="pres">
      <dgm:prSet presAssocID="{9570F299-E963-4697-A3DC-73FE1023B4A9}" presName="bgRect" presStyleLbl="bgShp" presStyleIdx="2" presStyleCnt="5"/>
      <dgm:spPr/>
    </dgm:pt>
    <dgm:pt modelId="{9843C7FF-0ED7-47A0-AF7A-445C733ACD9A}" type="pres">
      <dgm:prSet presAssocID="{9570F299-E963-4697-A3DC-73FE1023B4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1FF9CFE-0A47-4D5F-9153-453C4D9D52B7}" type="pres">
      <dgm:prSet presAssocID="{9570F299-E963-4697-A3DC-73FE1023B4A9}" presName="spaceRect" presStyleCnt="0"/>
      <dgm:spPr/>
    </dgm:pt>
    <dgm:pt modelId="{22A7790E-0A08-463C-95FB-DFAF0A49EEF6}" type="pres">
      <dgm:prSet presAssocID="{9570F299-E963-4697-A3DC-73FE1023B4A9}" presName="parTx" presStyleLbl="revTx" presStyleIdx="2" presStyleCnt="5">
        <dgm:presLayoutVars>
          <dgm:chMax val="0"/>
          <dgm:chPref val="0"/>
        </dgm:presLayoutVars>
      </dgm:prSet>
      <dgm:spPr/>
    </dgm:pt>
    <dgm:pt modelId="{F35EBB47-696F-4468-A9CD-5FB81FB8E5C0}" type="pres">
      <dgm:prSet presAssocID="{12302BDB-5BBC-488F-994D-EB3EED4CA2F7}" presName="sibTrans" presStyleCnt="0"/>
      <dgm:spPr/>
    </dgm:pt>
    <dgm:pt modelId="{956151DE-2B4E-4472-8CAA-8D13FB48B69C}" type="pres">
      <dgm:prSet presAssocID="{9EE81C4A-A2A2-47B0-8CE0-ACCDA6B225B4}" presName="compNode" presStyleCnt="0"/>
      <dgm:spPr/>
    </dgm:pt>
    <dgm:pt modelId="{D484E942-4C49-4284-844C-468C93DEEE1B}" type="pres">
      <dgm:prSet presAssocID="{9EE81C4A-A2A2-47B0-8CE0-ACCDA6B225B4}" presName="bgRect" presStyleLbl="bgShp" presStyleIdx="3" presStyleCnt="5"/>
      <dgm:spPr/>
    </dgm:pt>
    <dgm:pt modelId="{F3C66FBA-67DD-4685-A32E-AAC642833168}" type="pres">
      <dgm:prSet presAssocID="{9EE81C4A-A2A2-47B0-8CE0-ACCDA6B225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7E5CC2-E2CC-4EC5-8E03-5B4EA17341B5}" type="pres">
      <dgm:prSet presAssocID="{9EE81C4A-A2A2-47B0-8CE0-ACCDA6B225B4}" presName="spaceRect" presStyleCnt="0"/>
      <dgm:spPr/>
    </dgm:pt>
    <dgm:pt modelId="{55C42523-68DA-4F6B-B69D-58248565FDC5}" type="pres">
      <dgm:prSet presAssocID="{9EE81C4A-A2A2-47B0-8CE0-ACCDA6B225B4}" presName="parTx" presStyleLbl="revTx" presStyleIdx="3" presStyleCnt="5">
        <dgm:presLayoutVars>
          <dgm:chMax val="0"/>
          <dgm:chPref val="0"/>
        </dgm:presLayoutVars>
      </dgm:prSet>
      <dgm:spPr/>
    </dgm:pt>
    <dgm:pt modelId="{21344575-9543-427D-B3DE-3CF2C440DA91}" type="pres">
      <dgm:prSet presAssocID="{3C30DDF3-016B-465A-8002-D081029ECE73}" presName="sibTrans" presStyleCnt="0"/>
      <dgm:spPr/>
    </dgm:pt>
    <dgm:pt modelId="{F6E26C9E-68DE-41AE-B585-CA9BFD3BF098}" type="pres">
      <dgm:prSet presAssocID="{C7F30323-2FC2-45A3-B692-FDCC42851118}" presName="compNode" presStyleCnt="0"/>
      <dgm:spPr/>
    </dgm:pt>
    <dgm:pt modelId="{BE24E10A-0FFB-4B30-9F67-5DFA881B20EF}" type="pres">
      <dgm:prSet presAssocID="{C7F30323-2FC2-45A3-B692-FDCC42851118}" presName="bgRect" presStyleLbl="bgShp" presStyleIdx="4" presStyleCnt="5"/>
      <dgm:spPr/>
    </dgm:pt>
    <dgm:pt modelId="{35586279-72E8-45B9-85D7-8C59E52E3F4E}" type="pres">
      <dgm:prSet presAssocID="{C7F30323-2FC2-45A3-B692-FDCC428511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5AEFF-2547-4142-BB65-91539E439480}" type="pres">
      <dgm:prSet presAssocID="{C7F30323-2FC2-45A3-B692-FDCC42851118}" presName="spaceRect" presStyleCnt="0"/>
      <dgm:spPr/>
    </dgm:pt>
    <dgm:pt modelId="{5BBE7691-8D03-4DED-B720-6015581D97F5}" type="pres">
      <dgm:prSet presAssocID="{C7F30323-2FC2-45A3-B692-FDCC428511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183B12-1CF0-48A9-BA3D-568209C57040}" srcId="{06E2ADA0-DB46-41E0-957F-FC903D266BBB}" destId="{C7F30323-2FC2-45A3-B692-FDCC42851118}" srcOrd="4" destOrd="0" parTransId="{FC09DA8B-75C4-42EF-B5DD-B96C86CF0AD3}" sibTransId="{E1246C1C-919F-463E-AA83-EE3BD3E00300}"/>
    <dgm:cxn modelId="{5EA35630-54C5-479B-989B-EA185D853468}" srcId="{06E2ADA0-DB46-41E0-957F-FC903D266BBB}" destId="{9EE81C4A-A2A2-47B0-8CE0-ACCDA6B225B4}" srcOrd="3" destOrd="0" parTransId="{43141D96-E421-40D5-B3ED-98F187CA059E}" sibTransId="{3C30DDF3-016B-465A-8002-D081029ECE73}"/>
    <dgm:cxn modelId="{E53C483B-A40E-45A0-9996-78C4FE529378}" type="presOf" srcId="{377CD906-3515-4466-B92B-0F6AAA4B3118}" destId="{51B361FC-3D12-44F9-89C3-9E1EE8B90E61}" srcOrd="0" destOrd="0" presId="urn:microsoft.com/office/officeart/2018/2/layout/IconVerticalSolidList"/>
    <dgm:cxn modelId="{5A56BE55-DA15-449A-ADCE-70724AB89970}" type="presOf" srcId="{C7F30323-2FC2-45A3-B692-FDCC42851118}" destId="{5BBE7691-8D03-4DED-B720-6015581D97F5}" srcOrd="0" destOrd="0" presId="urn:microsoft.com/office/officeart/2018/2/layout/IconVerticalSolidList"/>
    <dgm:cxn modelId="{F079AD58-897E-45DB-A49D-B108AB0E8B16}" srcId="{06E2ADA0-DB46-41E0-957F-FC903D266BBB}" destId="{9570F299-E963-4697-A3DC-73FE1023B4A9}" srcOrd="2" destOrd="0" parTransId="{3E4CFF3F-6B49-4567-887E-C9C0DE21F09C}" sibTransId="{12302BDB-5BBC-488F-994D-EB3EED4CA2F7}"/>
    <dgm:cxn modelId="{975FDB72-1731-463A-95D0-BBCA5ED48925}" srcId="{06E2ADA0-DB46-41E0-957F-FC903D266BBB}" destId="{EE1A7A86-65C7-4BE9-8641-F8B9584E5679}" srcOrd="0" destOrd="0" parTransId="{EE582372-2AE4-456D-8AFF-9A3DE0EEFE4B}" sibTransId="{35FA4258-0E8A-4A9C-B356-8E04DC378C5A}"/>
    <dgm:cxn modelId="{FCE2DA7D-0E7F-4A04-B6EF-3B5927B14682}" type="presOf" srcId="{9570F299-E963-4697-A3DC-73FE1023B4A9}" destId="{22A7790E-0A08-463C-95FB-DFAF0A49EEF6}" srcOrd="0" destOrd="0" presId="urn:microsoft.com/office/officeart/2018/2/layout/IconVerticalSolidList"/>
    <dgm:cxn modelId="{2FF90086-A353-4A56-AF11-82E74E8C50BE}" type="presOf" srcId="{EE1A7A86-65C7-4BE9-8641-F8B9584E5679}" destId="{5F4B408F-4CC3-4AFC-B08B-C0DD034AEB24}" srcOrd="0" destOrd="0" presId="urn:microsoft.com/office/officeart/2018/2/layout/IconVerticalSolidList"/>
    <dgm:cxn modelId="{34FE7088-873F-4EA1-9D35-AE5A7522B915}" type="presOf" srcId="{9EE81C4A-A2A2-47B0-8CE0-ACCDA6B225B4}" destId="{55C42523-68DA-4F6B-B69D-58248565FDC5}" srcOrd="0" destOrd="0" presId="urn:microsoft.com/office/officeart/2018/2/layout/IconVerticalSolidList"/>
    <dgm:cxn modelId="{0FB77E9D-D5F2-4FBA-B5A0-C63D00F6CB34}" type="presOf" srcId="{06E2ADA0-DB46-41E0-957F-FC903D266BBB}" destId="{832D72EA-419B-4647-B776-B7158E340FCE}" srcOrd="0" destOrd="0" presId="urn:microsoft.com/office/officeart/2018/2/layout/IconVerticalSolidList"/>
    <dgm:cxn modelId="{BC759AF7-8BEB-4F52-BBB7-B4819F035E4E}" srcId="{06E2ADA0-DB46-41E0-957F-FC903D266BBB}" destId="{377CD906-3515-4466-B92B-0F6AAA4B3118}" srcOrd="1" destOrd="0" parTransId="{727E4893-2B92-497E-AD63-5297A7C39B26}" sibTransId="{2EC728A8-3715-4D63-9556-B2CD16AEFC82}"/>
    <dgm:cxn modelId="{9A79E1FC-BA40-4BC5-ACD6-962224EFC1C2}" type="presParOf" srcId="{832D72EA-419B-4647-B776-B7158E340FCE}" destId="{794D9FEB-A068-41D9-BBE2-2C9E235AC5C1}" srcOrd="0" destOrd="0" presId="urn:microsoft.com/office/officeart/2018/2/layout/IconVerticalSolidList"/>
    <dgm:cxn modelId="{B955049C-C443-4260-8B3F-4B65C2F3A65C}" type="presParOf" srcId="{794D9FEB-A068-41D9-BBE2-2C9E235AC5C1}" destId="{443CE33A-F502-425F-B84E-7AE21401DBB2}" srcOrd="0" destOrd="0" presId="urn:microsoft.com/office/officeart/2018/2/layout/IconVerticalSolidList"/>
    <dgm:cxn modelId="{0110C2CD-EC3E-411C-88DF-F591D1D30FFE}" type="presParOf" srcId="{794D9FEB-A068-41D9-BBE2-2C9E235AC5C1}" destId="{56439516-BADC-4B4A-8B35-834E6F7F4BB3}" srcOrd="1" destOrd="0" presId="urn:microsoft.com/office/officeart/2018/2/layout/IconVerticalSolidList"/>
    <dgm:cxn modelId="{FCE5CAE6-C5FA-409D-A78A-EC81DCE06BDB}" type="presParOf" srcId="{794D9FEB-A068-41D9-BBE2-2C9E235AC5C1}" destId="{8E1E5F65-27A3-48B0-B441-D6EC51BA67AA}" srcOrd="2" destOrd="0" presId="urn:microsoft.com/office/officeart/2018/2/layout/IconVerticalSolidList"/>
    <dgm:cxn modelId="{A67DB1AB-8A9D-41B2-84BA-C12D6AC1CA5F}" type="presParOf" srcId="{794D9FEB-A068-41D9-BBE2-2C9E235AC5C1}" destId="{5F4B408F-4CC3-4AFC-B08B-C0DD034AEB24}" srcOrd="3" destOrd="0" presId="urn:microsoft.com/office/officeart/2018/2/layout/IconVerticalSolidList"/>
    <dgm:cxn modelId="{17E4A44D-5B33-44C6-818B-C981AB5436AC}" type="presParOf" srcId="{832D72EA-419B-4647-B776-B7158E340FCE}" destId="{896B6BC7-1427-495F-B364-767279FCBFFC}" srcOrd="1" destOrd="0" presId="urn:microsoft.com/office/officeart/2018/2/layout/IconVerticalSolidList"/>
    <dgm:cxn modelId="{06EFF106-DCF2-4DB8-9180-A11FB7AE1DC2}" type="presParOf" srcId="{832D72EA-419B-4647-B776-B7158E340FCE}" destId="{984C9943-75F6-4EA9-B576-999695E1027D}" srcOrd="2" destOrd="0" presId="urn:microsoft.com/office/officeart/2018/2/layout/IconVerticalSolidList"/>
    <dgm:cxn modelId="{DB8ED9C7-C3F8-4C8A-83FD-51DE4A6B4860}" type="presParOf" srcId="{984C9943-75F6-4EA9-B576-999695E1027D}" destId="{C9C65334-EF8F-4BC2-BF7D-DDF3A3B69F06}" srcOrd="0" destOrd="0" presId="urn:microsoft.com/office/officeart/2018/2/layout/IconVerticalSolidList"/>
    <dgm:cxn modelId="{E6FBA1B4-4AA7-4257-8F34-111064CC9835}" type="presParOf" srcId="{984C9943-75F6-4EA9-B576-999695E1027D}" destId="{00070006-7E14-4BA0-9B5C-199CAF49A218}" srcOrd="1" destOrd="0" presId="urn:microsoft.com/office/officeart/2018/2/layout/IconVerticalSolidList"/>
    <dgm:cxn modelId="{46481DE4-1C81-4941-891B-72F790EBFC4C}" type="presParOf" srcId="{984C9943-75F6-4EA9-B576-999695E1027D}" destId="{9E62D865-5712-466D-B696-BDF4C828F9F5}" srcOrd="2" destOrd="0" presId="urn:microsoft.com/office/officeart/2018/2/layout/IconVerticalSolidList"/>
    <dgm:cxn modelId="{02047B7F-28F8-448A-AB14-3C0CE2BFF259}" type="presParOf" srcId="{984C9943-75F6-4EA9-B576-999695E1027D}" destId="{51B361FC-3D12-44F9-89C3-9E1EE8B90E61}" srcOrd="3" destOrd="0" presId="urn:microsoft.com/office/officeart/2018/2/layout/IconVerticalSolidList"/>
    <dgm:cxn modelId="{BB5345BD-7966-4828-BB23-02C49C906AD7}" type="presParOf" srcId="{832D72EA-419B-4647-B776-B7158E340FCE}" destId="{3443709E-DC9E-483C-A983-CBBC1B9F6625}" srcOrd="3" destOrd="0" presId="urn:microsoft.com/office/officeart/2018/2/layout/IconVerticalSolidList"/>
    <dgm:cxn modelId="{CCBA7934-748C-4238-87C1-6AB853787D25}" type="presParOf" srcId="{832D72EA-419B-4647-B776-B7158E340FCE}" destId="{4A9800C1-743E-413E-A8E4-06C6D9E87F2D}" srcOrd="4" destOrd="0" presId="urn:microsoft.com/office/officeart/2018/2/layout/IconVerticalSolidList"/>
    <dgm:cxn modelId="{9146E416-8145-445C-BBB9-88DC949046D5}" type="presParOf" srcId="{4A9800C1-743E-413E-A8E4-06C6D9E87F2D}" destId="{FDD17461-3F69-4ED9-976E-EFCC827EF136}" srcOrd="0" destOrd="0" presId="urn:microsoft.com/office/officeart/2018/2/layout/IconVerticalSolidList"/>
    <dgm:cxn modelId="{6DD3B7C0-FADC-4E25-9D1B-B8663A4A416D}" type="presParOf" srcId="{4A9800C1-743E-413E-A8E4-06C6D9E87F2D}" destId="{9843C7FF-0ED7-47A0-AF7A-445C733ACD9A}" srcOrd="1" destOrd="0" presId="urn:microsoft.com/office/officeart/2018/2/layout/IconVerticalSolidList"/>
    <dgm:cxn modelId="{AFFAE1B1-8C4B-4FA2-ABC2-DF34FF1C3E44}" type="presParOf" srcId="{4A9800C1-743E-413E-A8E4-06C6D9E87F2D}" destId="{21FF9CFE-0A47-4D5F-9153-453C4D9D52B7}" srcOrd="2" destOrd="0" presId="urn:microsoft.com/office/officeart/2018/2/layout/IconVerticalSolidList"/>
    <dgm:cxn modelId="{FEBDD2CD-6DB1-489C-B2C1-117B4BA342A4}" type="presParOf" srcId="{4A9800C1-743E-413E-A8E4-06C6D9E87F2D}" destId="{22A7790E-0A08-463C-95FB-DFAF0A49EEF6}" srcOrd="3" destOrd="0" presId="urn:microsoft.com/office/officeart/2018/2/layout/IconVerticalSolidList"/>
    <dgm:cxn modelId="{47C5016F-E555-489D-BDFB-A251BDC685D7}" type="presParOf" srcId="{832D72EA-419B-4647-B776-B7158E340FCE}" destId="{F35EBB47-696F-4468-A9CD-5FB81FB8E5C0}" srcOrd="5" destOrd="0" presId="urn:microsoft.com/office/officeart/2018/2/layout/IconVerticalSolidList"/>
    <dgm:cxn modelId="{1F2AFDA0-FC59-428E-94E5-8DB0F2638791}" type="presParOf" srcId="{832D72EA-419B-4647-B776-B7158E340FCE}" destId="{956151DE-2B4E-4472-8CAA-8D13FB48B69C}" srcOrd="6" destOrd="0" presId="urn:microsoft.com/office/officeart/2018/2/layout/IconVerticalSolidList"/>
    <dgm:cxn modelId="{9D04E7F2-4FC2-4625-856E-780107C9042C}" type="presParOf" srcId="{956151DE-2B4E-4472-8CAA-8D13FB48B69C}" destId="{D484E942-4C49-4284-844C-468C93DEEE1B}" srcOrd="0" destOrd="0" presId="urn:microsoft.com/office/officeart/2018/2/layout/IconVerticalSolidList"/>
    <dgm:cxn modelId="{C8ADE773-F6F1-4275-B713-ACC4B7644E29}" type="presParOf" srcId="{956151DE-2B4E-4472-8CAA-8D13FB48B69C}" destId="{F3C66FBA-67DD-4685-A32E-AAC642833168}" srcOrd="1" destOrd="0" presId="urn:microsoft.com/office/officeart/2018/2/layout/IconVerticalSolidList"/>
    <dgm:cxn modelId="{D83B5B8E-B584-47D7-B7FB-3F02FD6A13FC}" type="presParOf" srcId="{956151DE-2B4E-4472-8CAA-8D13FB48B69C}" destId="{2B7E5CC2-E2CC-4EC5-8E03-5B4EA17341B5}" srcOrd="2" destOrd="0" presId="urn:microsoft.com/office/officeart/2018/2/layout/IconVerticalSolidList"/>
    <dgm:cxn modelId="{05FD12DB-8BA0-4900-90CC-F67F4B5FB98E}" type="presParOf" srcId="{956151DE-2B4E-4472-8CAA-8D13FB48B69C}" destId="{55C42523-68DA-4F6B-B69D-58248565FDC5}" srcOrd="3" destOrd="0" presId="urn:microsoft.com/office/officeart/2018/2/layout/IconVerticalSolidList"/>
    <dgm:cxn modelId="{48140BB5-9AAB-4260-ACA5-C8A204D50515}" type="presParOf" srcId="{832D72EA-419B-4647-B776-B7158E340FCE}" destId="{21344575-9543-427D-B3DE-3CF2C440DA91}" srcOrd="7" destOrd="0" presId="urn:microsoft.com/office/officeart/2018/2/layout/IconVerticalSolidList"/>
    <dgm:cxn modelId="{B7C95AD1-57F9-425E-B3B1-950CFA256767}" type="presParOf" srcId="{832D72EA-419B-4647-B776-B7158E340FCE}" destId="{F6E26C9E-68DE-41AE-B585-CA9BFD3BF098}" srcOrd="8" destOrd="0" presId="urn:microsoft.com/office/officeart/2018/2/layout/IconVerticalSolidList"/>
    <dgm:cxn modelId="{C4ECBB90-193C-40E7-A035-3D76D3EE5D21}" type="presParOf" srcId="{F6E26C9E-68DE-41AE-B585-CA9BFD3BF098}" destId="{BE24E10A-0FFB-4B30-9F67-5DFA881B20EF}" srcOrd="0" destOrd="0" presId="urn:microsoft.com/office/officeart/2018/2/layout/IconVerticalSolidList"/>
    <dgm:cxn modelId="{342C60C6-5222-4CDC-9BD0-81C8E3E41CC3}" type="presParOf" srcId="{F6E26C9E-68DE-41AE-B585-CA9BFD3BF098}" destId="{35586279-72E8-45B9-85D7-8C59E52E3F4E}" srcOrd="1" destOrd="0" presId="urn:microsoft.com/office/officeart/2018/2/layout/IconVerticalSolidList"/>
    <dgm:cxn modelId="{1F09FF84-4E8D-4F23-8D3E-A39B0C13AF13}" type="presParOf" srcId="{F6E26C9E-68DE-41AE-B585-CA9BFD3BF098}" destId="{4B75AEFF-2547-4142-BB65-91539E439480}" srcOrd="2" destOrd="0" presId="urn:microsoft.com/office/officeart/2018/2/layout/IconVerticalSolidList"/>
    <dgm:cxn modelId="{4D1E588A-5A71-4B71-B2A4-F16F62EEBAD1}" type="presParOf" srcId="{F6E26C9E-68DE-41AE-B585-CA9BFD3BF098}" destId="{5BBE7691-8D03-4DED-B720-6015581D97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CE33A-F502-425F-B84E-7AE21401DBB2}">
      <dsp:nvSpPr>
        <dsp:cNvPr id="0" name=""/>
        <dsp:cNvSpPr/>
      </dsp:nvSpPr>
      <dsp:spPr>
        <a:xfrm>
          <a:off x="0" y="3201"/>
          <a:ext cx="9810750" cy="68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39516-BADC-4B4A-8B35-834E6F7F4BB3}">
      <dsp:nvSpPr>
        <dsp:cNvPr id="0" name=""/>
        <dsp:cNvSpPr/>
      </dsp:nvSpPr>
      <dsp:spPr>
        <a:xfrm>
          <a:off x="206261" y="156618"/>
          <a:ext cx="375020" cy="375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B408F-4CC3-4AFC-B08B-C0DD034AEB24}">
      <dsp:nvSpPr>
        <dsp:cNvPr id="0" name=""/>
        <dsp:cNvSpPr/>
      </dsp:nvSpPr>
      <dsp:spPr>
        <a:xfrm>
          <a:off x="787543" y="3201"/>
          <a:ext cx="9023206" cy="68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Business Problem</a:t>
          </a:r>
          <a:endParaRPr lang="en-US" sz="1900" kern="1200"/>
        </a:p>
      </dsp:txBody>
      <dsp:txXfrm>
        <a:off x="787543" y="3201"/>
        <a:ext cx="9023206" cy="681856"/>
      </dsp:txXfrm>
    </dsp:sp>
    <dsp:sp modelId="{C9C65334-EF8F-4BC2-BF7D-DDF3A3B69F06}">
      <dsp:nvSpPr>
        <dsp:cNvPr id="0" name=""/>
        <dsp:cNvSpPr/>
      </dsp:nvSpPr>
      <dsp:spPr>
        <a:xfrm>
          <a:off x="0" y="855521"/>
          <a:ext cx="9810750" cy="68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70006-7E14-4BA0-9B5C-199CAF49A218}">
      <dsp:nvSpPr>
        <dsp:cNvPr id="0" name=""/>
        <dsp:cNvSpPr/>
      </dsp:nvSpPr>
      <dsp:spPr>
        <a:xfrm>
          <a:off x="206261" y="1008938"/>
          <a:ext cx="375020" cy="375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361FC-3D12-44F9-89C3-9E1EE8B90E61}">
      <dsp:nvSpPr>
        <dsp:cNvPr id="0" name=""/>
        <dsp:cNvSpPr/>
      </dsp:nvSpPr>
      <dsp:spPr>
        <a:xfrm>
          <a:off x="787543" y="855521"/>
          <a:ext cx="9023206" cy="68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Data Information</a:t>
          </a:r>
          <a:endParaRPr lang="en-US" sz="1900" kern="1200"/>
        </a:p>
      </dsp:txBody>
      <dsp:txXfrm>
        <a:off x="787543" y="855521"/>
        <a:ext cx="9023206" cy="681856"/>
      </dsp:txXfrm>
    </dsp:sp>
    <dsp:sp modelId="{FDD17461-3F69-4ED9-976E-EFCC827EF136}">
      <dsp:nvSpPr>
        <dsp:cNvPr id="0" name=""/>
        <dsp:cNvSpPr/>
      </dsp:nvSpPr>
      <dsp:spPr>
        <a:xfrm>
          <a:off x="0" y="1707841"/>
          <a:ext cx="9810750" cy="68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3C7FF-0ED7-47A0-AF7A-445C733ACD9A}">
      <dsp:nvSpPr>
        <dsp:cNvPr id="0" name=""/>
        <dsp:cNvSpPr/>
      </dsp:nvSpPr>
      <dsp:spPr>
        <a:xfrm>
          <a:off x="206261" y="1861259"/>
          <a:ext cx="375020" cy="375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7790E-0A08-463C-95FB-DFAF0A49EEF6}">
      <dsp:nvSpPr>
        <dsp:cNvPr id="0" name=""/>
        <dsp:cNvSpPr/>
      </dsp:nvSpPr>
      <dsp:spPr>
        <a:xfrm>
          <a:off x="787543" y="1707841"/>
          <a:ext cx="9023206" cy="68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Data Preparation</a:t>
          </a:r>
          <a:endParaRPr lang="en-US" sz="1900" kern="1200" dirty="0"/>
        </a:p>
      </dsp:txBody>
      <dsp:txXfrm>
        <a:off x="787543" y="1707841"/>
        <a:ext cx="9023206" cy="681856"/>
      </dsp:txXfrm>
    </dsp:sp>
    <dsp:sp modelId="{D484E942-4C49-4284-844C-468C93DEEE1B}">
      <dsp:nvSpPr>
        <dsp:cNvPr id="0" name=""/>
        <dsp:cNvSpPr/>
      </dsp:nvSpPr>
      <dsp:spPr>
        <a:xfrm>
          <a:off x="0" y="2560161"/>
          <a:ext cx="9810750" cy="68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6FBA-67DD-4685-A32E-AAC642833168}">
      <dsp:nvSpPr>
        <dsp:cNvPr id="0" name=""/>
        <dsp:cNvSpPr/>
      </dsp:nvSpPr>
      <dsp:spPr>
        <a:xfrm>
          <a:off x="206261" y="2713579"/>
          <a:ext cx="375020" cy="375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2523-68DA-4F6B-B69D-58248565FDC5}">
      <dsp:nvSpPr>
        <dsp:cNvPr id="0" name=""/>
        <dsp:cNvSpPr/>
      </dsp:nvSpPr>
      <dsp:spPr>
        <a:xfrm>
          <a:off x="787543" y="2560161"/>
          <a:ext cx="9023206" cy="68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Modeling</a:t>
          </a:r>
          <a:endParaRPr lang="en-US" sz="1900" kern="1200"/>
        </a:p>
      </dsp:txBody>
      <dsp:txXfrm>
        <a:off x="787543" y="2560161"/>
        <a:ext cx="9023206" cy="681856"/>
      </dsp:txXfrm>
    </dsp:sp>
    <dsp:sp modelId="{BE24E10A-0FFB-4B30-9F67-5DFA881B20EF}">
      <dsp:nvSpPr>
        <dsp:cNvPr id="0" name=""/>
        <dsp:cNvSpPr/>
      </dsp:nvSpPr>
      <dsp:spPr>
        <a:xfrm>
          <a:off x="0" y="3412481"/>
          <a:ext cx="9810750" cy="68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86279-72E8-45B9-85D7-8C59E52E3F4E}">
      <dsp:nvSpPr>
        <dsp:cNvPr id="0" name=""/>
        <dsp:cNvSpPr/>
      </dsp:nvSpPr>
      <dsp:spPr>
        <a:xfrm>
          <a:off x="206261" y="3565899"/>
          <a:ext cx="375020" cy="375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E7691-8D03-4DED-B720-6015581D97F5}">
      <dsp:nvSpPr>
        <dsp:cNvPr id="0" name=""/>
        <dsp:cNvSpPr/>
      </dsp:nvSpPr>
      <dsp:spPr>
        <a:xfrm>
          <a:off x="787543" y="3412481"/>
          <a:ext cx="9023206" cy="68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Summary</a:t>
          </a:r>
          <a:endParaRPr lang="en-US" sz="1900" kern="1200"/>
        </a:p>
      </dsp:txBody>
      <dsp:txXfrm>
        <a:off x="787543" y="3412481"/>
        <a:ext cx="9023206" cy="681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1T19:07:2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1T19:17:2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6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679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6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03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99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75" r:id="rId7"/>
    <p:sldLayoutId id="2147483776" r:id="rId8"/>
    <p:sldLayoutId id="2147483777" r:id="rId9"/>
    <p:sldLayoutId id="2147483778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yazyaG/Top_5_Zipcod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F8D0-1548-4F4D-A529-00C55677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Top 5 zip codes in Florida to invest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8C35-6965-9441-ABDF-CAB5EDEC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r>
              <a:rPr lang="en-US" b="1" dirty="0"/>
              <a:t>Author</a:t>
            </a:r>
            <a:r>
              <a:rPr lang="en-US" dirty="0"/>
              <a:t>: Aziza Gulyamova</a:t>
            </a:r>
          </a:p>
        </p:txBody>
      </p:sp>
      <p:pic>
        <p:nvPicPr>
          <p:cNvPr id="6" name="Picture 5" descr="A picture containing text, tree, outdoor, sky&#10;&#10;Description automatically generated">
            <a:extLst>
              <a:ext uri="{FF2B5EF4-FFF2-40B4-BE49-F238E27FC236}">
                <a16:creationId xmlns:a16="http://schemas.microsoft.com/office/drawing/2014/main" id="{39C7C79B-4CAA-AE45-9216-294A42F0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5" b="34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221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EBD4C-5C5B-C94F-B736-AFC3A019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8912-DB18-784A-BA04-8F1B4EE1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Analyze median monthly housing sales prices for Florida zip codes and choose the best zip codes to further analyze for potential investment.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7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739AA-02C4-DC44-B8A6-EEA904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E61CA1F-CAA6-46DD-A4A9-B6F55D195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562187"/>
              </p:ext>
            </p:extLst>
          </p:nvPr>
        </p:nvGraphicFramePr>
        <p:xfrm>
          <a:off x="1050925" y="2157211"/>
          <a:ext cx="9810750" cy="4097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1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CEFB-C0A6-0F41-B973-D8607D08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7BDE-7255-3640-9B9F-AD21CAB9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real investment firms are interested in Top 5 Florida Zip codes and their possible ROI.  The following are assumptions of firms:</a:t>
            </a:r>
          </a:p>
          <a:p>
            <a:pPr marL="0" indent="0">
              <a:buNone/>
            </a:pPr>
            <a:endParaRPr lang="en-US" sz="2400" dirty="0"/>
          </a:p>
          <a:p>
            <a:pPr marL="1944688" indent="-234950"/>
            <a:r>
              <a:rPr lang="en-US" sz="2400" dirty="0"/>
              <a:t>The minimum capital of investment is $200,000</a:t>
            </a:r>
          </a:p>
          <a:p>
            <a:pPr marL="1944688" indent="-234950"/>
            <a:r>
              <a:rPr lang="en-US" sz="2400" dirty="0"/>
              <a:t>The goal is to invest in highly urbanized Florida areas</a:t>
            </a:r>
          </a:p>
          <a:p>
            <a:pPr marL="1944688" indent="-234950"/>
            <a:r>
              <a:rPr lang="en-US" sz="2400" dirty="0"/>
              <a:t>Low risk factor (low volatility threshold)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3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4B5BF5-7CCC-8E49-8B02-D32A1829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Obtaining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B7D9-D8FA-804E-A36E-E9A93622B8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Home Listing and Sales</a:t>
            </a:r>
            <a:r>
              <a:rPr lang="en-US" dirty="0"/>
              <a:t> dataset was provided by </a:t>
            </a:r>
            <a:r>
              <a:rPr lang="en-US" b="1" dirty="0"/>
              <a:t>Zillow Research</a:t>
            </a:r>
            <a:r>
              <a:rPr lang="en-US" dirty="0"/>
              <a:t>. </a:t>
            </a:r>
          </a:p>
          <a:p>
            <a:r>
              <a:rPr lang="en-US" dirty="0"/>
              <a:t>The data represents </a:t>
            </a:r>
            <a:r>
              <a:rPr lang="en-US" b="1" dirty="0"/>
              <a:t>median monthly housing sales prices</a:t>
            </a:r>
            <a:r>
              <a:rPr lang="en-US" dirty="0"/>
              <a:t> over the period of April 1996 through April 2018.</a:t>
            </a:r>
          </a:p>
          <a:p>
            <a:r>
              <a:rPr lang="en-US" dirty="0"/>
              <a:t>Each row represents a unique zip code. Each record contains location info and median housing sales prices for each month.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4B16E-B860-E747-AB70-4D6462862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F8081-02ED-EA4F-922F-2A0D5B6D5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Select observation of Florida State</a:t>
            </a:r>
          </a:p>
          <a:p>
            <a:r>
              <a:rPr lang="en-US" dirty="0"/>
              <a:t>Select </a:t>
            </a:r>
            <a:r>
              <a:rPr lang="en-US" b="1" dirty="0"/>
              <a:t>urbanization rank</a:t>
            </a:r>
            <a:r>
              <a:rPr lang="en-US" dirty="0"/>
              <a:t> in </a:t>
            </a:r>
            <a:r>
              <a:rPr lang="en-US" b="1" dirty="0"/>
              <a:t>top 15 quantile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minimum median price of housing $200,000</a:t>
            </a:r>
            <a:r>
              <a:rPr lang="en-US" dirty="0"/>
              <a:t> </a:t>
            </a:r>
          </a:p>
          <a:p>
            <a:r>
              <a:rPr lang="en-US" dirty="0"/>
              <a:t>The </a:t>
            </a:r>
            <a:r>
              <a:rPr lang="en-US" b="1" dirty="0"/>
              <a:t>volatility range</a:t>
            </a:r>
            <a:r>
              <a:rPr lang="en-US" dirty="0"/>
              <a:t> of the median price </a:t>
            </a:r>
            <a:r>
              <a:rPr lang="en-US" b="1" dirty="0"/>
              <a:t>1.7 - 2.9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ROI rate greater than 9.5%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91D0B8-EA82-474D-AAE0-2EB92541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83073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7C86F-4196-B24D-880C-FD4BAB84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Data Preparation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picture containing text, document, screenshot&#10;&#10;Description automatically generated">
            <a:extLst>
              <a:ext uri="{FF2B5EF4-FFF2-40B4-BE49-F238E27FC236}">
                <a16:creationId xmlns:a16="http://schemas.microsoft.com/office/drawing/2014/main" id="{EE9F7F97-78CD-F244-8AB6-570096CEE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326" y="1353380"/>
            <a:ext cx="5703094" cy="3821072"/>
          </a:xfrm>
          <a:prstGeom prst="rect">
            <a:avLst/>
          </a:prstGeom>
        </p:spPr>
      </p:pic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619B1BB9-CF4F-524C-BB39-46763BAB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044" y="1127771"/>
            <a:ext cx="6201810" cy="40466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2CAE0-03CC-A343-B319-FF7E52CB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879" y="5426630"/>
            <a:ext cx="10117130" cy="974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9525" algn="ctr">
              <a:lnSpc>
                <a:spcPct val="90000"/>
              </a:lnSpc>
            </a:pPr>
            <a:r>
              <a:rPr lang="en-US" sz="1400" dirty="0"/>
              <a:t>Stationarity – mean, variance and covariance are constant over time – no upward/downward trends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Convert non-stationary data to stationary. 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0247AA5-5483-1D41-86B5-53E98A3481E9}"/>
              </a:ext>
            </a:extLst>
          </p:cNvPr>
          <p:cNvSpPr/>
          <p:nvPr/>
        </p:nvSpPr>
        <p:spPr>
          <a:xfrm>
            <a:off x="5624186" y="2880986"/>
            <a:ext cx="570153" cy="288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A2FA0-2886-FF40-8ACE-724E28DB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modeling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C9D559B-6C03-FE47-BF6A-E3C76B7FA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687" y="1466425"/>
            <a:ext cx="3589284" cy="3230355"/>
          </a:xfrm>
          <a:prstGeom prst="rect">
            <a:avLst/>
          </a:prstGeom>
        </p:spPr>
      </p:pic>
      <p:pic>
        <p:nvPicPr>
          <p:cNvPr id="6" name="Content Placeholder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36E1B4A-3302-E64A-84C6-EBF91E971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99500" y="1486525"/>
            <a:ext cx="4671066" cy="319967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279E5-88CB-9A41-B010-50EB516F5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879" y="5081956"/>
            <a:ext cx="10117130" cy="131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Models built: Auto – ARIMA, SARIMAX(2,0,0), Facebook Prophet. </a:t>
            </a:r>
          </a:p>
          <a:p>
            <a:r>
              <a:rPr lang="en-US" dirty="0"/>
              <a:t>Best Performance – SARIMAX (2,0,0)</a:t>
            </a:r>
          </a:p>
          <a:p>
            <a:r>
              <a:rPr lang="en-US" dirty="0"/>
              <a:t>Metrics: lowest AIC value and RMSE values.</a:t>
            </a:r>
          </a:p>
        </p:txBody>
      </p:sp>
    </p:spTree>
    <p:extLst>
      <p:ext uri="{BB962C8B-B14F-4D97-AF65-F5344CB8AC3E}">
        <p14:creationId xmlns:p14="http://schemas.microsoft.com/office/powerpoint/2010/main" val="400270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90E-ACEB-ED46-8847-F6A4B8F5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32CA-3373-7345-98B1-A1DC4DFA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Results:</a:t>
            </a:r>
          </a:p>
          <a:p>
            <a:r>
              <a:rPr lang="en-US" dirty="0"/>
              <a:t>All </a:t>
            </a:r>
            <a:r>
              <a:rPr lang="en-US" b="1" dirty="0"/>
              <a:t>training data overfitted models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models are all very skewed</a:t>
            </a:r>
            <a:r>
              <a:rPr lang="en-US" dirty="0"/>
              <a:t> because of the market crash in 2009.</a:t>
            </a:r>
          </a:p>
          <a:p>
            <a:r>
              <a:rPr lang="en-US" dirty="0"/>
              <a:t>Relying on the project assumptions, data exploration and modeling, following zip codes are chosen as best ones to invest in:</a:t>
            </a:r>
            <a:r>
              <a:rPr lang="en-US" b="1" dirty="0"/>
              <a:t>33064, 32825, 32771, 33033, 34698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r>
              <a:rPr lang="en-US" dirty="0"/>
              <a:t>Real estate </a:t>
            </a:r>
            <a:r>
              <a:rPr lang="en-US" b="1" dirty="0"/>
              <a:t>predictions</a:t>
            </a:r>
            <a:r>
              <a:rPr lang="en-US" dirty="0"/>
              <a:t> may vary due to </a:t>
            </a:r>
            <a:r>
              <a:rPr lang="en-US" b="1" dirty="0"/>
              <a:t>unseen fluctuations</a:t>
            </a:r>
            <a:r>
              <a:rPr lang="en-US" dirty="0"/>
              <a:t> in the market.</a:t>
            </a:r>
          </a:p>
          <a:p>
            <a:pPr marL="0" indent="0">
              <a:buNone/>
            </a:pPr>
            <a:r>
              <a:rPr lang="en-US" b="1" dirty="0"/>
              <a:t>Next Steps:</a:t>
            </a:r>
          </a:p>
          <a:p>
            <a:r>
              <a:rPr lang="en-US" dirty="0"/>
              <a:t>Obtain </a:t>
            </a:r>
            <a:r>
              <a:rPr lang="en-US" b="1" dirty="0"/>
              <a:t>data after 2018 </a:t>
            </a:r>
            <a:r>
              <a:rPr lang="en-US" dirty="0"/>
              <a:t>for current predictions.</a:t>
            </a:r>
          </a:p>
          <a:p>
            <a:r>
              <a:rPr lang="en-US" dirty="0"/>
              <a:t>Use </a:t>
            </a:r>
            <a:r>
              <a:rPr lang="en-US" b="1" dirty="0"/>
              <a:t>samples only after Great Recession</a:t>
            </a:r>
            <a:r>
              <a:rPr lang="en-US" dirty="0"/>
              <a:t> period to model.</a:t>
            </a:r>
          </a:p>
          <a:p>
            <a:r>
              <a:rPr lang="en-US" dirty="0"/>
              <a:t>Set </a:t>
            </a:r>
            <a:r>
              <a:rPr lang="en-US" b="1" dirty="0"/>
              <a:t>ROI threshold to lower values.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405EAF-36A0-3143-9C0F-73BD9EED8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8DF824-A512-6A45-98AE-EAF41519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956" y="4442385"/>
            <a:ext cx="8041710" cy="984023"/>
          </a:xfrm>
        </p:spPr>
        <p:txBody>
          <a:bodyPr/>
          <a:lstStyle/>
          <a:p>
            <a:r>
              <a:rPr lang="en-US" b="1" dirty="0"/>
              <a:t>GitHub: </a:t>
            </a:r>
            <a:r>
              <a:rPr lang="en-US" dirty="0">
                <a:hlinkClick r:id="rId2"/>
              </a:rPr>
              <a:t>https://github.com/zyazyaG/Top_5_Zipcodes</a:t>
            </a:r>
            <a:endParaRPr lang="en-US" dirty="0"/>
          </a:p>
          <a:p>
            <a:r>
              <a:rPr lang="en-US" b="1" dirty="0"/>
              <a:t>Email: </a:t>
            </a:r>
            <a:r>
              <a:rPr lang="en-US" dirty="0"/>
              <a:t>agulyamova14@gmail.com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019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95</TotalTime>
  <Words>373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Top 5 zip codes in Florida to invest in</vt:lpstr>
      <vt:lpstr>Summary </vt:lpstr>
      <vt:lpstr>outline</vt:lpstr>
      <vt:lpstr>Business Problem</vt:lpstr>
      <vt:lpstr>Data Information</vt:lpstr>
      <vt:lpstr>Data Preparation</vt:lpstr>
      <vt:lpstr>modeling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zip codes in Florida to invest in</dc:title>
  <dc:creator>Aziza Gulyamova</dc:creator>
  <cp:lastModifiedBy>Aziza Gulyamova</cp:lastModifiedBy>
  <cp:revision>1</cp:revision>
  <dcterms:created xsi:type="dcterms:W3CDTF">2021-09-11T17:52:31Z</dcterms:created>
  <dcterms:modified xsi:type="dcterms:W3CDTF">2021-09-11T19:28:30Z</dcterms:modified>
</cp:coreProperties>
</file>