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66" r:id="rId2"/>
    <p:sldId id="269" r:id="rId3"/>
    <p:sldId id="272" r:id="rId4"/>
    <p:sldId id="271" r:id="rId5"/>
    <p:sldId id="273" r:id="rId6"/>
    <p:sldId id="274" r:id="rId7"/>
    <p:sldId id="275" r:id="rId8"/>
    <p:sldId id="276" r:id="rId9"/>
    <p:sldId id="277" r:id="rId10"/>
    <p:sldId id="281" r:id="rId11"/>
    <p:sldId id="278" r:id="rId12"/>
    <p:sldId id="279" r:id="rId13"/>
    <p:sldId id="280"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A488322-F2BA-4B5B-9748-0D474271808F}" styleName="中度样式 3 - 强调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46F890A9-2807-4EBB-B81D-B2AA78EC7F39}" styleName="深色样式 2 - 强调 5/强调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深色样式 2 - 强调 3/强调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384" y="31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B44473-3F3F-41A9-AB00-106701DB0326}" type="datetimeFigureOut">
              <a:rPr lang="zh-CN" altLang="en-US" smtClean="0"/>
              <a:t>2021/10/17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49E047-DFC6-41B1-A835-95BA916D56D1}" type="slidenum">
              <a:rPr lang="zh-CN" altLang="en-US" smtClean="0"/>
              <a:t>‹#›</a:t>
            </a:fld>
            <a:endParaRPr lang="zh-CN" altLang="en-US"/>
          </a:p>
        </p:txBody>
      </p:sp>
    </p:spTree>
    <p:extLst>
      <p:ext uri="{BB962C8B-B14F-4D97-AF65-F5344CB8AC3E}">
        <p14:creationId xmlns:p14="http://schemas.microsoft.com/office/powerpoint/2010/main" val="9243164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BCDF5F-F69D-4021-B9C1-857D7E2C5D9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0D4DBE1-27AD-473D-A231-282D07DFAD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EF62C5D-E9BF-4232-A417-F48DF0A9B1A4}"/>
              </a:ext>
            </a:extLst>
          </p:cNvPr>
          <p:cNvSpPr>
            <a:spLocks noGrp="1"/>
          </p:cNvSpPr>
          <p:nvPr>
            <p:ph type="dt" sz="half" idx="10"/>
          </p:nvPr>
        </p:nvSpPr>
        <p:spPr/>
        <p:txBody>
          <a:bodyPr/>
          <a:lstStyle/>
          <a:p>
            <a:fld id="{F98052AB-A49B-401B-ADF9-5A60783FAE72}" type="datetimeFigureOut">
              <a:rPr lang="zh-CN" altLang="en-US" smtClean="0"/>
              <a:t>2021/10/17</a:t>
            </a:fld>
            <a:endParaRPr lang="zh-CN" altLang="en-US"/>
          </a:p>
        </p:txBody>
      </p:sp>
      <p:sp>
        <p:nvSpPr>
          <p:cNvPr id="5" name="页脚占位符 4">
            <a:extLst>
              <a:ext uri="{FF2B5EF4-FFF2-40B4-BE49-F238E27FC236}">
                <a16:creationId xmlns:a16="http://schemas.microsoft.com/office/drawing/2014/main" id="{F6413DC2-7EAA-4BA1-BD54-93466D63373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019B1BE-C3DD-4CD7-B38D-F2AAF70F7280}"/>
              </a:ext>
            </a:extLst>
          </p:cNvPr>
          <p:cNvSpPr>
            <a:spLocks noGrp="1"/>
          </p:cNvSpPr>
          <p:nvPr>
            <p:ph type="sldNum" sz="quarter" idx="12"/>
          </p:nvPr>
        </p:nvSpPr>
        <p:spPr/>
        <p:txBody>
          <a:bodyPr/>
          <a:lstStyle/>
          <a:p>
            <a:fld id="{D759EF23-8E61-435C-85CB-A5B8F2DBA3D5}" type="slidenum">
              <a:rPr lang="zh-CN" altLang="en-US" smtClean="0"/>
              <a:t>‹#›</a:t>
            </a:fld>
            <a:endParaRPr lang="zh-CN" altLang="en-US"/>
          </a:p>
        </p:txBody>
      </p:sp>
    </p:spTree>
    <p:extLst>
      <p:ext uri="{BB962C8B-B14F-4D97-AF65-F5344CB8AC3E}">
        <p14:creationId xmlns:p14="http://schemas.microsoft.com/office/powerpoint/2010/main" val="929436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90603A-34A2-4EC5-9CDE-58D07504E43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AAF093B-4389-4DB7-BE8B-DB22286C49C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F29E79C-4BED-4833-82BF-C2BD9348D654}"/>
              </a:ext>
            </a:extLst>
          </p:cNvPr>
          <p:cNvSpPr>
            <a:spLocks noGrp="1"/>
          </p:cNvSpPr>
          <p:nvPr>
            <p:ph type="dt" sz="half" idx="10"/>
          </p:nvPr>
        </p:nvSpPr>
        <p:spPr/>
        <p:txBody>
          <a:bodyPr/>
          <a:lstStyle/>
          <a:p>
            <a:fld id="{F98052AB-A49B-401B-ADF9-5A60783FAE72}" type="datetimeFigureOut">
              <a:rPr lang="zh-CN" altLang="en-US" smtClean="0"/>
              <a:t>2021/10/17</a:t>
            </a:fld>
            <a:endParaRPr lang="zh-CN" altLang="en-US"/>
          </a:p>
        </p:txBody>
      </p:sp>
      <p:sp>
        <p:nvSpPr>
          <p:cNvPr id="5" name="页脚占位符 4">
            <a:extLst>
              <a:ext uri="{FF2B5EF4-FFF2-40B4-BE49-F238E27FC236}">
                <a16:creationId xmlns:a16="http://schemas.microsoft.com/office/drawing/2014/main" id="{D0CB85F3-D1B3-437E-8F26-11506438509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89A5406-E9D6-4926-B711-0F7F3B6598FC}"/>
              </a:ext>
            </a:extLst>
          </p:cNvPr>
          <p:cNvSpPr>
            <a:spLocks noGrp="1"/>
          </p:cNvSpPr>
          <p:nvPr>
            <p:ph type="sldNum" sz="quarter" idx="12"/>
          </p:nvPr>
        </p:nvSpPr>
        <p:spPr/>
        <p:txBody>
          <a:bodyPr/>
          <a:lstStyle/>
          <a:p>
            <a:fld id="{D759EF23-8E61-435C-85CB-A5B8F2DBA3D5}" type="slidenum">
              <a:rPr lang="zh-CN" altLang="en-US" smtClean="0"/>
              <a:t>‹#›</a:t>
            </a:fld>
            <a:endParaRPr lang="zh-CN" altLang="en-US"/>
          </a:p>
        </p:txBody>
      </p:sp>
    </p:spTree>
    <p:extLst>
      <p:ext uri="{BB962C8B-B14F-4D97-AF65-F5344CB8AC3E}">
        <p14:creationId xmlns:p14="http://schemas.microsoft.com/office/powerpoint/2010/main" val="468061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E63B1E5-9D7F-4618-9534-C0A7012BE0C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6843D64-0277-4095-8B37-27E433515F7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1BA5177-3D7C-4DEB-8A72-F74F8EB941C5}"/>
              </a:ext>
            </a:extLst>
          </p:cNvPr>
          <p:cNvSpPr>
            <a:spLocks noGrp="1"/>
          </p:cNvSpPr>
          <p:nvPr>
            <p:ph type="dt" sz="half" idx="10"/>
          </p:nvPr>
        </p:nvSpPr>
        <p:spPr/>
        <p:txBody>
          <a:bodyPr/>
          <a:lstStyle/>
          <a:p>
            <a:fld id="{F98052AB-A49B-401B-ADF9-5A60783FAE72}" type="datetimeFigureOut">
              <a:rPr lang="zh-CN" altLang="en-US" smtClean="0"/>
              <a:t>2021/10/17</a:t>
            </a:fld>
            <a:endParaRPr lang="zh-CN" altLang="en-US"/>
          </a:p>
        </p:txBody>
      </p:sp>
      <p:sp>
        <p:nvSpPr>
          <p:cNvPr id="5" name="页脚占位符 4">
            <a:extLst>
              <a:ext uri="{FF2B5EF4-FFF2-40B4-BE49-F238E27FC236}">
                <a16:creationId xmlns:a16="http://schemas.microsoft.com/office/drawing/2014/main" id="{AC530783-DF20-4BE6-B030-F035C65C25A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B41B404-4F75-410C-BB5B-7E1101CC8669}"/>
              </a:ext>
            </a:extLst>
          </p:cNvPr>
          <p:cNvSpPr>
            <a:spLocks noGrp="1"/>
          </p:cNvSpPr>
          <p:nvPr>
            <p:ph type="sldNum" sz="quarter" idx="12"/>
          </p:nvPr>
        </p:nvSpPr>
        <p:spPr/>
        <p:txBody>
          <a:bodyPr/>
          <a:lstStyle/>
          <a:p>
            <a:fld id="{D759EF23-8E61-435C-85CB-A5B8F2DBA3D5}" type="slidenum">
              <a:rPr lang="zh-CN" altLang="en-US" smtClean="0"/>
              <a:t>‹#›</a:t>
            </a:fld>
            <a:endParaRPr lang="zh-CN" altLang="en-US"/>
          </a:p>
        </p:txBody>
      </p:sp>
    </p:spTree>
    <p:extLst>
      <p:ext uri="{BB962C8B-B14F-4D97-AF65-F5344CB8AC3E}">
        <p14:creationId xmlns:p14="http://schemas.microsoft.com/office/powerpoint/2010/main" val="944769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AC4470-DC31-4441-96C9-EB6391EDCDD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F7F63AC-6851-4C7C-8608-C7B2787F0A0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F40A1BB-E550-4427-8AC2-47A25BD9AAC7}"/>
              </a:ext>
            </a:extLst>
          </p:cNvPr>
          <p:cNvSpPr>
            <a:spLocks noGrp="1"/>
          </p:cNvSpPr>
          <p:nvPr>
            <p:ph type="dt" sz="half" idx="10"/>
          </p:nvPr>
        </p:nvSpPr>
        <p:spPr/>
        <p:txBody>
          <a:bodyPr/>
          <a:lstStyle/>
          <a:p>
            <a:fld id="{F98052AB-A49B-401B-ADF9-5A60783FAE72}" type="datetimeFigureOut">
              <a:rPr lang="zh-CN" altLang="en-US" smtClean="0"/>
              <a:t>2021/10/17</a:t>
            </a:fld>
            <a:endParaRPr lang="zh-CN" altLang="en-US"/>
          </a:p>
        </p:txBody>
      </p:sp>
      <p:sp>
        <p:nvSpPr>
          <p:cNvPr id="5" name="页脚占位符 4">
            <a:extLst>
              <a:ext uri="{FF2B5EF4-FFF2-40B4-BE49-F238E27FC236}">
                <a16:creationId xmlns:a16="http://schemas.microsoft.com/office/drawing/2014/main" id="{5174D059-AD75-4C1C-8073-0D09251FE7B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C8D96E3-B29D-48B5-880D-3CB9EDF7760F}"/>
              </a:ext>
            </a:extLst>
          </p:cNvPr>
          <p:cNvSpPr>
            <a:spLocks noGrp="1"/>
          </p:cNvSpPr>
          <p:nvPr>
            <p:ph type="sldNum" sz="quarter" idx="12"/>
          </p:nvPr>
        </p:nvSpPr>
        <p:spPr/>
        <p:txBody>
          <a:bodyPr/>
          <a:lstStyle/>
          <a:p>
            <a:fld id="{D759EF23-8E61-435C-85CB-A5B8F2DBA3D5}" type="slidenum">
              <a:rPr lang="zh-CN" altLang="en-US" smtClean="0"/>
              <a:t>‹#›</a:t>
            </a:fld>
            <a:endParaRPr lang="zh-CN" altLang="en-US"/>
          </a:p>
        </p:txBody>
      </p:sp>
      <p:pic>
        <p:nvPicPr>
          <p:cNvPr id="8" name="图片 7">
            <a:extLst>
              <a:ext uri="{FF2B5EF4-FFF2-40B4-BE49-F238E27FC236}">
                <a16:creationId xmlns:a16="http://schemas.microsoft.com/office/drawing/2014/main" id="{F58786A5-1A59-4403-8CE0-5486FC7CFDA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04919" y="-1002971"/>
            <a:ext cx="4114800" cy="2907727"/>
          </a:xfrm>
          <a:prstGeom prst="rect">
            <a:avLst/>
          </a:prstGeom>
        </p:spPr>
      </p:pic>
    </p:spTree>
    <p:extLst>
      <p:ext uri="{BB962C8B-B14F-4D97-AF65-F5344CB8AC3E}">
        <p14:creationId xmlns:p14="http://schemas.microsoft.com/office/powerpoint/2010/main" val="4176258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21312A-D998-49D2-B4D5-975F48C39B1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8EC9C47-D6DA-42C4-81E7-CF9F54C3D1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A695488-F998-460F-B37A-83DA89CD3649}"/>
              </a:ext>
            </a:extLst>
          </p:cNvPr>
          <p:cNvSpPr>
            <a:spLocks noGrp="1"/>
          </p:cNvSpPr>
          <p:nvPr>
            <p:ph type="dt" sz="half" idx="10"/>
          </p:nvPr>
        </p:nvSpPr>
        <p:spPr/>
        <p:txBody>
          <a:bodyPr/>
          <a:lstStyle/>
          <a:p>
            <a:fld id="{F98052AB-A49B-401B-ADF9-5A60783FAE72}" type="datetimeFigureOut">
              <a:rPr lang="zh-CN" altLang="en-US" smtClean="0"/>
              <a:t>2021/10/17</a:t>
            </a:fld>
            <a:endParaRPr lang="zh-CN" altLang="en-US"/>
          </a:p>
        </p:txBody>
      </p:sp>
      <p:sp>
        <p:nvSpPr>
          <p:cNvPr id="5" name="页脚占位符 4">
            <a:extLst>
              <a:ext uri="{FF2B5EF4-FFF2-40B4-BE49-F238E27FC236}">
                <a16:creationId xmlns:a16="http://schemas.microsoft.com/office/drawing/2014/main" id="{FB71B387-1E87-46B1-A62B-02DCDA92C15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56628CE-EE5C-4050-AFF9-5467EE2E2361}"/>
              </a:ext>
            </a:extLst>
          </p:cNvPr>
          <p:cNvSpPr>
            <a:spLocks noGrp="1"/>
          </p:cNvSpPr>
          <p:nvPr>
            <p:ph type="sldNum" sz="quarter" idx="12"/>
          </p:nvPr>
        </p:nvSpPr>
        <p:spPr/>
        <p:txBody>
          <a:bodyPr/>
          <a:lstStyle/>
          <a:p>
            <a:fld id="{D759EF23-8E61-435C-85CB-A5B8F2DBA3D5}" type="slidenum">
              <a:rPr lang="zh-CN" altLang="en-US" smtClean="0"/>
              <a:t>‹#›</a:t>
            </a:fld>
            <a:endParaRPr lang="zh-CN" altLang="en-US"/>
          </a:p>
        </p:txBody>
      </p:sp>
    </p:spTree>
    <p:extLst>
      <p:ext uri="{BB962C8B-B14F-4D97-AF65-F5344CB8AC3E}">
        <p14:creationId xmlns:p14="http://schemas.microsoft.com/office/powerpoint/2010/main" val="3391398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3D4D34-76CA-4B44-93E6-43B3249D5F9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1BD1BF7-FF84-487F-B9AF-C905D20C3A10}"/>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8934875-9C6B-4E03-92F7-6FD4BAFA6D5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72A3DDBE-AA50-452B-B61B-6F917520A127}"/>
              </a:ext>
            </a:extLst>
          </p:cNvPr>
          <p:cNvSpPr>
            <a:spLocks noGrp="1"/>
          </p:cNvSpPr>
          <p:nvPr>
            <p:ph type="dt" sz="half" idx="10"/>
          </p:nvPr>
        </p:nvSpPr>
        <p:spPr/>
        <p:txBody>
          <a:bodyPr/>
          <a:lstStyle/>
          <a:p>
            <a:fld id="{F98052AB-A49B-401B-ADF9-5A60783FAE72}" type="datetimeFigureOut">
              <a:rPr lang="zh-CN" altLang="en-US" smtClean="0"/>
              <a:t>2021/10/17</a:t>
            </a:fld>
            <a:endParaRPr lang="zh-CN" altLang="en-US"/>
          </a:p>
        </p:txBody>
      </p:sp>
      <p:sp>
        <p:nvSpPr>
          <p:cNvPr id="6" name="页脚占位符 5">
            <a:extLst>
              <a:ext uri="{FF2B5EF4-FFF2-40B4-BE49-F238E27FC236}">
                <a16:creationId xmlns:a16="http://schemas.microsoft.com/office/drawing/2014/main" id="{AAD75A56-B48B-453C-99A6-808EB301388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1C08A46-7627-487C-9F13-C337C354FC54}"/>
              </a:ext>
            </a:extLst>
          </p:cNvPr>
          <p:cNvSpPr>
            <a:spLocks noGrp="1"/>
          </p:cNvSpPr>
          <p:nvPr>
            <p:ph type="sldNum" sz="quarter" idx="12"/>
          </p:nvPr>
        </p:nvSpPr>
        <p:spPr/>
        <p:txBody>
          <a:bodyPr/>
          <a:lstStyle/>
          <a:p>
            <a:fld id="{D759EF23-8E61-435C-85CB-A5B8F2DBA3D5}" type="slidenum">
              <a:rPr lang="zh-CN" altLang="en-US" smtClean="0"/>
              <a:t>‹#›</a:t>
            </a:fld>
            <a:endParaRPr lang="zh-CN" altLang="en-US"/>
          </a:p>
        </p:txBody>
      </p:sp>
    </p:spTree>
    <p:extLst>
      <p:ext uri="{BB962C8B-B14F-4D97-AF65-F5344CB8AC3E}">
        <p14:creationId xmlns:p14="http://schemas.microsoft.com/office/powerpoint/2010/main" val="3397319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41689C-8976-490E-85E8-FA7C1AF0412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5A07387-F19B-412D-8F3A-DBF2D3089B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FC7E578-D8B8-461B-A56C-BA0D0019C26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FCE7C29-6F12-4827-A90A-2FDDBA64DC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2A22B71-8B31-47D3-BF82-15DED42CB5BD}"/>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462F1E42-0D06-4450-8038-97E9382D9F03}"/>
              </a:ext>
            </a:extLst>
          </p:cNvPr>
          <p:cNvSpPr>
            <a:spLocks noGrp="1"/>
          </p:cNvSpPr>
          <p:nvPr>
            <p:ph type="dt" sz="half" idx="10"/>
          </p:nvPr>
        </p:nvSpPr>
        <p:spPr/>
        <p:txBody>
          <a:bodyPr/>
          <a:lstStyle/>
          <a:p>
            <a:fld id="{F98052AB-A49B-401B-ADF9-5A60783FAE72}" type="datetimeFigureOut">
              <a:rPr lang="zh-CN" altLang="en-US" smtClean="0"/>
              <a:t>2021/10/17</a:t>
            </a:fld>
            <a:endParaRPr lang="zh-CN" altLang="en-US"/>
          </a:p>
        </p:txBody>
      </p:sp>
      <p:sp>
        <p:nvSpPr>
          <p:cNvPr id="8" name="页脚占位符 7">
            <a:extLst>
              <a:ext uri="{FF2B5EF4-FFF2-40B4-BE49-F238E27FC236}">
                <a16:creationId xmlns:a16="http://schemas.microsoft.com/office/drawing/2014/main" id="{E243C49F-BEDC-45C0-AAAE-67B663632BA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166C208-9465-4CAB-B8D4-95E9E2B75710}"/>
              </a:ext>
            </a:extLst>
          </p:cNvPr>
          <p:cNvSpPr>
            <a:spLocks noGrp="1"/>
          </p:cNvSpPr>
          <p:nvPr>
            <p:ph type="sldNum" sz="quarter" idx="12"/>
          </p:nvPr>
        </p:nvSpPr>
        <p:spPr/>
        <p:txBody>
          <a:bodyPr/>
          <a:lstStyle/>
          <a:p>
            <a:fld id="{D759EF23-8E61-435C-85CB-A5B8F2DBA3D5}" type="slidenum">
              <a:rPr lang="zh-CN" altLang="en-US" smtClean="0"/>
              <a:t>‹#›</a:t>
            </a:fld>
            <a:endParaRPr lang="zh-CN" altLang="en-US"/>
          </a:p>
        </p:txBody>
      </p:sp>
    </p:spTree>
    <p:extLst>
      <p:ext uri="{BB962C8B-B14F-4D97-AF65-F5344CB8AC3E}">
        <p14:creationId xmlns:p14="http://schemas.microsoft.com/office/powerpoint/2010/main" val="4044625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128831-118C-4E5A-8D3E-13A6541EC1D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A9FBB37-BFB1-43CF-998D-59B23B9A2A4B}"/>
              </a:ext>
            </a:extLst>
          </p:cNvPr>
          <p:cNvSpPr>
            <a:spLocks noGrp="1"/>
          </p:cNvSpPr>
          <p:nvPr>
            <p:ph type="dt" sz="half" idx="10"/>
          </p:nvPr>
        </p:nvSpPr>
        <p:spPr/>
        <p:txBody>
          <a:bodyPr/>
          <a:lstStyle/>
          <a:p>
            <a:fld id="{F98052AB-A49B-401B-ADF9-5A60783FAE72}" type="datetimeFigureOut">
              <a:rPr lang="zh-CN" altLang="en-US" smtClean="0"/>
              <a:t>2021/10/17</a:t>
            </a:fld>
            <a:endParaRPr lang="zh-CN" altLang="en-US"/>
          </a:p>
        </p:txBody>
      </p:sp>
      <p:sp>
        <p:nvSpPr>
          <p:cNvPr id="4" name="页脚占位符 3">
            <a:extLst>
              <a:ext uri="{FF2B5EF4-FFF2-40B4-BE49-F238E27FC236}">
                <a16:creationId xmlns:a16="http://schemas.microsoft.com/office/drawing/2014/main" id="{81505E15-7AB8-4AAF-92A1-5E6614509DE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DCDCEC3-3E1F-410B-AA28-9D8DF86143E7}"/>
              </a:ext>
            </a:extLst>
          </p:cNvPr>
          <p:cNvSpPr>
            <a:spLocks noGrp="1"/>
          </p:cNvSpPr>
          <p:nvPr>
            <p:ph type="sldNum" sz="quarter" idx="12"/>
          </p:nvPr>
        </p:nvSpPr>
        <p:spPr/>
        <p:txBody>
          <a:bodyPr/>
          <a:lstStyle/>
          <a:p>
            <a:fld id="{D759EF23-8E61-435C-85CB-A5B8F2DBA3D5}" type="slidenum">
              <a:rPr lang="zh-CN" altLang="en-US" smtClean="0"/>
              <a:t>‹#›</a:t>
            </a:fld>
            <a:endParaRPr lang="zh-CN" altLang="en-US"/>
          </a:p>
        </p:txBody>
      </p:sp>
    </p:spTree>
    <p:extLst>
      <p:ext uri="{BB962C8B-B14F-4D97-AF65-F5344CB8AC3E}">
        <p14:creationId xmlns:p14="http://schemas.microsoft.com/office/powerpoint/2010/main" val="2851722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7C9538B-0F5F-445C-9C35-6A9038F6BCBD}"/>
              </a:ext>
            </a:extLst>
          </p:cNvPr>
          <p:cNvSpPr>
            <a:spLocks noGrp="1"/>
          </p:cNvSpPr>
          <p:nvPr>
            <p:ph type="dt" sz="half" idx="10"/>
          </p:nvPr>
        </p:nvSpPr>
        <p:spPr/>
        <p:txBody>
          <a:bodyPr/>
          <a:lstStyle/>
          <a:p>
            <a:fld id="{F98052AB-A49B-401B-ADF9-5A60783FAE72}" type="datetimeFigureOut">
              <a:rPr lang="zh-CN" altLang="en-US" smtClean="0"/>
              <a:t>2021/10/17</a:t>
            </a:fld>
            <a:endParaRPr lang="zh-CN" altLang="en-US"/>
          </a:p>
        </p:txBody>
      </p:sp>
      <p:sp>
        <p:nvSpPr>
          <p:cNvPr id="3" name="页脚占位符 2">
            <a:extLst>
              <a:ext uri="{FF2B5EF4-FFF2-40B4-BE49-F238E27FC236}">
                <a16:creationId xmlns:a16="http://schemas.microsoft.com/office/drawing/2014/main" id="{CF72262D-0AB0-4F37-8BF8-36464CC9F0E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6ED792A-DE96-4BF0-A1B3-8D2C26301E17}"/>
              </a:ext>
            </a:extLst>
          </p:cNvPr>
          <p:cNvSpPr>
            <a:spLocks noGrp="1"/>
          </p:cNvSpPr>
          <p:nvPr>
            <p:ph type="sldNum" sz="quarter" idx="12"/>
          </p:nvPr>
        </p:nvSpPr>
        <p:spPr/>
        <p:txBody>
          <a:bodyPr/>
          <a:lstStyle/>
          <a:p>
            <a:fld id="{D759EF23-8E61-435C-85CB-A5B8F2DBA3D5}" type="slidenum">
              <a:rPr lang="zh-CN" altLang="en-US" smtClean="0"/>
              <a:t>‹#›</a:t>
            </a:fld>
            <a:endParaRPr lang="zh-CN" altLang="en-US"/>
          </a:p>
        </p:txBody>
      </p:sp>
    </p:spTree>
    <p:extLst>
      <p:ext uri="{BB962C8B-B14F-4D97-AF65-F5344CB8AC3E}">
        <p14:creationId xmlns:p14="http://schemas.microsoft.com/office/powerpoint/2010/main" val="74590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1568A8-6D52-4F3C-BA12-CD951EFE962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BE5A279-D4D8-4EB8-8FBD-A9B77A515E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123136C-4856-441A-AFB5-11BC9FDB72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BFA9FB9-EC52-4B39-9E3E-8D93BC10354E}"/>
              </a:ext>
            </a:extLst>
          </p:cNvPr>
          <p:cNvSpPr>
            <a:spLocks noGrp="1"/>
          </p:cNvSpPr>
          <p:nvPr>
            <p:ph type="dt" sz="half" idx="10"/>
          </p:nvPr>
        </p:nvSpPr>
        <p:spPr/>
        <p:txBody>
          <a:bodyPr/>
          <a:lstStyle/>
          <a:p>
            <a:fld id="{F98052AB-A49B-401B-ADF9-5A60783FAE72}" type="datetimeFigureOut">
              <a:rPr lang="zh-CN" altLang="en-US" smtClean="0"/>
              <a:t>2021/10/17</a:t>
            </a:fld>
            <a:endParaRPr lang="zh-CN" altLang="en-US"/>
          </a:p>
        </p:txBody>
      </p:sp>
      <p:sp>
        <p:nvSpPr>
          <p:cNvPr id="6" name="页脚占位符 5">
            <a:extLst>
              <a:ext uri="{FF2B5EF4-FFF2-40B4-BE49-F238E27FC236}">
                <a16:creationId xmlns:a16="http://schemas.microsoft.com/office/drawing/2014/main" id="{84554276-A7C0-48F8-9CB8-794D13BD43C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F40CB88-453F-4DC0-895A-5C19D02B631B}"/>
              </a:ext>
            </a:extLst>
          </p:cNvPr>
          <p:cNvSpPr>
            <a:spLocks noGrp="1"/>
          </p:cNvSpPr>
          <p:nvPr>
            <p:ph type="sldNum" sz="quarter" idx="12"/>
          </p:nvPr>
        </p:nvSpPr>
        <p:spPr/>
        <p:txBody>
          <a:bodyPr/>
          <a:lstStyle/>
          <a:p>
            <a:fld id="{D759EF23-8E61-435C-85CB-A5B8F2DBA3D5}" type="slidenum">
              <a:rPr lang="zh-CN" altLang="en-US" smtClean="0"/>
              <a:t>‹#›</a:t>
            </a:fld>
            <a:endParaRPr lang="zh-CN" altLang="en-US"/>
          </a:p>
        </p:txBody>
      </p:sp>
    </p:spTree>
    <p:extLst>
      <p:ext uri="{BB962C8B-B14F-4D97-AF65-F5344CB8AC3E}">
        <p14:creationId xmlns:p14="http://schemas.microsoft.com/office/powerpoint/2010/main" val="1592844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F4F90F-AD96-472D-9F95-14168140994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B86CFF2-F56C-4C7F-8C71-D0C2E96085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CE1B743-4333-4F4E-9A2A-9EB9231B54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D32225C-13F9-4DA1-BC17-0DAE9F9F0B2A}"/>
              </a:ext>
            </a:extLst>
          </p:cNvPr>
          <p:cNvSpPr>
            <a:spLocks noGrp="1"/>
          </p:cNvSpPr>
          <p:nvPr>
            <p:ph type="dt" sz="half" idx="10"/>
          </p:nvPr>
        </p:nvSpPr>
        <p:spPr/>
        <p:txBody>
          <a:bodyPr/>
          <a:lstStyle/>
          <a:p>
            <a:fld id="{F98052AB-A49B-401B-ADF9-5A60783FAE72}" type="datetimeFigureOut">
              <a:rPr lang="zh-CN" altLang="en-US" smtClean="0"/>
              <a:t>2021/10/17</a:t>
            </a:fld>
            <a:endParaRPr lang="zh-CN" altLang="en-US"/>
          </a:p>
        </p:txBody>
      </p:sp>
      <p:sp>
        <p:nvSpPr>
          <p:cNvPr id="6" name="页脚占位符 5">
            <a:extLst>
              <a:ext uri="{FF2B5EF4-FFF2-40B4-BE49-F238E27FC236}">
                <a16:creationId xmlns:a16="http://schemas.microsoft.com/office/drawing/2014/main" id="{ECB1B255-9C2B-4F03-875B-75FC69A0CBE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A21267E-997D-4DE2-8316-B1575DF34C79}"/>
              </a:ext>
            </a:extLst>
          </p:cNvPr>
          <p:cNvSpPr>
            <a:spLocks noGrp="1"/>
          </p:cNvSpPr>
          <p:nvPr>
            <p:ph type="sldNum" sz="quarter" idx="12"/>
          </p:nvPr>
        </p:nvSpPr>
        <p:spPr/>
        <p:txBody>
          <a:bodyPr/>
          <a:lstStyle/>
          <a:p>
            <a:fld id="{D759EF23-8E61-435C-85CB-A5B8F2DBA3D5}" type="slidenum">
              <a:rPr lang="zh-CN" altLang="en-US" smtClean="0"/>
              <a:t>‹#›</a:t>
            </a:fld>
            <a:endParaRPr lang="zh-CN" altLang="en-US"/>
          </a:p>
        </p:txBody>
      </p:sp>
    </p:spTree>
    <p:extLst>
      <p:ext uri="{BB962C8B-B14F-4D97-AF65-F5344CB8AC3E}">
        <p14:creationId xmlns:p14="http://schemas.microsoft.com/office/powerpoint/2010/main" val="1553856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F2F49FE-B0A6-47AF-BD13-7117591748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DCB0AA4-23FD-44F0-9EDA-AA2CBDD927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AAF0A8B-659D-419F-9049-C050CDC290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8052AB-A49B-401B-ADF9-5A60783FAE72}" type="datetimeFigureOut">
              <a:rPr lang="zh-CN" altLang="en-US" smtClean="0"/>
              <a:t>2021/10/17</a:t>
            </a:fld>
            <a:endParaRPr lang="zh-CN" altLang="en-US"/>
          </a:p>
        </p:txBody>
      </p:sp>
      <p:sp>
        <p:nvSpPr>
          <p:cNvPr id="5" name="页脚占位符 4">
            <a:extLst>
              <a:ext uri="{FF2B5EF4-FFF2-40B4-BE49-F238E27FC236}">
                <a16:creationId xmlns:a16="http://schemas.microsoft.com/office/drawing/2014/main" id="{4F3437DE-5E6F-45D8-833B-DFCC733425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7C16D5A-D7A0-4720-973E-863CBF8E51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59EF23-8E61-435C-85CB-A5B8F2DBA3D5}" type="slidenum">
              <a:rPr lang="zh-CN" altLang="en-US" smtClean="0"/>
              <a:t>‹#›</a:t>
            </a:fld>
            <a:endParaRPr lang="zh-CN" altLang="en-US"/>
          </a:p>
        </p:txBody>
      </p:sp>
    </p:spTree>
    <p:extLst>
      <p:ext uri="{BB962C8B-B14F-4D97-AF65-F5344CB8AC3E}">
        <p14:creationId xmlns:p14="http://schemas.microsoft.com/office/powerpoint/2010/main" val="27494265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emf"/></Relationships>
</file>

<file path=ppt/slides/_rels/slide11.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2.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24.emf"/><Relationship Id="rId4" Type="http://schemas.openxmlformats.org/officeDocument/2006/relationships/image" Target="../media/image23.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13.emf"/></Relationships>
</file>

<file path=ppt/slides/_rels/slide9.xml.rels><?xml version="1.0" encoding="UTF-8" standalone="yes"?>
<Relationships xmlns="http://schemas.openxmlformats.org/package/2006/relationships"><Relationship Id="rId7" Type="http://schemas.openxmlformats.org/officeDocument/2006/relationships/image" Target="../media/image15.emf"/><Relationship Id="rId1" Type="http://schemas.openxmlformats.org/officeDocument/2006/relationships/slideLayout" Target="../slideLayouts/slideLayout2.xml"/><Relationship Id="rId6" Type="http://schemas.openxmlformats.org/officeDocument/2006/relationships/image" Target="../media/image14.emf"/><Relationship Id="rId5"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E8A6CD-66F1-4930-ADA4-38519C7E80B9}"/>
              </a:ext>
            </a:extLst>
          </p:cNvPr>
          <p:cNvSpPr>
            <a:spLocks noGrp="1"/>
          </p:cNvSpPr>
          <p:nvPr>
            <p:ph type="title"/>
          </p:nvPr>
        </p:nvSpPr>
        <p:spPr/>
        <p:txBody>
          <a:bodyPr/>
          <a:lstStyle/>
          <a:p>
            <a:r>
              <a:rPr lang="zh-CN" altLang="en-US" dirty="0">
                <a:ea typeface="等线 Light"/>
              </a:rPr>
              <a:t>Week </a:t>
            </a:r>
            <a:r>
              <a:rPr lang="en-US" altLang="zh-CN" dirty="0">
                <a:ea typeface="等线 Light"/>
              </a:rPr>
              <a:t>5</a:t>
            </a:r>
            <a:endParaRPr lang="zh-CN" altLang="en-US" dirty="0"/>
          </a:p>
        </p:txBody>
      </p:sp>
      <p:sp>
        <p:nvSpPr>
          <p:cNvPr id="3" name="内容占位符 2">
            <a:extLst>
              <a:ext uri="{FF2B5EF4-FFF2-40B4-BE49-F238E27FC236}">
                <a16:creationId xmlns:a16="http://schemas.microsoft.com/office/drawing/2014/main" id="{0A7F4DD6-3F24-4658-91CA-A2CBF58BD40C}"/>
              </a:ext>
            </a:extLst>
          </p:cNvPr>
          <p:cNvSpPr>
            <a:spLocks noGrp="1"/>
          </p:cNvSpPr>
          <p:nvPr>
            <p:ph idx="1"/>
          </p:nvPr>
        </p:nvSpPr>
        <p:spPr/>
        <p:txBody>
          <a:bodyPr vert="horz" lIns="91440" tIns="45720" rIns="91440" bIns="45720" rtlCol="0" anchor="t">
            <a:normAutofit/>
          </a:bodyPr>
          <a:lstStyle/>
          <a:p>
            <a:pPr marL="0" indent="0">
              <a:buNone/>
            </a:pPr>
            <a:r>
              <a:rPr lang="en-US" altLang="zh-CN" dirty="0">
                <a:ea typeface="等线"/>
              </a:rPr>
              <a:t>Assignment</a:t>
            </a:r>
            <a:r>
              <a:rPr lang="zh-CN" altLang="en-US" dirty="0">
                <a:ea typeface="等线"/>
              </a:rPr>
              <a:t>：</a:t>
            </a:r>
            <a:r>
              <a:rPr lang="en-US" altLang="zh-CN" dirty="0">
                <a:ea typeface="等线"/>
              </a:rPr>
              <a:t>Center Selection</a:t>
            </a:r>
          </a:p>
          <a:p>
            <a:pPr marL="0" indent="0">
              <a:buNone/>
            </a:pPr>
            <a:r>
              <a:rPr lang="zh-CN" altLang="en-US" dirty="0">
                <a:ea typeface="等线"/>
              </a:rPr>
              <a:t>Name：张颜兵</a:t>
            </a:r>
            <a:endParaRPr lang="zh-CN" dirty="0"/>
          </a:p>
          <a:p>
            <a:pPr marL="0" indent="0">
              <a:buNone/>
            </a:pPr>
            <a:r>
              <a:rPr lang="zh-CN" altLang="en-US" dirty="0">
                <a:ea typeface="等线"/>
              </a:rPr>
              <a:t>Id：12132428</a:t>
            </a:r>
          </a:p>
          <a:p>
            <a:pPr marL="0" indent="0">
              <a:buNone/>
            </a:pPr>
            <a:r>
              <a:rPr lang="zh-CN" altLang="en-US" dirty="0">
                <a:ea typeface="等线"/>
              </a:rPr>
              <a:t>Department：MAE</a:t>
            </a:r>
          </a:p>
          <a:p>
            <a:pPr marL="0" indent="0">
              <a:buNone/>
            </a:pPr>
            <a:r>
              <a:rPr lang="zh-CN" altLang="en-US" dirty="0">
                <a:ea typeface="等线"/>
              </a:rPr>
              <a:t>SuperVisor：Prof.吴雷</a:t>
            </a:r>
            <a:endParaRPr lang="en-US" altLang="zh-CN" dirty="0">
              <a:ea typeface="等线"/>
            </a:endParaRPr>
          </a:p>
          <a:p>
            <a:pPr marL="0" indent="0">
              <a:buNone/>
            </a:pPr>
            <a:r>
              <a:rPr lang="en-US" altLang="zh-CN" dirty="0">
                <a:ea typeface="等线"/>
              </a:rPr>
              <a:t>Research Topic</a:t>
            </a:r>
            <a:r>
              <a:rPr lang="zh-CN" altLang="en-US" dirty="0">
                <a:ea typeface="等线"/>
              </a:rPr>
              <a:t>：</a:t>
            </a:r>
            <a:r>
              <a:rPr lang="en-US" altLang="zh-CN" dirty="0">
                <a:ea typeface="等线"/>
              </a:rPr>
              <a:t>Engineering calculation</a:t>
            </a:r>
          </a:p>
          <a:p>
            <a:pPr marL="0" indent="0">
              <a:buNone/>
            </a:pPr>
            <a:endParaRPr lang="zh-CN" altLang="en-US" dirty="0">
              <a:ea typeface="等线"/>
            </a:endParaRPr>
          </a:p>
        </p:txBody>
      </p:sp>
    </p:spTree>
    <p:extLst>
      <p:ext uri="{BB962C8B-B14F-4D97-AF65-F5344CB8AC3E}">
        <p14:creationId xmlns:p14="http://schemas.microsoft.com/office/powerpoint/2010/main" val="7039368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标题 1">
            <a:extLst>
              <a:ext uri="{FF2B5EF4-FFF2-40B4-BE49-F238E27FC236}">
                <a16:creationId xmlns:a16="http://schemas.microsoft.com/office/drawing/2014/main" id="{CC38C9E2-2786-403D-98BB-50B4ED122D02}"/>
              </a:ext>
            </a:extLst>
          </p:cNvPr>
          <p:cNvSpPr>
            <a:spLocks noGrp="1"/>
          </p:cNvSpPr>
          <p:nvPr>
            <p:ph type="title"/>
          </p:nvPr>
        </p:nvSpPr>
        <p:spPr>
          <a:xfrm>
            <a:off x="838200" y="363824"/>
            <a:ext cx="10515600" cy="1325563"/>
          </a:xfrm>
        </p:spPr>
        <p:txBody>
          <a:bodyPr>
            <a:normAutofit/>
          </a:bodyPr>
          <a:lstStyle/>
          <a:p>
            <a:r>
              <a:rPr lang="en-US" altLang="zh-CN" dirty="0"/>
              <a:t>E5  </a:t>
            </a:r>
            <a:r>
              <a:rPr lang="en-US" altLang="zh-CN" sz="1800" dirty="0"/>
              <a:t>Using the single-link clustering algorithm to initialize the partition and the centers.</a:t>
            </a:r>
            <a:endParaRPr lang="zh-CN" altLang="en-US" dirty="0"/>
          </a:p>
        </p:txBody>
      </p:sp>
      <mc:AlternateContent xmlns:mc="http://schemas.openxmlformats.org/markup-compatibility/2006">
        <mc:Choice xmlns:a14="http://schemas.microsoft.com/office/drawing/2010/main" Requires="a14">
          <p:sp>
            <p:nvSpPr>
              <p:cNvPr id="19" name="文本框 18">
                <a:extLst>
                  <a:ext uri="{FF2B5EF4-FFF2-40B4-BE49-F238E27FC236}">
                    <a16:creationId xmlns:a16="http://schemas.microsoft.com/office/drawing/2014/main" id="{95AE4CBB-F6B7-4E7C-B3A3-42D8931D1D1D}"/>
                  </a:ext>
                </a:extLst>
              </p:cNvPr>
              <p:cNvSpPr txBox="1"/>
              <p:nvPr/>
            </p:nvSpPr>
            <p:spPr>
              <a:xfrm>
                <a:off x="596349" y="1859930"/>
                <a:ext cx="81246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𝑒</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𝑔</m:t>
                      </m:r>
                      <m:r>
                        <a:rPr lang="en-US" altLang="zh-CN" i="1" dirty="0" smtClean="0">
                          <a:latin typeface="Cambria Math" panose="02040503050406030204" pitchFamily="18" charset="0"/>
                        </a:rPr>
                        <m:t>.2</m:t>
                      </m:r>
                    </m:oMath>
                  </m:oMathPara>
                </a14:m>
                <a:endParaRPr lang="zh-CN" altLang="en-US" dirty="0"/>
              </a:p>
            </p:txBody>
          </p:sp>
        </mc:Choice>
        <mc:Fallback>
          <p:sp>
            <p:nvSpPr>
              <p:cNvPr id="19" name="文本框 18">
                <a:extLst>
                  <a:ext uri="{FF2B5EF4-FFF2-40B4-BE49-F238E27FC236}">
                    <a16:creationId xmlns:a16="http://schemas.microsoft.com/office/drawing/2014/main" id="{95AE4CBB-F6B7-4E7C-B3A3-42D8931D1D1D}"/>
                  </a:ext>
                </a:extLst>
              </p:cNvPr>
              <p:cNvSpPr txBox="1">
                <a:spLocks noRot="1" noChangeAspect="1" noMove="1" noResize="1" noEditPoints="1" noAdjustHandles="1" noChangeArrowheads="1" noChangeShapeType="1" noTextEdit="1"/>
              </p:cNvSpPr>
              <p:nvPr/>
            </p:nvSpPr>
            <p:spPr>
              <a:xfrm>
                <a:off x="596349" y="1859930"/>
                <a:ext cx="812467" cy="369332"/>
              </a:xfrm>
              <a:prstGeom prst="rect">
                <a:avLst/>
              </a:prstGeom>
              <a:blipFill>
                <a:blip r:embed="rId2"/>
                <a:stretch>
                  <a:fillRect b="-6557"/>
                </a:stretch>
              </a:blipFill>
            </p:spPr>
            <p:txBody>
              <a:bodyPr/>
              <a:lstStyle/>
              <a:p>
                <a:r>
                  <a:rPr lang="zh-CN" altLang="en-US">
                    <a:noFill/>
                  </a:rPr>
                  <a:t> </a:t>
                </a:r>
              </a:p>
            </p:txBody>
          </p:sp>
        </mc:Fallback>
      </mc:AlternateContent>
      <p:sp>
        <p:nvSpPr>
          <p:cNvPr id="21" name="文本框 20">
            <a:extLst>
              <a:ext uri="{FF2B5EF4-FFF2-40B4-BE49-F238E27FC236}">
                <a16:creationId xmlns:a16="http://schemas.microsoft.com/office/drawing/2014/main" id="{E2CE5AB4-FDAB-47BD-9C22-5A704FF4DA36}"/>
              </a:ext>
            </a:extLst>
          </p:cNvPr>
          <p:cNvSpPr txBox="1"/>
          <p:nvPr/>
        </p:nvSpPr>
        <p:spPr>
          <a:xfrm>
            <a:off x="2285835" y="5833137"/>
            <a:ext cx="2284600" cy="369332"/>
          </a:xfrm>
          <a:prstGeom prst="rect">
            <a:avLst/>
          </a:prstGeom>
          <a:noFill/>
        </p:spPr>
        <p:txBody>
          <a:bodyPr wrap="none" rtlCol="0">
            <a:spAutoFit/>
          </a:bodyPr>
          <a:lstStyle/>
          <a:p>
            <a:r>
              <a:rPr lang="en-US" altLang="zh-CN" dirty="0"/>
              <a:t>Single-link+K-means</a:t>
            </a:r>
            <a:endParaRPr lang="zh-CN" altLang="en-US" dirty="0"/>
          </a:p>
        </p:txBody>
      </p:sp>
      <p:sp>
        <p:nvSpPr>
          <p:cNvPr id="22" name="文本框 21">
            <a:extLst>
              <a:ext uri="{FF2B5EF4-FFF2-40B4-BE49-F238E27FC236}">
                <a16:creationId xmlns:a16="http://schemas.microsoft.com/office/drawing/2014/main" id="{C458C785-D2DD-4681-B45D-0DAC918123C3}"/>
              </a:ext>
            </a:extLst>
          </p:cNvPr>
          <p:cNvSpPr txBox="1"/>
          <p:nvPr/>
        </p:nvSpPr>
        <p:spPr>
          <a:xfrm>
            <a:off x="7863618" y="5833137"/>
            <a:ext cx="1800493" cy="369332"/>
          </a:xfrm>
          <a:prstGeom prst="rect">
            <a:avLst/>
          </a:prstGeom>
          <a:noFill/>
        </p:spPr>
        <p:txBody>
          <a:bodyPr wrap="none" rtlCol="0">
            <a:spAutoFit/>
          </a:bodyPr>
          <a:lstStyle/>
          <a:p>
            <a:r>
              <a:rPr lang="en-US" altLang="zh-CN" dirty="0"/>
              <a:t>Fuzzy Clustering</a:t>
            </a:r>
            <a:endParaRPr lang="zh-CN" altLang="en-US" dirty="0"/>
          </a:p>
        </p:txBody>
      </p:sp>
      <p:grpSp>
        <p:nvGrpSpPr>
          <p:cNvPr id="2" name="组合 1">
            <a:extLst>
              <a:ext uri="{FF2B5EF4-FFF2-40B4-BE49-F238E27FC236}">
                <a16:creationId xmlns:a16="http://schemas.microsoft.com/office/drawing/2014/main" id="{F2DFEE31-7794-419D-95F9-7D7B7B03E009}"/>
              </a:ext>
            </a:extLst>
          </p:cNvPr>
          <p:cNvGrpSpPr/>
          <p:nvPr/>
        </p:nvGrpSpPr>
        <p:grpSpPr>
          <a:xfrm>
            <a:off x="790980" y="1961109"/>
            <a:ext cx="10610040" cy="3953510"/>
            <a:chOff x="2277071" y="1508552"/>
            <a:chExt cx="10610040" cy="3953510"/>
          </a:xfrm>
        </p:grpSpPr>
        <p:pic>
          <p:nvPicPr>
            <p:cNvPr id="13" name="图片 12">
              <a:extLst>
                <a:ext uri="{FF2B5EF4-FFF2-40B4-BE49-F238E27FC236}">
                  <a16:creationId xmlns:a16="http://schemas.microsoft.com/office/drawing/2014/main" id="{85ADC1FA-766F-4B01-8069-24F500671D0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77071" y="1508552"/>
              <a:ext cx="5274310" cy="3953510"/>
            </a:xfrm>
            <a:prstGeom prst="rect">
              <a:avLst/>
            </a:prstGeom>
            <a:noFill/>
            <a:ln>
              <a:noFill/>
            </a:ln>
          </p:spPr>
        </p:pic>
        <p:pic>
          <p:nvPicPr>
            <p:cNvPr id="14" name="图片 13">
              <a:extLst>
                <a:ext uri="{FF2B5EF4-FFF2-40B4-BE49-F238E27FC236}">
                  <a16:creationId xmlns:a16="http://schemas.microsoft.com/office/drawing/2014/main" id="{7F6A3C39-C583-4634-8601-A06DC2B6638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612801" y="1508552"/>
              <a:ext cx="5274310" cy="3953510"/>
            </a:xfrm>
            <a:prstGeom prst="rect">
              <a:avLst/>
            </a:prstGeom>
            <a:noFill/>
            <a:ln>
              <a:noFill/>
            </a:ln>
          </p:spPr>
        </p:pic>
      </p:grpSp>
    </p:spTree>
    <p:extLst>
      <p:ext uri="{BB962C8B-B14F-4D97-AF65-F5344CB8AC3E}">
        <p14:creationId xmlns:p14="http://schemas.microsoft.com/office/powerpoint/2010/main" val="2220583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4FB6AC68-C0BA-41B0-AC28-0FB757E5E7DB}"/>
              </a:ext>
            </a:extLst>
          </p:cNvPr>
          <p:cNvGrpSpPr/>
          <p:nvPr/>
        </p:nvGrpSpPr>
        <p:grpSpPr>
          <a:xfrm>
            <a:off x="821690" y="1796228"/>
            <a:ext cx="10548620" cy="3953510"/>
            <a:chOff x="586437" y="2406402"/>
            <a:chExt cx="10548620" cy="3953510"/>
          </a:xfrm>
        </p:grpSpPr>
        <p:pic>
          <p:nvPicPr>
            <p:cNvPr id="10" name="图片 9">
              <a:extLst>
                <a:ext uri="{FF2B5EF4-FFF2-40B4-BE49-F238E27FC236}">
                  <a16:creationId xmlns:a16="http://schemas.microsoft.com/office/drawing/2014/main" id="{7CA7AC60-0172-47D0-98AD-086A7D93E5A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860747" y="2406402"/>
              <a:ext cx="5274310" cy="3953510"/>
            </a:xfrm>
            <a:prstGeom prst="rect">
              <a:avLst/>
            </a:prstGeom>
            <a:noFill/>
            <a:ln>
              <a:noFill/>
            </a:ln>
          </p:spPr>
        </p:pic>
        <p:pic>
          <p:nvPicPr>
            <p:cNvPr id="14" name="图片 13">
              <a:extLst>
                <a:ext uri="{FF2B5EF4-FFF2-40B4-BE49-F238E27FC236}">
                  <a16:creationId xmlns:a16="http://schemas.microsoft.com/office/drawing/2014/main" id="{DEDD8689-17DD-46BC-B173-CA906344A87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6437" y="2406402"/>
              <a:ext cx="5274310" cy="3953510"/>
            </a:xfrm>
            <a:prstGeom prst="rect">
              <a:avLst/>
            </a:prstGeom>
            <a:noFill/>
            <a:ln>
              <a:noFill/>
            </a:ln>
          </p:spPr>
        </p:pic>
      </p:grpSp>
      <p:sp>
        <p:nvSpPr>
          <p:cNvPr id="15" name="标题 1">
            <a:extLst>
              <a:ext uri="{FF2B5EF4-FFF2-40B4-BE49-F238E27FC236}">
                <a16:creationId xmlns:a16="http://schemas.microsoft.com/office/drawing/2014/main" id="{FE2BD8D1-84D9-4F31-AABC-97D34B75843E}"/>
              </a:ext>
            </a:extLst>
          </p:cNvPr>
          <p:cNvSpPr>
            <a:spLocks noGrp="1"/>
          </p:cNvSpPr>
          <p:nvPr>
            <p:ph type="title"/>
          </p:nvPr>
        </p:nvSpPr>
        <p:spPr>
          <a:xfrm>
            <a:off x="838200" y="365125"/>
            <a:ext cx="10515600" cy="1325563"/>
          </a:xfrm>
        </p:spPr>
        <p:txBody>
          <a:bodyPr>
            <a:normAutofit/>
          </a:bodyPr>
          <a:lstStyle/>
          <a:p>
            <a:r>
              <a:rPr lang="en-US" altLang="zh-CN" dirty="0"/>
              <a:t>E5  </a:t>
            </a:r>
            <a:r>
              <a:rPr lang="en-US" altLang="zh-CN" sz="1800" dirty="0"/>
              <a:t>Using the single-link clustering algorithm to initialize the partition and the centers.</a:t>
            </a:r>
            <a:endParaRPr lang="zh-CN" altLang="en-US" dirty="0"/>
          </a:p>
        </p:txBody>
      </p:sp>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618871E5-CC3B-4081-B32D-DFBBD84623FB}"/>
                  </a:ext>
                </a:extLst>
              </p:cNvPr>
              <p:cNvSpPr txBox="1"/>
              <p:nvPr/>
            </p:nvSpPr>
            <p:spPr>
              <a:xfrm>
                <a:off x="921357" y="1611562"/>
                <a:ext cx="81246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𝑒</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𝑔</m:t>
                      </m:r>
                      <m:r>
                        <a:rPr lang="en-US" altLang="zh-CN" i="1" dirty="0" smtClean="0">
                          <a:latin typeface="Cambria Math" panose="02040503050406030204" pitchFamily="18" charset="0"/>
                        </a:rPr>
                        <m:t>.3</m:t>
                      </m:r>
                    </m:oMath>
                  </m:oMathPara>
                </a14:m>
                <a:endParaRPr lang="zh-CN" altLang="en-US" dirty="0"/>
              </a:p>
            </p:txBody>
          </p:sp>
        </mc:Choice>
        <mc:Fallback xmlns="">
          <p:sp>
            <p:nvSpPr>
              <p:cNvPr id="16" name="文本框 15">
                <a:extLst>
                  <a:ext uri="{FF2B5EF4-FFF2-40B4-BE49-F238E27FC236}">
                    <a16:creationId xmlns:a16="http://schemas.microsoft.com/office/drawing/2014/main" id="{618871E5-CC3B-4081-B32D-DFBBD84623FB}"/>
                  </a:ext>
                </a:extLst>
              </p:cNvPr>
              <p:cNvSpPr txBox="1">
                <a:spLocks noRot="1" noChangeAspect="1" noMove="1" noResize="1" noEditPoints="1" noAdjustHandles="1" noChangeArrowheads="1" noChangeShapeType="1" noTextEdit="1"/>
              </p:cNvSpPr>
              <p:nvPr/>
            </p:nvSpPr>
            <p:spPr>
              <a:xfrm>
                <a:off x="921357" y="1611562"/>
                <a:ext cx="812467" cy="369332"/>
              </a:xfrm>
              <a:prstGeom prst="rect">
                <a:avLst/>
              </a:prstGeom>
              <a:blipFill>
                <a:blip r:embed="rId4"/>
                <a:stretch>
                  <a:fillRect b="-6557"/>
                </a:stretch>
              </a:blipFill>
            </p:spPr>
            <p:txBody>
              <a:bodyPr/>
              <a:lstStyle/>
              <a:p>
                <a:r>
                  <a:rPr lang="zh-CN" altLang="en-US">
                    <a:noFill/>
                  </a:rPr>
                  <a:t> </a:t>
                </a:r>
              </a:p>
            </p:txBody>
          </p:sp>
        </mc:Fallback>
      </mc:AlternateContent>
      <p:sp>
        <p:nvSpPr>
          <p:cNvPr id="17" name="文本框 16">
            <a:extLst>
              <a:ext uri="{FF2B5EF4-FFF2-40B4-BE49-F238E27FC236}">
                <a16:creationId xmlns:a16="http://schemas.microsoft.com/office/drawing/2014/main" id="{C3C89C2A-06DF-450B-A5DE-EDB5F679FEAD}"/>
              </a:ext>
            </a:extLst>
          </p:cNvPr>
          <p:cNvSpPr txBox="1"/>
          <p:nvPr/>
        </p:nvSpPr>
        <p:spPr>
          <a:xfrm>
            <a:off x="8114235" y="5749738"/>
            <a:ext cx="1237839" cy="369332"/>
          </a:xfrm>
          <a:prstGeom prst="rect">
            <a:avLst/>
          </a:prstGeom>
          <a:noFill/>
        </p:spPr>
        <p:txBody>
          <a:bodyPr wrap="none" rtlCol="0">
            <a:spAutoFit/>
          </a:bodyPr>
          <a:lstStyle/>
          <a:p>
            <a:r>
              <a:rPr lang="en-US" altLang="zh-CN" dirty="0"/>
              <a:t>Single-link</a:t>
            </a:r>
            <a:endParaRPr lang="zh-CN" altLang="en-US" dirty="0"/>
          </a:p>
        </p:txBody>
      </p:sp>
      <p:sp>
        <p:nvSpPr>
          <p:cNvPr id="18" name="文本框 17">
            <a:extLst>
              <a:ext uri="{FF2B5EF4-FFF2-40B4-BE49-F238E27FC236}">
                <a16:creationId xmlns:a16="http://schemas.microsoft.com/office/drawing/2014/main" id="{3D7C12C5-B34C-4754-B66A-EAC669CEB6B6}"/>
              </a:ext>
            </a:extLst>
          </p:cNvPr>
          <p:cNvSpPr txBox="1"/>
          <p:nvPr/>
        </p:nvSpPr>
        <p:spPr>
          <a:xfrm>
            <a:off x="2765386" y="5749738"/>
            <a:ext cx="1386918" cy="369332"/>
          </a:xfrm>
          <a:prstGeom prst="rect">
            <a:avLst/>
          </a:prstGeom>
          <a:noFill/>
        </p:spPr>
        <p:txBody>
          <a:bodyPr wrap="none" rtlCol="0">
            <a:spAutoFit/>
          </a:bodyPr>
          <a:lstStyle/>
          <a:p>
            <a:r>
              <a:rPr lang="en-US" altLang="zh-CN" dirty="0"/>
              <a:t>Initial points</a:t>
            </a:r>
            <a:endParaRPr lang="zh-CN" altLang="en-US" dirty="0"/>
          </a:p>
        </p:txBody>
      </p:sp>
    </p:spTree>
    <p:extLst>
      <p:ext uri="{BB962C8B-B14F-4D97-AF65-F5344CB8AC3E}">
        <p14:creationId xmlns:p14="http://schemas.microsoft.com/office/powerpoint/2010/main" val="814847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id="{4FD42049-B0E3-4E86-B4E7-A6058B54ADF9}"/>
              </a:ext>
            </a:extLst>
          </p:cNvPr>
          <p:cNvSpPr>
            <a:spLocks noGrp="1"/>
          </p:cNvSpPr>
          <p:nvPr>
            <p:ph type="title"/>
          </p:nvPr>
        </p:nvSpPr>
        <p:spPr>
          <a:xfrm>
            <a:off x="838200" y="365125"/>
            <a:ext cx="10515600" cy="1325563"/>
          </a:xfrm>
        </p:spPr>
        <p:txBody>
          <a:bodyPr>
            <a:normAutofit/>
          </a:bodyPr>
          <a:lstStyle/>
          <a:p>
            <a:r>
              <a:rPr lang="en-US" altLang="zh-CN" dirty="0"/>
              <a:t>E5  </a:t>
            </a:r>
            <a:r>
              <a:rPr lang="en-US" altLang="zh-CN" sz="1800" dirty="0"/>
              <a:t>Using the single-link clustering algorithm to initialize the partition and the centers.</a:t>
            </a:r>
            <a:endParaRPr lang="zh-CN" altLang="en-US" dirty="0"/>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702BB92C-3A3F-416A-AFBE-34FECA9AFA74}"/>
                  </a:ext>
                </a:extLst>
              </p:cNvPr>
              <p:cNvSpPr txBox="1"/>
              <p:nvPr/>
            </p:nvSpPr>
            <p:spPr>
              <a:xfrm>
                <a:off x="937591" y="1609686"/>
                <a:ext cx="81246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𝑒</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𝑔</m:t>
                      </m:r>
                      <m:r>
                        <a:rPr lang="en-US" altLang="zh-CN" i="1" dirty="0" smtClean="0">
                          <a:latin typeface="Cambria Math" panose="02040503050406030204" pitchFamily="18" charset="0"/>
                        </a:rPr>
                        <m:t>.3</m:t>
                      </m:r>
                    </m:oMath>
                  </m:oMathPara>
                </a14:m>
                <a:endParaRPr lang="zh-CN" altLang="en-US" dirty="0"/>
              </a:p>
            </p:txBody>
          </p:sp>
        </mc:Choice>
        <mc:Fallback xmlns="">
          <p:sp>
            <p:nvSpPr>
              <p:cNvPr id="9" name="文本框 8">
                <a:extLst>
                  <a:ext uri="{FF2B5EF4-FFF2-40B4-BE49-F238E27FC236}">
                    <a16:creationId xmlns:a16="http://schemas.microsoft.com/office/drawing/2014/main" id="{702BB92C-3A3F-416A-AFBE-34FECA9AFA74}"/>
                  </a:ext>
                </a:extLst>
              </p:cNvPr>
              <p:cNvSpPr txBox="1">
                <a:spLocks noRot="1" noChangeAspect="1" noMove="1" noResize="1" noEditPoints="1" noAdjustHandles="1" noChangeArrowheads="1" noChangeShapeType="1" noTextEdit="1"/>
              </p:cNvSpPr>
              <p:nvPr/>
            </p:nvSpPr>
            <p:spPr>
              <a:xfrm>
                <a:off x="937591" y="1609686"/>
                <a:ext cx="812467" cy="369332"/>
              </a:xfrm>
              <a:prstGeom prst="rect">
                <a:avLst/>
              </a:prstGeom>
              <a:blipFill>
                <a:blip r:embed="rId2"/>
                <a:stretch>
                  <a:fillRect b="-6557"/>
                </a:stretch>
              </a:blipFill>
            </p:spPr>
            <p:txBody>
              <a:bodyPr/>
              <a:lstStyle/>
              <a:p>
                <a:r>
                  <a:rPr lang="zh-CN" altLang="en-US">
                    <a:noFill/>
                  </a:rPr>
                  <a:t> </a:t>
                </a:r>
              </a:p>
            </p:txBody>
          </p:sp>
        </mc:Fallback>
      </mc:AlternateContent>
      <p:grpSp>
        <p:nvGrpSpPr>
          <p:cNvPr id="6" name="组合 5">
            <a:extLst>
              <a:ext uri="{FF2B5EF4-FFF2-40B4-BE49-F238E27FC236}">
                <a16:creationId xmlns:a16="http://schemas.microsoft.com/office/drawing/2014/main" id="{957ED4F8-7F00-4F97-90FF-4711093E48CF}"/>
              </a:ext>
            </a:extLst>
          </p:cNvPr>
          <p:cNvGrpSpPr/>
          <p:nvPr/>
        </p:nvGrpSpPr>
        <p:grpSpPr>
          <a:xfrm>
            <a:off x="161061" y="2015514"/>
            <a:ext cx="11869878" cy="3232800"/>
            <a:chOff x="99391" y="1934512"/>
            <a:chExt cx="11869878" cy="3232800"/>
          </a:xfrm>
        </p:grpSpPr>
        <p:pic>
          <p:nvPicPr>
            <p:cNvPr id="11" name="图片 10">
              <a:extLst>
                <a:ext uri="{FF2B5EF4-FFF2-40B4-BE49-F238E27FC236}">
                  <a16:creationId xmlns:a16="http://schemas.microsoft.com/office/drawing/2014/main" id="{63CFB66B-71D3-4A2E-8D5F-34F0DA662EC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77921" y="1934512"/>
              <a:ext cx="4312819" cy="3232800"/>
            </a:xfrm>
            <a:prstGeom prst="rect">
              <a:avLst/>
            </a:prstGeom>
            <a:noFill/>
            <a:ln>
              <a:noFill/>
            </a:ln>
          </p:spPr>
        </p:pic>
        <p:pic>
          <p:nvPicPr>
            <p:cNvPr id="13" name="图片 12">
              <a:extLst>
                <a:ext uri="{FF2B5EF4-FFF2-40B4-BE49-F238E27FC236}">
                  <a16:creationId xmlns:a16="http://schemas.microsoft.com/office/drawing/2014/main" id="{4D61F752-BFD1-4194-B807-EEA817E0BEF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656446" y="1934512"/>
              <a:ext cx="4312823" cy="3232800"/>
            </a:xfrm>
            <a:prstGeom prst="rect">
              <a:avLst/>
            </a:prstGeom>
            <a:noFill/>
            <a:ln>
              <a:noFill/>
            </a:ln>
          </p:spPr>
        </p:pic>
        <p:pic>
          <p:nvPicPr>
            <p:cNvPr id="12" name="图片 11">
              <a:extLst>
                <a:ext uri="{FF2B5EF4-FFF2-40B4-BE49-F238E27FC236}">
                  <a16:creationId xmlns:a16="http://schemas.microsoft.com/office/drawing/2014/main" id="{8B11E6DA-097D-46C8-9164-4E8E88278F0A}"/>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99391" y="1934512"/>
              <a:ext cx="4312823" cy="3232800"/>
            </a:xfrm>
            <a:prstGeom prst="rect">
              <a:avLst/>
            </a:prstGeom>
            <a:noFill/>
            <a:ln>
              <a:noFill/>
            </a:ln>
          </p:spPr>
        </p:pic>
      </p:grpSp>
      <p:sp>
        <p:nvSpPr>
          <p:cNvPr id="16" name="文本框 15">
            <a:extLst>
              <a:ext uri="{FF2B5EF4-FFF2-40B4-BE49-F238E27FC236}">
                <a16:creationId xmlns:a16="http://schemas.microsoft.com/office/drawing/2014/main" id="{710671D6-85F9-4A0A-9161-F18BC240AEA9}"/>
              </a:ext>
            </a:extLst>
          </p:cNvPr>
          <p:cNvSpPr txBox="1"/>
          <p:nvPr/>
        </p:nvSpPr>
        <p:spPr>
          <a:xfrm>
            <a:off x="4953700" y="5462062"/>
            <a:ext cx="2284600" cy="369332"/>
          </a:xfrm>
          <a:prstGeom prst="rect">
            <a:avLst/>
          </a:prstGeom>
          <a:noFill/>
        </p:spPr>
        <p:txBody>
          <a:bodyPr wrap="none" rtlCol="0">
            <a:spAutoFit/>
          </a:bodyPr>
          <a:lstStyle/>
          <a:p>
            <a:r>
              <a:rPr lang="en-US" altLang="zh-CN" dirty="0"/>
              <a:t>Single-link+K-means</a:t>
            </a:r>
            <a:endParaRPr lang="zh-CN" altLang="en-US" dirty="0"/>
          </a:p>
        </p:txBody>
      </p:sp>
      <p:sp>
        <p:nvSpPr>
          <p:cNvPr id="17" name="文本框 16">
            <a:extLst>
              <a:ext uri="{FF2B5EF4-FFF2-40B4-BE49-F238E27FC236}">
                <a16:creationId xmlns:a16="http://schemas.microsoft.com/office/drawing/2014/main" id="{ECF4391B-C885-4DF2-9C61-2787E7E6C410}"/>
              </a:ext>
            </a:extLst>
          </p:cNvPr>
          <p:cNvSpPr txBox="1"/>
          <p:nvPr/>
        </p:nvSpPr>
        <p:spPr>
          <a:xfrm>
            <a:off x="8974280" y="5462062"/>
            <a:ext cx="1800493" cy="369332"/>
          </a:xfrm>
          <a:prstGeom prst="rect">
            <a:avLst/>
          </a:prstGeom>
          <a:noFill/>
        </p:spPr>
        <p:txBody>
          <a:bodyPr wrap="none" rtlCol="0">
            <a:spAutoFit/>
          </a:bodyPr>
          <a:lstStyle/>
          <a:p>
            <a:r>
              <a:rPr lang="en-US" altLang="zh-CN" dirty="0"/>
              <a:t>Fuzzy Clustering</a:t>
            </a:r>
            <a:endParaRPr lang="zh-CN" altLang="en-US" dirty="0"/>
          </a:p>
        </p:txBody>
      </p:sp>
      <p:sp>
        <p:nvSpPr>
          <p:cNvPr id="18" name="文本框 17">
            <a:extLst>
              <a:ext uri="{FF2B5EF4-FFF2-40B4-BE49-F238E27FC236}">
                <a16:creationId xmlns:a16="http://schemas.microsoft.com/office/drawing/2014/main" id="{8FBD0B25-57C9-4FA2-A107-13DD5656CACA}"/>
              </a:ext>
            </a:extLst>
          </p:cNvPr>
          <p:cNvSpPr txBox="1"/>
          <p:nvPr/>
        </p:nvSpPr>
        <p:spPr>
          <a:xfrm>
            <a:off x="1778702" y="5462062"/>
            <a:ext cx="1077539" cy="369332"/>
          </a:xfrm>
          <a:prstGeom prst="rect">
            <a:avLst/>
          </a:prstGeom>
          <a:noFill/>
        </p:spPr>
        <p:txBody>
          <a:bodyPr wrap="none" rtlCol="0">
            <a:spAutoFit/>
          </a:bodyPr>
          <a:lstStyle/>
          <a:p>
            <a:r>
              <a:rPr lang="en-US" altLang="zh-CN" dirty="0"/>
              <a:t>K-means</a:t>
            </a:r>
            <a:endParaRPr lang="zh-CN" altLang="en-US" dirty="0"/>
          </a:p>
        </p:txBody>
      </p:sp>
    </p:spTree>
    <p:extLst>
      <p:ext uri="{BB962C8B-B14F-4D97-AF65-F5344CB8AC3E}">
        <p14:creationId xmlns:p14="http://schemas.microsoft.com/office/powerpoint/2010/main" val="4220300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id="{4FD42049-B0E3-4E86-B4E7-A6058B54ADF9}"/>
              </a:ext>
            </a:extLst>
          </p:cNvPr>
          <p:cNvSpPr>
            <a:spLocks noGrp="1"/>
          </p:cNvSpPr>
          <p:nvPr>
            <p:ph type="title"/>
          </p:nvPr>
        </p:nvSpPr>
        <p:spPr>
          <a:xfrm>
            <a:off x="838200" y="365125"/>
            <a:ext cx="10515600" cy="1325563"/>
          </a:xfrm>
        </p:spPr>
        <p:txBody>
          <a:bodyPr>
            <a:normAutofit/>
          </a:bodyPr>
          <a:lstStyle/>
          <a:p>
            <a:r>
              <a:rPr lang="en-US" altLang="zh-CN" dirty="0"/>
              <a:t>E5</a:t>
            </a:r>
            <a:endParaRPr lang="zh-CN" altLang="en-US" dirty="0"/>
          </a:p>
        </p:txBody>
      </p:sp>
      <p:sp>
        <p:nvSpPr>
          <p:cNvPr id="9" name="文本框 8">
            <a:extLst>
              <a:ext uri="{FF2B5EF4-FFF2-40B4-BE49-F238E27FC236}">
                <a16:creationId xmlns:a16="http://schemas.microsoft.com/office/drawing/2014/main" id="{702BB92C-3A3F-416A-AFBE-34FECA9AFA74}"/>
              </a:ext>
            </a:extLst>
          </p:cNvPr>
          <p:cNvSpPr txBox="1"/>
          <p:nvPr/>
        </p:nvSpPr>
        <p:spPr>
          <a:xfrm>
            <a:off x="2802834" y="2505670"/>
            <a:ext cx="6586331" cy="923330"/>
          </a:xfrm>
          <a:prstGeom prst="rect">
            <a:avLst/>
          </a:prstGeom>
          <a:noFill/>
        </p:spPr>
        <p:txBody>
          <a:bodyPr wrap="square" rtlCol="0">
            <a:spAutoFit/>
          </a:bodyPr>
          <a:lstStyle/>
          <a:p>
            <a:r>
              <a:rPr lang="zh-CN" altLang="en-US" dirty="0">
                <a:solidFill>
                  <a:schemeClr val="bg1"/>
                </a:solidFill>
              </a:rPr>
              <a:t>他的</a:t>
            </a:r>
            <a:r>
              <a:rPr lang="en-US" altLang="zh-CN" dirty="0"/>
              <a:t>Through the comparison of the previous examples,</a:t>
            </a:r>
            <a:r>
              <a:rPr lang="en-US" altLang="zh-CN" sz="1800" dirty="0"/>
              <a:t> using the single-link clustering algorithm to initialize the partition and the centers</a:t>
            </a:r>
            <a:r>
              <a:rPr lang="en-US" altLang="zh-CN" dirty="0"/>
              <a:t> is more efficient K-means. </a:t>
            </a:r>
            <a:endParaRPr lang="zh-CN" altLang="en-US" dirty="0"/>
          </a:p>
        </p:txBody>
      </p:sp>
    </p:spTree>
    <p:extLst>
      <p:ext uri="{BB962C8B-B14F-4D97-AF65-F5344CB8AC3E}">
        <p14:creationId xmlns:p14="http://schemas.microsoft.com/office/powerpoint/2010/main" val="1594932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E10BEC-A46F-4C30-9FAD-FC05E29FDB87}"/>
              </a:ext>
            </a:extLst>
          </p:cNvPr>
          <p:cNvSpPr>
            <a:spLocks noGrp="1"/>
          </p:cNvSpPr>
          <p:nvPr>
            <p:ph type="title"/>
          </p:nvPr>
        </p:nvSpPr>
        <p:spPr/>
        <p:txBody>
          <a:bodyPr/>
          <a:lstStyle/>
          <a:p>
            <a:r>
              <a:rPr lang="en-US" altLang="zh-CN" dirty="0"/>
              <a:t>E1</a:t>
            </a:r>
            <a:endParaRPr lang="zh-CN" altLang="en-US" dirty="0"/>
          </a:p>
        </p:txBody>
      </p:sp>
      <p:grpSp>
        <p:nvGrpSpPr>
          <p:cNvPr id="18" name="组合 17">
            <a:extLst>
              <a:ext uri="{FF2B5EF4-FFF2-40B4-BE49-F238E27FC236}">
                <a16:creationId xmlns:a16="http://schemas.microsoft.com/office/drawing/2014/main" id="{A78913FB-5967-4466-AA37-BF9D94C9FD6A}"/>
              </a:ext>
            </a:extLst>
          </p:cNvPr>
          <p:cNvGrpSpPr/>
          <p:nvPr/>
        </p:nvGrpSpPr>
        <p:grpSpPr>
          <a:xfrm>
            <a:off x="2432417" y="1555271"/>
            <a:ext cx="8646919" cy="1169213"/>
            <a:chOff x="1855521" y="2210433"/>
            <a:chExt cx="8646919" cy="1169213"/>
          </a:xfrm>
        </p:grpSpPr>
        <p:grpSp>
          <p:nvGrpSpPr>
            <p:cNvPr id="14" name="组合 13">
              <a:extLst>
                <a:ext uri="{FF2B5EF4-FFF2-40B4-BE49-F238E27FC236}">
                  <a16:creationId xmlns:a16="http://schemas.microsoft.com/office/drawing/2014/main" id="{46665C0E-EE40-40A1-A4EF-A8D14628F942}"/>
                </a:ext>
              </a:extLst>
            </p:cNvPr>
            <p:cNvGrpSpPr/>
            <p:nvPr/>
          </p:nvGrpSpPr>
          <p:grpSpPr>
            <a:xfrm>
              <a:off x="1855521" y="2210433"/>
              <a:ext cx="8646919" cy="1169213"/>
              <a:chOff x="1855521" y="2210433"/>
              <a:chExt cx="8646919" cy="1169213"/>
            </a:xfrm>
          </p:grpSpPr>
          <p:pic>
            <p:nvPicPr>
              <p:cNvPr id="13" name="图片 12">
                <a:extLst>
                  <a:ext uri="{FF2B5EF4-FFF2-40B4-BE49-F238E27FC236}">
                    <a16:creationId xmlns:a16="http://schemas.microsoft.com/office/drawing/2014/main" id="{3DA68E38-50EE-45BF-A9CA-005420EFB1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0471" y="2210433"/>
                <a:ext cx="8151058" cy="768163"/>
              </a:xfrm>
              <a:prstGeom prst="rect">
                <a:avLst/>
              </a:prstGeom>
            </p:spPr>
          </p:pic>
          <p:sp>
            <p:nvSpPr>
              <p:cNvPr id="11" name="文本框 10">
                <a:extLst>
                  <a:ext uri="{FF2B5EF4-FFF2-40B4-BE49-F238E27FC236}">
                    <a16:creationId xmlns:a16="http://schemas.microsoft.com/office/drawing/2014/main" id="{A2604D1D-DB33-41E1-9639-17A3D30A7131}"/>
                  </a:ext>
                </a:extLst>
              </p:cNvPr>
              <p:cNvSpPr txBox="1"/>
              <p:nvPr/>
            </p:nvSpPr>
            <p:spPr>
              <a:xfrm>
                <a:off x="1855521" y="3010314"/>
                <a:ext cx="8646919" cy="369332"/>
              </a:xfrm>
              <a:prstGeom prst="rect">
                <a:avLst/>
              </a:prstGeom>
              <a:noFill/>
            </p:spPr>
            <p:txBody>
              <a:bodyPr wrap="none" rtlCol="0">
                <a:spAutoFit/>
              </a:bodyPr>
              <a:lstStyle/>
              <a:p>
                <a:r>
                  <a:rPr lang="en-US" altLang="zh-CN" dirty="0"/>
                  <a:t>0     1     2     3    4     5    6     7     8     9   10   11   12   13   14  15  16   17   18   19  20</a:t>
                </a:r>
                <a:endParaRPr lang="zh-CN" altLang="en-US" dirty="0"/>
              </a:p>
            </p:txBody>
          </p:sp>
        </p:grpSp>
        <p:sp>
          <p:nvSpPr>
            <p:cNvPr id="5" name="椭圆 4">
              <a:extLst>
                <a:ext uri="{FF2B5EF4-FFF2-40B4-BE49-F238E27FC236}">
                  <a16:creationId xmlns:a16="http://schemas.microsoft.com/office/drawing/2014/main" id="{4171C5B4-CD6D-4AEC-ABB2-9C80559A4523}"/>
                </a:ext>
              </a:extLst>
            </p:cNvPr>
            <p:cNvSpPr/>
            <p:nvPr/>
          </p:nvSpPr>
          <p:spPr>
            <a:xfrm>
              <a:off x="1961299" y="2535779"/>
              <a:ext cx="141402" cy="10369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CD546D19-3F22-4ABA-8361-0CF24D18DC56}"/>
                </a:ext>
              </a:extLst>
            </p:cNvPr>
            <p:cNvSpPr/>
            <p:nvPr/>
          </p:nvSpPr>
          <p:spPr>
            <a:xfrm>
              <a:off x="2354606" y="2535778"/>
              <a:ext cx="141402" cy="10369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C10A744C-3041-4414-8FEB-E7C136C14083}"/>
                </a:ext>
              </a:extLst>
            </p:cNvPr>
            <p:cNvSpPr/>
            <p:nvPr/>
          </p:nvSpPr>
          <p:spPr>
            <a:xfrm>
              <a:off x="2776454" y="2535778"/>
              <a:ext cx="141402" cy="10369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2556259B-95A4-474B-BB2C-8B34626DDEEF}"/>
                </a:ext>
              </a:extLst>
            </p:cNvPr>
            <p:cNvSpPr/>
            <p:nvPr/>
          </p:nvSpPr>
          <p:spPr>
            <a:xfrm>
              <a:off x="3170940" y="2535778"/>
              <a:ext cx="141402" cy="10369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82B2B042-C4C1-45E8-9EEF-9C072A7EF0F4}"/>
                </a:ext>
              </a:extLst>
            </p:cNvPr>
            <p:cNvSpPr/>
            <p:nvPr/>
          </p:nvSpPr>
          <p:spPr>
            <a:xfrm>
              <a:off x="3565426" y="2535778"/>
              <a:ext cx="141402" cy="10369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B05323CA-FFC5-44C1-A3DE-F1EB226B9098}"/>
                </a:ext>
              </a:extLst>
            </p:cNvPr>
            <p:cNvSpPr/>
            <p:nvPr/>
          </p:nvSpPr>
          <p:spPr>
            <a:xfrm>
              <a:off x="10085968" y="2535777"/>
              <a:ext cx="141402" cy="10369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48ACCEB4-6089-4A6B-BC46-07E63CB192E2}"/>
                </a:ext>
              </a:extLst>
            </p:cNvPr>
            <p:cNvSpPr/>
            <p:nvPr/>
          </p:nvSpPr>
          <p:spPr>
            <a:xfrm>
              <a:off x="6014923" y="2535776"/>
              <a:ext cx="141402" cy="103695"/>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a:extLst>
              <a:ext uri="{FF2B5EF4-FFF2-40B4-BE49-F238E27FC236}">
                <a16:creationId xmlns:a16="http://schemas.microsoft.com/office/drawing/2014/main" id="{ACDF8586-FAEA-45D8-9306-991967B41054}"/>
              </a:ext>
            </a:extLst>
          </p:cNvPr>
          <p:cNvGrpSpPr/>
          <p:nvPr/>
        </p:nvGrpSpPr>
        <p:grpSpPr>
          <a:xfrm>
            <a:off x="2432417" y="2923427"/>
            <a:ext cx="8646919" cy="1169213"/>
            <a:chOff x="1855521" y="2210433"/>
            <a:chExt cx="8646919" cy="1169213"/>
          </a:xfrm>
        </p:grpSpPr>
        <p:grpSp>
          <p:nvGrpSpPr>
            <p:cNvPr id="20" name="组合 19">
              <a:extLst>
                <a:ext uri="{FF2B5EF4-FFF2-40B4-BE49-F238E27FC236}">
                  <a16:creationId xmlns:a16="http://schemas.microsoft.com/office/drawing/2014/main" id="{663C798E-CDF5-47EA-A3DB-A4F06B190CE9}"/>
                </a:ext>
              </a:extLst>
            </p:cNvPr>
            <p:cNvGrpSpPr/>
            <p:nvPr/>
          </p:nvGrpSpPr>
          <p:grpSpPr>
            <a:xfrm>
              <a:off x="1855521" y="2210433"/>
              <a:ext cx="8646919" cy="1169213"/>
              <a:chOff x="1855521" y="2210433"/>
              <a:chExt cx="8646919" cy="1169213"/>
            </a:xfrm>
          </p:grpSpPr>
          <p:pic>
            <p:nvPicPr>
              <p:cNvPr id="28" name="图片 27">
                <a:extLst>
                  <a:ext uri="{FF2B5EF4-FFF2-40B4-BE49-F238E27FC236}">
                    <a16:creationId xmlns:a16="http://schemas.microsoft.com/office/drawing/2014/main" id="{4C1DF70E-6A33-4512-AF79-978B97504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0471" y="2210433"/>
                <a:ext cx="8151058" cy="768163"/>
              </a:xfrm>
              <a:prstGeom prst="rect">
                <a:avLst/>
              </a:prstGeom>
            </p:spPr>
          </p:pic>
          <p:sp>
            <p:nvSpPr>
              <p:cNvPr id="29" name="文本框 28">
                <a:extLst>
                  <a:ext uri="{FF2B5EF4-FFF2-40B4-BE49-F238E27FC236}">
                    <a16:creationId xmlns:a16="http://schemas.microsoft.com/office/drawing/2014/main" id="{BCA1FE9D-2D3E-4A91-A40A-0F2F1BB4EA38}"/>
                  </a:ext>
                </a:extLst>
              </p:cNvPr>
              <p:cNvSpPr txBox="1"/>
              <p:nvPr/>
            </p:nvSpPr>
            <p:spPr>
              <a:xfrm>
                <a:off x="1855521" y="3010314"/>
                <a:ext cx="8646919" cy="369332"/>
              </a:xfrm>
              <a:prstGeom prst="rect">
                <a:avLst/>
              </a:prstGeom>
              <a:noFill/>
            </p:spPr>
            <p:txBody>
              <a:bodyPr wrap="none" rtlCol="0">
                <a:spAutoFit/>
              </a:bodyPr>
              <a:lstStyle/>
              <a:p>
                <a:r>
                  <a:rPr lang="en-US" altLang="zh-CN" dirty="0"/>
                  <a:t>0     1     2     3    4     5    6     7     8     9   10   11   12   13   14  15  16   17   18   19  20</a:t>
                </a:r>
                <a:endParaRPr lang="zh-CN" altLang="en-US" dirty="0"/>
              </a:p>
            </p:txBody>
          </p:sp>
        </p:grpSp>
        <p:sp>
          <p:nvSpPr>
            <p:cNvPr id="21" name="椭圆 20">
              <a:extLst>
                <a:ext uri="{FF2B5EF4-FFF2-40B4-BE49-F238E27FC236}">
                  <a16:creationId xmlns:a16="http://schemas.microsoft.com/office/drawing/2014/main" id="{6B8803EC-5201-4C86-BD3C-32DD33276E76}"/>
                </a:ext>
              </a:extLst>
            </p:cNvPr>
            <p:cNvSpPr/>
            <p:nvPr/>
          </p:nvSpPr>
          <p:spPr>
            <a:xfrm>
              <a:off x="1961299" y="2535779"/>
              <a:ext cx="141402" cy="10369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a:extLst>
                <a:ext uri="{FF2B5EF4-FFF2-40B4-BE49-F238E27FC236}">
                  <a16:creationId xmlns:a16="http://schemas.microsoft.com/office/drawing/2014/main" id="{85892D50-926E-4F23-A8E8-827A3C73CF45}"/>
                </a:ext>
              </a:extLst>
            </p:cNvPr>
            <p:cNvSpPr/>
            <p:nvPr/>
          </p:nvSpPr>
          <p:spPr>
            <a:xfrm>
              <a:off x="2354606" y="2535778"/>
              <a:ext cx="141402" cy="10369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4A2B57E4-AB69-406E-BF50-B87F014DFAE1}"/>
                </a:ext>
              </a:extLst>
            </p:cNvPr>
            <p:cNvSpPr/>
            <p:nvPr/>
          </p:nvSpPr>
          <p:spPr>
            <a:xfrm>
              <a:off x="2776454" y="2535778"/>
              <a:ext cx="141402" cy="10369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98FD58DF-8E96-4440-A1B2-36344961B808}"/>
                </a:ext>
              </a:extLst>
            </p:cNvPr>
            <p:cNvSpPr/>
            <p:nvPr/>
          </p:nvSpPr>
          <p:spPr>
            <a:xfrm>
              <a:off x="3170940" y="2535778"/>
              <a:ext cx="141402" cy="10369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43B7937D-2A42-4323-88B8-125FF7A161CF}"/>
                </a:ext>
              </a:extLst>
            </p:cNvPr>
            <p:cNvSpPr/>
            <p:nvPr/>
          </p:nvSpPr>
          <p:spPr>
            <a:xfrm>
              <a:off x="3565426" y="2535778"/>
              <a:ext cx="141402" cy="10369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id="{46120F4F-9B01-41E1-B621-463F43306827}"/>
                </a:ext>
              </a:extLst>
            </p:cNvPr>
            <p:cNvSpPr/>
            <p:nvPr/>
          </p:nvSpPr>
          <p:spPr>
            <a:xfrm>
              <a:off x="10085968" y="2535777"/>
              <a:ext cx="141402" cy="10369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984ED6AE-A9FA-4257-81B4-B796075F4357}"/>
                </a:ext>
              </a:extLst>
            </p:cNvPr>
            <p:cNvSpPr/>
            <p:nvPr/>
          </p:nvSpPr>
          <p:spPr>
            <a:xfrm>
              <a:off x="3959912" y="2535776"/>
              <a:ext cx="141402" cy="103695"/>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30" name="组合 29">
            <a:extLst>
              <a:ext uri="{FF2B5EF4-FFF2-40B4-BE49-F238E27FC236}">
                <a16:creationId xmlns:a16="http://schemas.microsoft.com/office/drawing/2014/main" id="{A09B92CD-4FA6-4BF6-86BB-B2D4238346FE}"/>
              </a:ext>
            </a:extLst>
          </p:cNvPr>
          <p:cNvGrpSpPr/>
          <p:nvPr/>
        </p:nvGrpSpPr>
        <p:grpSpPr>
          <a:xfrm>
            <a:off x="2432417" y="4215877"/>
            <a:ext cx="8646919" cy="1169213"/>
            <a:chOff x="1855521" y="2210433"/>
            <a:chExt cx="8646919" cy="1169213"/>
          </a:xfrm>
        </p:grpSpPr>
        <p:grpSp>
          <p:nvGrpSpPr>
            <p:cNvPr id="31" name="组合 30">
              <a:extLst>
                <a:ext uri="{FF2B5EF4-FFF2-40B4-BE49-F238E27FC236}">
                  <a16:creationId xmlns:a16="http://schemas.microsoft.com/office/drawing/2014/main" id="{50F4974D-B450-447A-BD84-1606357CF7A6}"/>
                </a:ext>
              </a:extLst>
            </p:cNvPr>
            <p:cNvGrpSpPr/>
            <p:nvPr/>
          </p:nvGrpSpPr>
          <p:grpSpPr>
            <a:xfrm>
              <a:off x="1855521" y="2210433"/>
              <a:ext cx="8646919" cy="1169213"/>
              <a:chOff x="1855521" y="2210433"/>
              <a:chExt cx="8646919" cy="1169213"/>
            </a:xfrm>
          </p:grpSpPr>
          <p:pic>
            <p:nvPicPr>
              <p:cNvPr id="39" name="图片 38">
                <a:extLst>
                  <a:ext uri="{FF2B5EF4-FFF2-40B4-BE49-F238E27FC236}">
                    <a16:creationId xmlns:a16="http://schemas.microsoft.com/office/drawing/2014/main" id="{FAF78D5A-BDDB-4483-8223-73186D2781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0471" y="2210433"/>
                <a:ext cx="8151058" cy="768163"/>
              </a:xfrm>
              <a:prstGeom prst="rect">
                <a:avLst/>
              </a:prstGeom>
            </p:spPr>
          </p:pic>
          <p:sp>
            <p:nvSpPr>
              <p:cNvPr id="40" name="文本框 39">
                <a:extLst>
                  <a:ext uri="{FF2B5EF4-FFF2-40B4-BE49-F238E27FC236}">
                    <a16:creationId xmlns:a16="http://schemas.microsoft.com/office/drawing/2014/main" id="{0F227BDF-C9B7-4439-BD06-0E683527B602}"/>
                  </a:ext>
                </a:extLst>
              </p:cNvPr>
              <p:cNvSpPr txBox="1"/>
              <p:nvPr/>
            </p:nvSpPr>
            <p:spPr>
              <a:xfrm>
                <a:off x="1855521" y="3010314"/>
                <a:ext cx="8646919" cy="369332"/>
              </a:xfrm>
              <a:prstGeom prst="rect">
                <a:avLst/>
              </a:prstGeom>
              <a:noFill/>
            </p:spPr>
            <p:txBody>
              <a:bodyPr wrap="none" rtlCol="0">
                <a:spAutoFit/>
              </a:bodyPr>
              <a:lstStyle/>
              <a:p>
                <a:r>
                  <a:rPr lang="en-US" altLang="zh-CN" dirty="0"/>
                  <a:t>0     1     2     3    4     5    6     7     8     9   10   11   12   13   14  15  16   17   18   19  20</a:t>
                </a:r>
                <a:endParaRPr lang="zh-CN" altLang="en-US" dirty="0"/>
              </a:p>
            </p:txBody>
          </p:sp>
        </p:grpSp>
        <p:sp>
          <p:nvSpPr>
            <p:cNvPr id="32" name="椭圆 31">
              <a:extLst>
                <a:ext uri="{FF2B5EF4-FFF2-40B4-BE49-F238E27FC236}">
                  <a16:creationId xmlns:a16="http://schemas.microsoft.com/office/drawing/2014/main" id="{91B7023A-BF6D-4DCF-8174-3684C67CDAB5}"/>
                </a:ext>
              </a:extLst>
            </p:cNvPr>
            <p:cNvSpPr/>
            <p:nvPr/>
          </p:nvSpPr>
          <p:spPr>
            <a:xfrm>
              <a:off x="1961299" y="2535779"/>
              <a:ext cx="141402" cy="10369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a:extLst>
                <a:ext uri="{FF2B5EF4-FFF2-40B4-BE49-F238E27FC236}">
                  <a16:creationId xmlns:a16="http://schemas.microsoft.com/office/drawing/2014/main" id="{286D69AC-D7C5-4F41-9457-51283147CFDE}"/>
                </a:ext>
              </a:extLst>
            </p:cNvPr>
            <p:cNvSpPr/>
            <p:nvPr/>
          </p:nvSpPr>
          <p:spPr>
            <a:xfrm>
              <a:off x="2354606" y="2535778"/>
              <a:ext cx="141402" cy="10369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a:extLst>
                <a:ext uri="{FF2B5EF4-FFF2-40B4-BE49-F238E27FC236}">
                  <a16:creationId xmlns:a16="http://schemas.microsoft.com/office/drawing/2014/main" id="{7F19E0BE-B00C-41BE-9BA7-A096843B0D90}"/>
                </a:ext>
              </a:extLst>
            </p:cNvPr>
            <p:cNvSpPr/>
            <p:nvPr/>
          </p:nvSpPr>
          <p:spPr>
            <a:xfrm>
              <a:off x="2776454" y="2535778"/>
              <a:ext cx="141402" cy="10369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a:extLst>
                <a:ext uri="{FF2B5EF4-FFF2-40B4-BE49-F238E27FC236}">
                  <a16:creationId xmlns:a16="http://schemas.microsoft.com/office/drawing/2014/main" id="{110AB978-2E70-41EA-B693-62A2D39ECBC9}"/>
                </a:ext>
              </a:extLst>
            </p:cNvPr>
            <p:cNvSpPr/>
            <p:nvPr/>
          </p:nvSpPr>
          <p:spPr>
            <a:xfrm>
              <a:off x="3170940" y="2535778"/>
              <a:ext cx="141402" cy="10369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 name="椭圆 35">
              <a:extLst>
                <a:ext uri="{FF2B5EF4-FFF2-40B4-BE49-F238E27FC236}">
                  <a16:creationId xmlns:a16="http://schemas.microsoft.com/office/drawing/2014/main" id="{3762BC0B-BD1C-4AD3-BFFC-C5A93C9A329E}"/>
                </a:ext>
              </a:extLst>
            </p:cNvPr>
            <p:cNvSpPr/>
            <p:nvPr/>
          </p:nvSpPr>
          <p:spPr>
            <a:xfrm>
              <a:off x="3565426" y="2535778"/>
              <a:ext cx="141402" cy="10369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a:extLst>
                <a:ext uri="{FF2B5EF4-FFF2-40B4-BE49-F238E27FC236}">
                  <a16:creationId xmlns:a16="http://schemas.microsoft.com/office/drawing/2014/main" id="{2D15EBC1-903B-4E1E-830C-7BBFE44E6EE9}"/>
                </a:ext>
              </a:extLst>
            </p:cNvPr>
            <p:cNvSpPr/>
            <p:nvPr/>
          </p:nvSpPr>
          <p:spPr>
            <a:xfrm>
              <a:off x="10085968" y="2535777"/>
              <a:ext cx="141402" cy="10369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1" name="组合 40">
            <a:extLst>
              <a:ext uri="{FF2B5EF4-FFF2-40B4-BE49-F238E27FC236}">
                <a16:creationId xmlns:a16="http://schemas.microsoft.com/office/drawing/2014/main" id="{B61EF8BE-49E6-466E-B12D-EC59390C1614}"/>
              </a:ext>
            </a:extLst>
          </p:cNvPr>
          <p:cNvGrpSpPr/>
          <p:nvPr/>
        </p:nvGrpSpPr>
        <p:grpSpPr>
          <a:xfrm>
            <a:off x="2432417" y="5323662"/>
            <a:ext cx="8646919" cy="1169213"/>
            <a:chOff x="1855521" y="2210433"/>
            <a:chExt cx="8646919" cy="1169213"/>
          </a:xfrm>
        </p:grpSpPr>
        <p:grpSp>
          <p:nvGrpSpPr>
            <p:cNvPr id="42" name="组合 41">
              <a:extLst>
                <a:ext uri="{FF2B5EF4-FFF2-40B4-BE49-F238E27FC236}">
                  <a16:creationId xmlns:a16="http://schemas.microsoft.com/office/drawing/2014/main" id="{F23DE2E2-A044-4D01-BBDE-81230DE0DB51}"/>
                </a:ext>
              </a:extLst>
            </p:cNvPr>
            <p:cNvGrpSpPr/>
            <p:nvPr/>
          </p:nvGrpSpPr>
          <p:grpSpPr>
            <a:xfrm>
              <a:off x="1855521" y="2210433"/>
              <a:ext cx="8646919" cy="1169213"/>
              <a:chOff x="1855521" y="2210433"/>
              <a:chExt cx="8646919" cy="1169213"/>
            </a:xfrm>
          </p:grpSpPr>
          <p:pic>
            <p:nvPicPr>
              <p:cNvPr id="50" name="图片 49">
                <a:extLst>
                  <a:ext uri="{FF2B5EF4-FFF2-40B4-BE49-F238E27FC236}">
                    <a16:creationId xmlns:a16="http://schemas.microsoft.com/office/drawing/2014/main" id="{AD512D8C-77CB-48F0-BAEB-CE9950118D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0471" y="2210433"/>
                <a:ext cx="8151058" cy="768163"/>
              </a:xfrm>
              <a:prstGeom prst="rect">
                <a:avLst/>
              </a:prstGeom>
            </p:spPr>
          </p:pic>
          <p:sp>
            <p:nvSpPr>
              <p:cNvPr id="51" name="文本框 50">
                <a:extLst>
                  <a:ext uri="{FF2B5EF4-FFF2-40B4-BE49-F238E27FC236}">
                    <a16:creationId xmlns:a16="http://schemas.microsoft.com/office/drawing/2014/main" id="{E0073ED2-AE0C-4A77-9F50-9540761A3930}"/>
                  </a:ext>
                </a:extLst>
              </p:cNvPr>
              <p:cNvSpPr txBox="1"/>
              <p:nvPr/>
            </p:nvSpPr>
            <p:spPr>
              <a:xfrm>
                <a:off x="1855521" y="3010314"/>
                <a:ext cx="8646919" cy="369332"/>
              </a:xfrm>
              <a:prstGeom prst="rect">
                <a:avLst/>
              </a:prstGeom>
              <a:noFill/>
            </p:spPr>
            <p:txBody>
              <a:bodyPr wrap="none" rtlCol="0">
                <a:spAutoFit/>
              </a:bodyPr>
              <a:lstStyle/>
              <a:p>
                <a:r>
                  <a:rPr lang="en-US" altLang="zh-CN" dirty="0"/>
                  <a:t>0     1     2     3    4     5    6     7     8     9   10   11   12   13   14  15  16   17   18   19  20</a:t>
                </a:r>
                <a:endParaRPr lang="zh-CN" altLang="en-US" dirty="0"/>
              </a:p>
            </p:txBody>
          </p:sp>
        </p:grpSp>
        <p:sp>
          <p:nvSpPr>
            <p:cNvPr id="43" name="椭圆 42">
              <a:extLst>
                <a:ext uri="{FF2B5EF4-FFF2-40B4-BE49-F238E27FC236}">
                  <a16:creationId xmlns:a16="http://schemas.microsoft.com/office/drawing/2014/main" id="{304B2478-C2E1-4BCC-964F-CCF631E5C4F4}"/>
                </a:ext>
              </a:extLst>
            </p:cNvPr>
            <p:cNvSpPr/>
            <p:nvPr/>
          </p:nvSpPr>
          <p:spPr>
            <a:xfrm>
              <a:off x="1961299" y="2535779"/>
              <a:ext cx="141402" cy="10369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a:extLst>
                <a:ext uri="{FF2B5EF4-FFF2-40B4-BE49-F238E27FC236}">
                  <a16:creationId xmlns:a16="http://schemas.microsoft.com/office/drawing/2014/main" id="{998AEA1D-3EF3-4A49-AD8E-B82FB61D87AF}"/>
                </a:ext>
              </a:extLst>
            </p:cNvPr>
            <p:cNvSpPr/>
            <p:nvPr/>
          </p:nvSpPr>
          <p:spPr>
            <a:xfrm>
              <a:off x="2354606" y="2535778"/>
              <a:ext cx="141402" cy="10369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a:extLst>
                <a:ext uri="{FF2B5EF4-FFF2-40B4-BE49-F238E27FC236}">
                  <a16:creationId xmlns:a16="http://schemas.microsoft.com/office/drawing/2014/main" id="{63954B1D-A1AB-451E-9775-26D9E933F3D8}"/>
                </a:ext>
              </a:extLst>
            </p:cNvPr>
            <p:cNvSpPr/>
            <p:nvPr/>
          </p:nvSpPr>
          <p:spPr>
            <a:xfrm>
              <a:off x="2776454" y="2535778"/>
              <a:ext cx="141402" cy="103695"/>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6" name="椭圆 45">
              <a:extLst>
                <a:ext uri="{FF2B5EF4-FFF2-40B4-BE49-F238E27FC236}">
                  <a16:creationId xmlns:a16="http://schemas.microsoft.com/office/drawing/2014/main" id="{48132AF5-06D6-4659-8621-89307049FB55}"/>
                </a:ext>
              </a:extLst>
            </p:cNvPr>
            <p:cNvSpPr/>
            <p:nvPr/>
          </p:nvSpPr>
          <p:spPr>
            <a:xfrm>
              <a:off x="3170940" y="2535778"/>
              <a:ext cx="141402" cy="10369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a:extLst>
                <a:ext uri="{FF2B5EF4-FFF2-40B4-BE49-F238E27FC236}">
                  <a16:creationId xmlns:a16="http://schemas.microsoft.com/office/drawing/2014/main" id="{EB2C6A2D-D31B-4EB4-BB6F-E94AF3660828}"/>
                </a:ext>
              </a:extLst>
            </p:cNvPr>
            <p:cNvSpPr/>
            <p:nvPr/>
          </p:nvSpPr>
          <p:spPr>
            <a:xfrm>
              <a:off x="3565426" y="2535778"/>
              <a:ext cx="141402" cy="10369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a:extLst>
                <a:ext uri="{FF2B5EF4-FFF2-40B4-BE49-F238E27FC236}">
                  <a16:creationId xmlns:a16="http://schemas.microsoft.com/office/drawing/2014/main" id="{430A1487-3DBE-4B75-8466-0FECE41AFD51}"/>
                </a:ext>
              </a:extLst>
            </p:cNvPr>
            <p:cNvSpPr/>
            <p:nvPr/>
          </p:nvSpPr>
          <p:spPr>
            <a:xfrm>
              <a:off x="10085968" y="2535777"/>
              <a:ext cx="141402" cy="10369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52" name="文本框 51">
                <a:extLst>
                  <a:ext uri="{FF2B5EF4-FFF2-40B4-BE49-F238E27FC236}">
                    <a16:creationId xmlns:a16="http://schemas.microsoft.com/office/drawing/2014/main" id="{3573E868-9441-4A40-824A-120010152193}"/>
                  </a:ext>
                </a:extLst>
              </p:cNvPr>
              <p:cNvSpPr txBox="1"/>
              <p:nvPr/>
            </p:nvSpPr>
            <p:spPr>
              <a:xfrm>
                <a:off x="568776" y="1727075"/>
                <a:ext cx="2075889" cy="45506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i="1" smtClean="0">
                          <a:latin typeface="Cambria Math" panose="02040503050406030204" pitchFamily="18" charset="0"/>
                        </a:rPr>
                        <m:t>min</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max</m:t>
                              </m:r>
                            </m:e>
                            <m:lim>
                              <m:r>
                                <a:rPr lang="en-US" altLang="zh-CN" b="0" i="1" smtClean="0">
                                  <a:latin typeface="Cambria Math" panose="02040503050406030204" pitchFamily="18" charset="0"/>
                                </a:rPr>
                                <m:t>𝑠</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𝑆</m:t>
                              </m:r>
                            </m:lim>
                          </m:limLow>
                        </m:fName>
                        <m:e>
                          <m:r>
                            <a:rPr lang="en-US" altLang="zh-CN" i="1">
                              <a:latin typeface="Cambria Math" panose="02040503050406030204" pitchFamily="18" charset="0"/>
                            </a:rPr>
                            <m:t>𝑑𝑖𝑠𝑡</m:t>
                          </m:r>
                          <m:r>
                            <a:rPr lang="en-US" altLang="zh-CN" i="1">
                              <a:latin typeface="Cambria Math" panose="02040503050406030204" pitchFamily="18" charset="0"/>
                            </a:rPr>
                            <m:t>(</m:t>
                          </m:r>
                          <m:r>
                            <a:rPr lang="en-US" altLang="zh-CN" i="1">
                              <a:latin typeface="Cambria Math" panose="02040503050406030204" pitchFamily="18" charset="0"/>
                            </a:rPr>
                            <m:t>𝑠</m:t>
                          </m:r>
                          <m:r>
                            <a:rPr lang="en-US" altLang="zh-CN" i="1">
                              <a:latin typeface="Cambria Math" panose="02040503050406030204" pitchFamily="18" charset="0"/>
                            </a:rPr>
                            <m:t>,</m:t>
                          </m:r>
                          <m:r>
                            <a:rPr lang="en-US" altLang="zh-CN" i="1">
                              <a:latin typeface="Cambria Math" panose="02040503050406030204" pitchFamily="18" charset="0"/>
                            </a:rPr>
                            <m:t>𝐶</m:t>
                          </m:r>
                          <m:r>
                            <a:rPr lang="en-US" altLang="zh-CN" i="1">
                              <a:latin typeface="Cambria Math" panose="02040503050406030204" pitchFamily="18" charset="0"/>
                            </a:rPr>
                            <m:t>)</m:t>
                          </m:r>
                        </m:e>
                      </m:func>
                    </m:oMath>
                  </m:oMathPara>
                </a14:m>
                <a:endParaRPr lang="zh-CN" altLang="en-US" dirty="0"/>
              </a:p>
            </p:txBody>
          </p:sp>
        </mc:Choice>
        <mc:Fallback xmlns="">
          <p:sp>
            <p:nvSpPr>
              <p:cNvPr id="52" name="文本框 51">
                <a:extLst>
                  <a:ext uri="{FF2B5EF4-FFF2-40B4-BE49-F238E27FC236}">
                    <a16:creationId xmlns:a16="http://schemas.microsoft.com/office/drawing/2014/main" id="{3573E868-9441-4A40-824A-120010152193}"/>
                  </a:ext>
                </a:extLst>
              </p:cNvPr>
              <p:cNvSpPr txBox="1">
                <a:spLocks noRot="1" noChangeAspect="1" noMove="1" noResize="1" noEditPoints="1" noAdjustHandles="1" noChangeArrowheads="1" noChangeShapeType="1" noTextEdit="1"/>
              </p:cNvSpPr>
              <p:nvPr/>
            </p:nvSpPr>
            <p:spPr>
              <a:xfrm>
                <a:off x="568776" y="1727075"/>
                <a:ext cx="2075889" cy="455061"/>
              </a:xfrm>
              <a:prstGeom prst="rect">
                <a:avLst/>
              </a:prstGeom>
              <a:blipFill>
                <a:blip r:embed="rId3"/>
                <a:stretch>
                  <a:fillRect b="-1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3" name="文本框 52">
                <a:extLst>
                  <a:ext uri="{FF2B5EF4-FFF2-40B4-BE49-F238E27FC236}">
                    <a16:creationId xmlns:a16="http://schemas.microsoft.com/office/drawing/2014/main" id="{86FA8EE6-402C-4FA2-971E-647B76924F26}"/>
                  </a:ext>
                </a:extLst>
              </p:cNvPr>
              <p:cNvSpPr txBox="1"/>
              <p:nvPr/>
            </p:nvSpPr>
            <p:spPr>
              <a:xfrm>
                <a:off x="578629" y="3005602"/>
                <a:ext cx="2072427" cy="76482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i="1" smtClean="0">
                          <a:latin typeface="Cambria Math" panose="02040503050406030204" pitchFamily="18" charset="0"/>
                        </a:rPr>
                        <m:t>min</m:t>
                      </m:r>
                      <m:nary>
                        <m:naryPr>
                          <m:chr m:val="∑"/>
                          <m:supHide m:val="on"/>
                          <m:ctrlPr>
                            <a:rPr lang="en-US" altLang="zh-CN" i="1" smtClean="0">
                              <a:latin typeface="Cambria Math" panose="02040503050406030204" pitchFamily="18" charset="0"/>
                            </a:rPr>
                          </m:ctrlPr>
                        </m:naryPr>
                        <m:sub>
                          <m:r>
                            <m:rPr>
                              <m:brk m:alnAt="7"/>
                            </m:rPr>
                            <a:rPr lang="en-US" altLang="zh-CN" b="0" i="1" smtClean="0">
                              <a:latin typeface="Cambria Math" panose="02040503050406030204" pitchFamily="18" charset="0"/>
                            </a:rPr>
                            <m:t>𝑠</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𝑆</m:t>
                          </m:r>
                        </m:sub>
                        <m:sup/>
                        <m:e>
                          <m:r>
                            <a:rPr lang="en-US" altLang="zh-CN" i="1">
                              <a:latin typeface="Cambria Math" panose="02040503050406030204" pitchFamily="18" charset="0"/>
                            </a:rPr>
                            <m:t>𝑑𝑖𝑠𝑡</m:t>
                          </m:r>
                          <m:sSup>
                            <m:sSupPr>
                              <m:ctrlPr>
                                <a:rPr lang="en-US" altLang="zh-CN" i="1">
                                  <a:latin typeface="Cambria Math" panose="02040503050406030204" pitchFamily="18" charset="0"/>
                                </a:rPr>
                              </m:ctrlPr>
                            </m:sSupPr>
                            <m:e>
                              <m:r>
                                <a:rPr lang="en-US" altLang="zh-CN" i="1">
                                  <a:latin typeface="Cambria Math" panose="02040503050406030204" pitchFamily="18" charset="0"/>
                                </a:rPr>
                                <m:t>(</m:t>
                              </m:r>
                              <m:r>
                                <a:rPr lang="en-US" altLang="zh-CN" i="1">
                                  <a:latin typeface="Cambria Math" panose="02040503050406030204" pitchFamily="18" charset="0"/>
                                </a:rPr>
                                <m:t>𝑠</m:t>
                              </m:r>
                              <m:r>
                                <a:rPr lang="en-US" altLang="zh-CN" i="1">
                                  <a:latin typeface="Cambria Math" panose="02040503050406030204" pitchFamily="18" charset="0"/>
                                </a:rPr>
                                <m:t>,</m:t>
                              </m:r>
                              <m:r>
                                <a:rPr lang="en-US" altLang="zh-CN" i="1">
                                  <a:latin typeface="Cambria Math" panose="02040503050406030204" pitchFamily="18" charset="0"/>
                                </a:rPr>
                                <m:t>𝐶</m:t>
                              </m:r>
                              <m:r>
                                <a:rPr lang="en-US" altLang="zh-CN" i="1">
                                  <a:latin typeface="Cambria Math" panose="02040503050406030204" pitchFamily="18" charset="0"/>
                                </a:rPr>
                                <m:t>)</m:t>
                              </m:r>
                            </m:e>
                            <m:sup>
                              <m:r>
                                <a:rPr lang="en-US" altLang="zh-CN" i="1">
                                  <a:latin typeface="Cambria Math" panose="02040503050406030204" pitchFamily="18" charset="0"/>
                                </a:rPr>
                                <m:t>2</m:t>
                              </m:r>
                            </m:sup>
                          </m:sSup>
                        </m:e>
                      </m:nary>
                    </m:oMath>
                  </m:oMathPara>
                </a14:m>
                <a:endParaRPr lang="zh-CN" altLang="en-US" dirty="0"/>
              </a:p>
            </p:txBody>
          </p:sp>
        </mc:Choice>
        <mc:Fallback xmlns="">
          <p:sp>
            <p:nvSpPr>
              <p:cNvPr id="53" name="文本框 52">
                <a:extLst>
                  <a:ext uri="{FF2B5EF4-FFF2-40B4-BE49-F238E27FC236}">
                    <a16:creationId xmlns:a16="http://schemas.microsoft.com/office/drawing/2014/main" id="{86FA8EE6-402C-4FA2-971E-647B76924F26}"/>
                  </a:ext>
                </a:extLst>
              </p:cNvPr>
              <p:cNvSpPr txBox="1">
                <a:spLocks noRot="1" noChangeAspect="1" noMove="1" noResize="1" noEditPoints="1" noAdjustHandles="1" noChangeArrowheads="1" noChangeShapeType="1" noTextEdit="1"/>
              </p:cNvSpPr>
              <p:nvPr/>
            </p:nvSpPr>
            <p:spPr>
              <a:xfrm>
                <a:off x="578629" y="3005602"/>
                <a:ext cx="2072427" cy="764825"/>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4" name="文本框 53">
                <a:extLst>
                  <a:ext uri="{FF2B5EF4-FFF2-40B4-BE49-F238E27FC236}">
                    <a16:creationId xmlns:a16="http://schemas.microsoft.com/office/drawing/2014/main" id="{D3D7BE7E-6871-4181-9B46-FC4EA8DF6EF5}"/>
                  </a:ext>
                </a:extLst>
              </p:cNvPr>
              <p:cNvSpPr txBox="1"/>
              <p:nvPr/>
            </p:nvSpPr>
            <p:spPr>
              <a:xfrm>
                <a:off x="598527" y="4171786"/>
                <a:ext cx="2016386" cy="76482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i="1" smtClean="0">
                          <a:latin typeface="Cambria Math" panose="02040503050406030204" pitchFamily="18" charset="0"/>
                        </a:rPr>
                        <m:t>min</m:t>
                      </m:r>
                      <m:nary>
                        <m:naryPr>
                          <m:chr m:val="∑"/>
                          <m:supHide m:val="on"/>
                          <m:ctrlPr>
                            <a:rPr lang="en-US" altLang="zh-CN" i="1" smtClean="0">
                              <a:latin typeface="Cambria Math" panose="02040503050406030204" pitchFamily="18" charset="0"/>
                            </a:rPr>
                          </m:ctrlPr>
                        </m:naryPr>
                        <m:sub>
                          <m:r>
                            <m:rPr>
                              <m:brk m:alnAt="7"/>
                            </m:rPr>
                            <a:rPr lang="en-US" altLang="zh-CN" b="0" i="1" smtClean="0">
                              <a:latin typeface="Cambria Math" panose="02040503050406030204" pitchFamily="18" charset="0"/>
                            </a:rPr>
                            <m:t>𝑠</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𝑆</m:t>
                          </m:r>
                        </m:sub>
                        <m:sup/>
                        <m:e>
                          <m:r>
                            <a:rPr lang="en-US" altLang="zh-CN" b="0" i="1" smtClean="0">
                              <a:latin typeface="Cambria Math" panose="02040503050406030204" pitchFamily="18" charset="0"/>
                            </a:rPr>
                            <m:t>𝑑𝑖𝑠𝑡</m:t>
                          </m:r>
                          <m:r>
                            <a:rPr lang="en-US" altLang="zh-CN" b="0" i="1" smtClean="0">
                              <a:latin typeface="Cambria Math" panose="02040503050406030204" pitchFamily="18" charset="0"/>
                            </a:rPr>
                            <m:t>(</m:t>
                          </m:r>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𝐶</m:t>
                          </m:r>
                          <m:r>
                            <a:rPr lang="en-US" altLang="zh-CN" b="0" i="1" smtClean="0">
                              <a:latin typeface="Cambria Math" panose="02040503050406030204" pitchFamily="18" charset="0"/>
                            </a:rPr>
                            <m:t>) </m:t>
                          </m:r>
                        </m:e>
                      </m:nary>
                    </m:oMath>
                  </m:oMathPara>
                </a14:m>
                <a:endParaRPr lang="zh-CN" altLang="en-US" dirty="0"/>
              </a:p>
            </p:txBody>
          </p:sp>
        </mc:Choice>
        <mc:Fallback xmlns="">
          <p:sp>
            <p:nvSpPr>
              <p:cNvPr id="54" name="文本框 53">
                <a:extLst>
                  <a:ext uri="{FF2B5EF4-FFF2-40B4-BE49-F238E27FC236}">
                    <a16:creationId xmlns:a16="http://schemas.microsoft.com/office/drawing/2014/main" id="{D3D7BE7E-6871-4181-9B46-FC4EA8DF6EF5}"/>
                  </a:ext>
                </a:extLst>
              </p:cNvPr>
              <p:cNvSpPr txBox="1">
                <a:spLocks noRot="1" noChangeAspect="1" noMove="1" noResize="1" noEditPoints="1" noAdjustHandles="1" noChangeArrowheads="1" noChangeShapeType="1" noTextEdit="1"/>
              </p:cNvSpPr>
              <p:nvPr/>
            </p:nvSpPr>
            <p:spPr>
              <a:xfrm>
                <a:off x="598527" y="4171786"/>
                <a:ext cx="2016386" cy="764825"/>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5" name="文本框 54">
                <a:extLst>
                  <a:ext uri="{FF2B5EF4-FFF2-40B4-BE49-F238E27FC236}">
                    <a16:creationId xmlns:a16="http://schemas.microsoft.com/office/drawing/2014/main" id="{11388F9C-2087-48A9-8710-A1C64BDCC26F}"/>
                  </a:ext>
                </a:extLst>
              </p:cNvPr>
              <p:cNvSpPr txBox="1"/>
              <p:nvPr/>
            </p:nvSpPr>
            <p:spPr>
              <a:xfrm>
                <a:off x="627340" y="5269333"/>
                <a:ext cx="2016386" cy="76482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i="1" smtClean="0">
                          <a:latin typeface="Cambria Math" panose="02040503050406030204" pitchFamily="18" charset="0"/>
                        </a:rPr>
                        <m:t>min</m:t>
                      </m:r>
                      <m:nary>
                        <m:naryPr>
                          <m:chr m:val="∑"/>
                          <m:supHide m:val="on"/>
                          <m:ctrlPr>
                            <a:rPr lang="en-US" altLang="zh-CN" i="1" smtClean="0">
                              <a:latin typeface="Cambria Math" panose="02040503050406030204" pitchFamily="18" charset="0"/>
                            </a:rPr>
                          </m:ctrlPr>
                        </m:naryPr>
                        <m:sub>
                          <m:r>
                            <m:rPr>
                              <m:brk m:alnAt="7"/>
                            </m:rPr>
                            <a:rPr lang="en-US" altLang="zh-CN" b="0" i="1" smtClean="0">
                              <a:latin typeface="Cambria Math" panose="02040503050406030204" pitchFamily="18" charset="0"/>
                            </a:rPr>
                            <m:t>𝑠</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𝑆</m:t>
                          </m:r>
                        </m:sub>
                        <m:sup/>
                        <m:e>
                          <m:r>
                            <a:rPr lang="en-US" altLang="zh-CN" b="0" i="1" smtClean="0">
                              <a:latin typeface="Cambria Math" panose="02040503050406030204" pitchFamily="18" charset="0"/>
                            </a:rPr>
                            <m:t>𝑑𝑖𝑠𝑡</m:t>
                          </m:r>
                          <m:r>
                            <a:rPr lang="en-US" altLang="zh-CN" b="0" i="1" smtClean="0">
                              <a:latin typeface="Cambria Math" panose="02040503050406030204" pitchFamily="18" charset="0"/>
                            </a:rPr>
                            <m:t>(</m:t>
                          </m:r>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𝐶</m:t>
                          </m:r>
                          <m:r>
                            <a:rPr lang="en-US" altLang="zh-CN" b="0" i="1" smtClean="0">
                              <a:latin typeface="Cambria Math" panose="02040503050406030204" pitchFamily="18" charset="0"/>
                            </a:rPr>
                            <m:t>) </m:t>
                          </m:r>
                        </m:e>
                      </m:nary>
                    </m:oMath>
                  </m:oMathPara>
                </a14:m>
                <a:endParaRPr lang="zh-CN" altLang="en-US" dirty="0"/>
              </a:p>
            </p:txBody>
          </p:sp>
        </mc:Choice>
        <mc:Fallback xmlns="">
          <p:sp>
            <p:nvSpPr>
              <p:cNvPr id="55" name="文本框 54">
                <a:extLst>
                  <a:ext uri="{FF2B5EF4-FFF2-40B4-BE49-F238E27FC236}">
                    <a16:creationId xmlns:a16="http://schemas.microsoft.com/office/drawing/2014/main" id="{11388F9C-2087-48A9-8710-A1C64BDCC26F}"/>
                  </a:ext>
                </a:extLst>
              </p:cNvPr>
              <p:cNvSpPr txBox="1">
                <a:spLocks noRot="1" noChangeAspect="1" noMove="1" noResize="1" noEditPoints="1" noAdjustHandles="1" noChangeArrowheads="1" noChangeShapeType="1" noTextEdit="1"/>
              </p:cNvSpPr>
              <p:nvPr/>
            </p:nvSpPr>
            <p:spPr>
              <a:xfrm>
                <a:off x="627340" y="5269333"/>
                <a:ext cx="2016386" cy="764825"/>
              </a:xfrm>
              <a:prstGeom prst="rect">
                <a:avLst/>
              </a:prstGeom>
              <a:blipFill>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0394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E10BEC-A46F-4C30-9FAD-FC05E29FDB87}"/>
              </a:ext>
            </a:extLst>
          </p:cNvPr>
          <p:cNvSpPr>
            <a:spLocks noGrp="1"/>
          </p:cNvSpPr>
          <p:nvPr>
            <p:ph type="title"/>
          </p:nvPr>
        </p:nvSpPr>
        <p:spPr/>
        <p:txBody>
          <a:bodyPr/>
          <a:lstStyle/>
          <a:p>
            <a:r>
              <a:rPr lang="en-US" altLang="zh-CN" dirty="0"/>
              <a:t>E2</a:t>
            </a:r>
            <a:endParaRPr lang="zh-CN" altLang="en-US" dirty="0"/>
          </a:p>
        </p:txBody>
      </p:sp>
      <p:grpSp>
        <p:nvGrpSpPr>
          <p:cNvPr id="18" name="组合 17">
            <a:extLst>
              <a:ext uri="{FF2B5EF4-FFF2-40B4-BE49-F238E27FC236}">
                <a16:creationId xmlns:a16="http://schemas.microsoft.com/office/drawing/2014/main" id="{A78913FB-5967-4466-AA37-BF9D94C9FD6A}"/>
              </a:ext>
            </a:extLst>
          </p:cNvPr>
          <p:cNvGrpSpPr/>
          <p:nvPr/>
        </p:nvGrpSpPr>
        <p:grpSpPr>
          <a:xfrm>
            <a:off x="2394710" y="1555271"/>
            <a:ext cx="8646919" cy="1169213"/>
            <a:chOff x="1855521" y="2210433"/>
            <a:chExt cx="8646919" cy="1169213"/>
          </a:xfrm>
        </p:grpSpPr>
        <p:grpSp>
          <p:nvGrpSpPr>
            <p:cNvPr id="14" name="组合 13">
              <a:extLst>
                <a:ext uri="{FF2B5EF4-FFF2-40B4-BE49-F238E27FC236}">
                  <a16:creationId xmlns:a16="http://schemas.microsoft.com/office/drawing/2014/main" id="{46665C0E-EE40-40A1-A4EF-A8D14628F942}"/>
                </a:ext>
              </a:extLst>
            </p:cNvPr>
            <p:cNvGrpSpPr/>
            <p:nvPr/>
          </p:nvGrpSpPr>
          <p:grpSpPr>
            <a:xfrm>
              <a:off x="1855521" y="2210433"/>
              <a:ext cx="8646919" cy="1169213"/>
              <a:chOff x="1855521" y="2210433"/>
              <a:chExt cx="8646919" cy="1169213"/>
            </a:xfrm>
          </p:grpSpPr>
          <p:pic>
            <p:nvPicPr>
              <p:cNvPr id="13" name="图片 12">
                <a:extLst>
                  <a:ext uri="{FF2B5EF4-FFF2-40B4-BE49-F238E27FC236}">
                    <a16:creationId xmlns:a16="http://schemas.microsoft.com/office/drawing/2014/main" id="{3DA68E38-50EE-45BF-A9CA-005420EFB1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0471" y="2210433"/>
                <a:ext cx="8151058" cy="768163"/>
              </a:xfrm>
              <a:prstGeom prst="rect">
                <a:avLst/>
              </a:prstGeom>
            </p:spPr>
          </p:pic>
          <p:sp>
            <p:nvSpPr>
              <p:cNvPr id="11" name="文本框 10">
                <a:extLst>
                  <a:ext uri="{FF2B5EF4-FFF2-40B4-BE49-F238E27FC236}">
                    <a16:creationId xmlns:a16="http://schemas.microsoft.com/office/drawing/2014/main" id="{A2604D1D-DB33-41E1-9639-17A3D30A7131}"/>
                  </a:ext>
                </a:extLst>
              </p:cNvPr>
              <p:cNvSpPr txBox="1"/>
              <p:nvPr/>
            </p:nvSpPr>
            <p:spPr>
              <a:xfrm>
                <a:off x="1855521" y="3010314"/>
                <a:ext cx="8646919" cy="369332"/>
              </a:xfrm>
              <a:prstGeom prst="rect">
                <a:avLst/>
              </a:prstGeom>
              <a:noFill/>
            </p:spPr>
            <p:txBody>
              <a:bodyPr wrap="none" rtlCol="0">
                <a:spAutoFit/>
              </a:bodyPr>
              <a:lstStyle/>
              <a:p>
                <a:r>
                  <a:rPr lang="en-US" altLang="zh-CN" dirty="0"/>
                  <a:t>0     1     2     3    4     5    6     7     8     9   10   11   12   13   14  15  16   17   18   19  20</a:t>
                </a:r>
                <a:endParaRPr lang="zh-CN" altLang="en-US" dirty="0"/>
              </a:p>
            </p:txBody>
          </p:sp>
        </p:grpSp>
        <p:sp>
          <p:nvSpPr>
            <p:cNvPr id="5" name="椭圆 4">
              <a:extLst>
                <a:ext uri="{FF2B5EF4-FFF2-40B4-BE49-F238E27FC236}">
                  <a16:creationId xmlns:a16="http://schemas.microsoft.com/office/drawing/2014/main" id="{4171C5B4-CD6D-4AEC-ABB2-9C80559A4523}"/>
                </a:ext>
              </a:extLst>
            </p:cNvPr>
            <p:cNvSpPr/>
            <p:nvPr/>
          </p:nvSpPr>
          <p:spPr>
            <a:xfrm>
              <a:off x="1961299" y="2535779"/>
              <a:ext cx="141402" cy="10369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CD546D19-3F22-4ABA-8361-0CF24D18DC56}"/>
                </a:ext>
              </a:extLst>
            </p:cNvPr>
            <p:cNvSpPr/>
            <p:nvPr/>
          </p:nvSpPr>
          <p:spPr>
            <a:xfrm>
              <a:off x="2354606" y="2535778"/>
              <a:ext cx="141402" cy="10369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C10A744C-3041-4414-8FEB-E7C136C14083}"/>
                </a:ext>
              </a:extLst>
            </p:cNvPr>
            <p:cNvSpPr/>
            <p:nvPr/>
          </p:nvSpPr>
          <p:spPr>
            <a:xfrm>
              <a:off x="2776454" y="2535778"/>
              <a:ext cx="141402" cy="10369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2556259B-95A4-474B-BB2C-8B34626DDEEF}"/>
                </a:ext>
              </a:extLst>
            </p:cNvPr>
            <p:cNvSpPr/>
            <p:nvPr/>
          </p:nvSpPr>
          <p:spPr>
            <a:xfrm>
              <a:off x="3170940" y="2535778"/>
              <a:ext cx="141402" cy="10369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82B2B042-C4C1-45E8-9EEF-9C072A7EF0F4}"/>
                </a:ext>
              </a:extLst>
            </p:cNvPr>
            <p:cNvSpPr/>
            <p:nvPr/>
          </p:nvSpPr>
          <p:spPr>
            <a:xfrm>
              <a:off x="3565426" y="2535778"/>
              <a:ext cx="141402" cy="10369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椭圆 9">
              <a:extLst>
                <a:ext uri="{FF2B5EF4-FFF2-40B4-BE49-F238E27FC236}">
                  <a16:creationId xmlns:a16="http://schemas.microsoft.com/office/drawing/2014/main" id="{B05323CA-FFC5-44C1-A3DE-F1EB226B9098}"/>
                </a:ext>
              </a:extLst>
            </p:cNvPr>
            <p:cNvSpPr/>
            <p:nvPr/>
          </p:nvSpPr>
          <p:spPr>
            <a:xfrm>
              <a:off x="10085968" y="2535777"/>
              <a:ext cx="141402" cy="10369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a:extLst>
              <a:ext uri="{FF2B5EF4-FFF2-40B4-BE49-F238E27FC236}">
                <a16:creationId xmlns:a16="http://schemas.microsoft.com/office/drawing/2014/main" id="{ACDF8586-FAEA-45D8-9306-991967B41054}"/>
              </a:ext>
            </a:extLst>
          </p:cNvPr>
          <p:cNvGrpSpPr/>
          <p:nvPr/>
        </p:nvGrpSpPr>
        <p:grpSpPr>
          <a:xfrm>
            <a:off x="2394710" y="2923427"/>
            <a:ext cx="8646919" cy="1169213"/>
            <a:chOff x="1855521" y="2210433"/>
            <a:chExt cx="8646919" cy="1169213"/>
          </a:xfrm>
        </p:grpSpPr>
        <p:grpSp>
          <p:nvGrpSpPr>
            <p:cNvPr id="20" name="组合 19">
              <a:extLst>
                <a:ext uri="{FF2B5EF4-FFF2-40B4-BE49-F238E27FC236}">
                  <a16:creationId xmlns:a16="http://schemas.microsoft.com/office/drawing/2014/main" id="{663C798E-CDF5-47EA-A3DB-A4F06B190CE9}"/>
                </a:ext>
              </a:extLst>
            </p:cNvPr>
            <p:cNvGrpSpPr/>
            <p:nvPr/>
          </p:nvGrpSpPr>
          <p:grpSpPr>
            <a:xfrm>
              <a:off x="1855521" y="2210433"/>
              <a:ext cx="8646919" cy="1169213"/>
              <a:chOff x="1855521" y="2210433"/>
              <a:chExt cx="8646919" cy="1169213"/>
            </a:xfrm>
          </p:grpSpPr>
          <p:pic>
            <p:nvPicPr>
              <p:cNvPr id="28" name="图片 27">
                <a:extLst>
                  <a:ext uri="{FF2B5EF4-FFF2-40B4-BE49-F238E27FC236}">
                    <a16:creationId xmlns:a16="http://schemas.microsoft.com/office/drawing/2014/main" id="{4C1DF70E-6A33-4512-AF79-978B97504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0471" y="2210433"/>
                <a:ext cx="8151058" cy="768163"/>
              </a:xfrm>
              <a:prstGeom prst="rect">
                <a:avLst/>
              </a:prstGeom>
            </p:spPr>
          </p:pic>
          <p:sp>
            <p:nvSpPr>
              <p:cNvPr id="29" name="文本框 28">
                <a:extLst>
                  <a:ext uri="{FF2B5EF4-FFF2-40B4-BE49-F238E27FC236}">
                    <a16:creationId xmlns:a16="http://schemas.microsoft.com/office/drawing/2014/main" id="{BCA1FE9D-2D3E-4A91-A40A-0F2F1BB4EA38}"/>
                  </a:ext>
                </a:extLst>
              </p:cNvPr>
              <p:cNvSpPr txBox="1"/>
              <p:nvPr/>
            </p:nvSpPr>
            <p:spPr>
              <a:xfrm>
                <a:off x="1855521" y="3010314"/>
                <a:ext cx="8646919" cy="369332"/>
              </a:xfrm>
              <a:prstGeom prst="rect">
                <a:avLst/>
              </a:prstGeom>
              <a:noFill/>
            </p:spPr>
            <p:txBody>
              <a:bodyPr wrap="none" rtlCol="0">
                <a:spAutoFit/>
              </a:bodyPr>
              <a:lstStyle/>
              <a:p>
                <a:r>
                  <a:rPr lang="en-US" altLang="zh-CN" dirty="0"/>
                  <a:t>0     1     2     3    4     5    6     7     8     9   10   11   12   13   14  15  16   17   18   19  20</a:t>
                </a:r>
                <a:endParaRPr lang="zh-CN" altLang="en-US" dirty="0"/>
              </a:p>
            </p:txBody>
          </p:sp>
        </p:grpSp>
        <p:sp>
          <p:nvSpPr>
            <p:cNvPr id="21" name="椭圆 20">
              <a:extLst>
                <a:ext uri="{FF2B5EF4-FFF2-40B4-BE49-F238E27FC236}">
                  <a16:creationId xmlns:a16="http://schemas.microsoft.com/office/drawing/2014/main" id="{6B8803EC-5201-4C86-BD3C-32DD33276E76}"/>
                </a:ext>
              </a:extLst>
            </p:cNvPr>
            <p:cNvSpPr/>
            <p:nvPr/>
          </p:nvSpPr>
          <p:spPr>
            <a:xfrm>
              <a:off x="1961299" y="2535779"/>
              <a:ext cx="141402" cy="10369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a:extLst>
                <a:ext uri="{FF2B5EF4-FFF2-40B4-BE49-F238E27FC236}">
                  <a16:creationId xmlns:a16="http://schemas.microsoft.com/office/drawing/2014/main" id="{85892D50-926E-4F23-A8E8-827A3C73CF45}"/>
                </a:ext>
              </a:extLst>
            </p:cNvPr>
            <p:cNvSpPr/>
            <p:nvPr/>
          </p:nvSpPr>
          <p:spPr>
            <a:xfrm>
              <a:off x="2354606" y="2535778"/>
              <a:ext cx="141402" cy="10369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4A2B57E4-AB69-406E-BF50-B87F014DFAE1}"/>
                </a:ext>
              </a:extLst>
            </p:cNvPr>
            <p:cNvSpPr/>
            <p:nvPr/>
          </p:nvSpPr>
          <p:spPr>
            <a:xfrm>
              <a:off x="2776454" y="2535778"/>
              <a:ext cx="141402" cy="10369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98FD58DF-8E96-4440-A1B2-36344961B808}"/>
                </a:ext>
              </a:extLst>
            </p:cNvPr>
            <p:cNvSpPr/>
            <p:nvPr/>
          </p:nvSpPr>
          <p:spPr>
            <a:xfrm>
              <a:off x="3170940" y="2535778"/>
              <a:ext cx="141402" cy="10369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43B7937D-2A42-4323-88B8-125FF7A161CF}"/>
                </a:ext>
              </a:extLst>
            </p:cNvPr>
            <p:cNvSpPr/>
            <p:nvPr/>
          </p:nvSpPr>
          <p:spPr>
            <a:xfrm>
              <a:off x="3565426" y="2535778"/>
              <a:ext cx="141402" cy="10369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椭圆 25">
              <a:extLst>
                <a:ext uri="{FF2B5EF4-FFF2-40B4-BE49-F238E27FC236}">
                  <a16:creationId xmlns:a16="http://schemas.microsoft.com/office/drawing/2014/main" id="{46120F4F-9B01-41E1-B621-463F43306827}"/>
                </a:ext>
              </a:extLst>
            </p:cNvPr>
            <p:cNvSpPr/>
            <p:nvPr/>
          </p:nvSpPr>
          <p:spPr>
            <a:xfrm>
              <a:off x="10085968" y="2535777"/>
              <a:ext cx="141402" cy="10369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0" name="组合 29">
            <a:extLst>
              <a:ext uri="{FF2B5EF4-FFF2-40B4-BE49-F238E27FC236}">
                <a16:creationId xmlns:a16="http://schemas.microsoft.com/office/drawing/2014/main" id="{A09B92CD-4FA6-4BF6-86BB-B2D4238346FE}"/>
              </a:ext>
            </a:extLst>
          </p:cNvPr>
          <p:cNvGrpSpPr/>
          <p:nvPr/>
        </p:nvGrpSpPr>
        <p:grpSpPr>
          <a:xfrm>
            <a:off x="2394710" y="4215877"/>
            <a:ext cx="8646919" cy="1169213"/>
            <a:chOff x="1855521" y="2210433"/>
            <a:chExt cx="8646919" cy="1169213"/>
          </a:xfrm>
        </p:grpSpPr>
        <p:grpSp>
          <p:nvGrpSpPr>
            <p:cNvPr id="31" name="组合 30">
              <a:extLst>
                <a:ext uri="{FF2B5EF4-FFF2-40B4-BE49-F238E27FC236}">
                  <a16:creationId xmlns:a16="http://schemas.microsoft.com/office/drawing/2014/main" id="{50F4974D-B450-447A-BD84-1606357CF7A6}"/>
                </a:ext>
              </a:extLst>
            </p:cNvPr>
            <p:cNvGrpSpPr/>
            <p:nvPr/>
          </p:nvGrpSpPr>
          <p:grpSpPr>
            <a:xfrm>
              <a:off x="1855521" y="2210433"/>
              <a:ext cx="8646919" cy="1169213"/>
              <a:chOff x="1855521" y="2210433"/>
              <a:chExt cx="8646919" cy="1169213"/>
            </a:xfrm>
          </p:grpSpPr>
          <p:pic>
            <p:nvPicPr>
              <p:cNvPr id="39" name="图片 38">
                <a:extLst>
                  <a:ext uri="{FF2B5EF4-FFF2-40B4-BE49-F238E27FC236}">
                    <a16:creationId xmlns:a16="http://schemas.microsoft.com/office/drawing/2014/main" id="{FAF78D5A-BDDB-4483-8223-73186D2781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0471" y="2210433"/>
                <a:ext cx="8151058" cy="768163"/>
              </a:xfrm>
              <a:prstGeom prst="rect">
                <a:avLst/>
              </a:prstGeom>
            </p:spPr>
          </p:pic>
          <p:sp>
            <p:nvSpPr>
              <p:cNvPr id="40" name="文本框 39">
                <a:extLst>
                  <a:ext uri="{FF2B5EF4-FFF2-40B4-BE49-F238E27FC236}">
                    <a16:creationId xmlns:a16="http://schemas.microsoft.com/office/drawing/2014/main" id="{0F227BDF-C9B7-4439-BD06-0E683527B602}"/>
                  </a:ext>
                </a:extLst>
              </p:cNvPr>
              <p:cNvSpPr txBox="1"/>
              <p:nvPr/>
            </p:nvSpPr>
            <p:spPr>
              <a:xfrm>
                <a:off x="1855521" y="3010314"/>
                <a:ext cx="8646919" cy="369332"/>
              </a:xfrm>
              <a:prstGeom prst="rect">
                <a:avLst/>
              </a:prstGeom>
              <a:noFill/>
            </p:spPr>
            <p:txBody>
              <a:bodyPr wrap="none" rtlCol="0">
                <a:spAutoFit/>
              </a:bodyPr>
              <a:lstStyle/>
              <a:p>
                <a:r>
                  <a:rPr lang="en-US" altLang="zh-CN" dirty="0"/>
                  <a:t>0     1     2     3    4     5    6     7     8     9   10   11   12   13   14  15  16   17   18   19  20</a:t>
                </a:r>
                <a:endParaRPr lang="zh-CN" altLang="en-US" dirty="0"/>
              </a:p>
            </p:txBody>
          </p:sp>
        </p:grpSp>
        <p:sp>
          <p:nvSpPr>
            <p:cNvPr id="32" name="椭圆 31">
              <a:extLst>
                <a:ext uri="{FF2B5EF4-FFF2-40B4-BE49-F238E27FC236}">
                  <a16:creationId xmlns:a16="http://schemas.microsoft.com/office/drawing/2014/main" id="{91B7023A-BF6D-4DCF-8174-3684C67CDAB5}"/>
                </a:ext>
              </a:extLst>
            </p:cNvPr>
            <p:cNvSpPr/>
            <p:nvPr/>
          </p:nvSpPr>
          <p:spPr>
            <a:xfrm>
              <a:off x="1961299" y="2535779"/>
              <a:ext cx="141402" cy="10369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a:extLst>
                <a:ext uri="{FF2B5EF4-FFF2-40B4-BE49-F238E27FC236}">
                  <a16:creationId xmlns:a16="http://schemas.microsoft.com/office/drawing/2014/main" id="{286D69AC-D7C5-4F41-9457-51283147CFDE}"/>
                </a:ext>
              </a:extLst>
            </p:cNvPr>
            <p:cNvSpPr/>
            <p:nvPr/>
          </p:nvSpPr>
          <p:spPr>
            <a:xfrm>
              <a:off x="2354606" y="2535778"/>
              <a:ext cx="141402" cy="10369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a:extLst>
                <a:ext uri="{FF2B5EF4-FFF2-40B4-BE49-F238E27FC236}">
                  <a16:creationId xmlns:a16="http://schemas.microsoft.com/office/drawing/2014/main" id="{7F19E0BE-B00C-41BE-9BA7-A096843B0D90}"/>
                </a:ext>
              </a:extLst>
            </p:cNvPr>
            <p:cNvSpPr/>
            <p:nvPr/>
          </p:nvSpPr>
          <p:spPr>
            <a:xfrm>
              <a:off x="2776454" y="2535778"/>
              <a:ext cx="141402" cy="10369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a:extLst>
                <a:ext uri="{FF2B5EF4-FFF2-40B4-BE49-F238E27FC236}">
                  <a16:creationId xmlns:a16="http://schemas.microsoft.com/office/drawing/2014/main" id="{110AB978-2E70-41EA-B693-62A2D39ECBC9}"/>
                </a:ext>
              </a:extLst>
            </p:cNvPr>
            <p:cNvSpPr/>
            <p:nvPr/>
          </p:nvSpPr>
          <p:spPr>
            <a:xfrm>
              <a:off x="3170940" y="2535777"/>
              <a:ext cx="141402" cy="10369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 name="椭圆 35">
              <a:extLst>
                <a:ext uri="{FF2B5EF4-FFF2-40B4-BE49-F238E27FC236}">
                  <a16:creationId xmlns:a16="http://schemas.microsoft.com/office/drawing/2014/main" id="{3762BC0B-BD1C-4AD3-BFFC-C5A93C9A329E}"/>
                </a:ext>
              </a:extLst>
            </p:cNvPr>
            <p:cNvSpPr/>
            <p:nvPr/>
          </p:nvSpPr>
          <p:spPr>
            <a:xfrm>
              <a:off x="3565426" y="2535778"/>
              <a:ext cx="141402" cy="10369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a:extLst>
                <a:ext uri="{FF2B5EF4-FFF2-40B4-BE49-F238E27FC236}">
                  <a16:creationId xmlns:a16="http://schemas.microsoft.com/office/drawing/2014/main" id="{2D15EBC1-903B-4E1E-830C-7BBFE44E6EE9}"/>
                </a:ext>
              </a:extLst>
            </p:cNvPr>
            <p:cNvSpPr/>
            <p:nvPr/>
          </p:nvSpPr>
          <p:spPr>
            <a:xfrm>
              <a:off x="10085968" y="2535777"/>
              <a:ext cx="141402" cy="10369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49" name="文本框 48">
                <a:extLst>
                  <a:ext uri="{FF2B5EF4-FFF2-40B4-BE49-F238E27FC236}">
                    <a16:creationId xmlns:a16="http://schemas.microsoft.com/office/drawing/2014/main" id="{0FB17C56-6EDC-47B4-BAD3-747212DEF113}"/>
                  </a:ext>
                </a:extLst>
              </p:cNvPr>
              <p:cNvSpPr txBox="1"/>
              <p:nvPr/>
            </p:nvSpPr>
            <p:spPr>
              <a:xfrm>
                <a:off x="551733" y="1843412"/>
                <a:ext cx="2075889" cy="45506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i="1" smtClean="0">
                          <a:latin typeface="Cambria Math" panose="02040503050406030204" pitchFamily="18" charset="0"/>
                        </a:rPr>
                        <m:t>min</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max</m:t>
                              </m:r>
                            </m:e>
                            <m:lim>
                              <m:r>
                                <a:rPr lang="en-US" altLang="zh-CN" b="0" i="1" smtClean="0">
                                  <a:latin typeface="Cambria Math" panose="02040503050406030204" pitchFamily="18" charset="0"/>
                                </a:rPr>
                                <m:t>𝑠</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𝑆</m:t>
                              </m:r>
                            </m:lim>
                          </m:limLow>
                        </m:fName>
                        <m:e>
                          <m:r>
                            <a:rPr lang="en-US" altLang="zh-CN" i="1">
                              <a:latin typeface="Cambria Math" panose="02040503050406030204" pitchFamily="18" charset="0"/>
                            </a:rPr>
                            <m:t>𝑑𝑖𝑠𝑡</m:t>
                          </m:r>
                          <m:r>
                            <a:rPr lang="en-US" altLang="zh-CN" i="1">
                              <a:latin typeface="Cambria Math" panose="02040503050406030204" pitchFamily="18" charset="0"/>
                            </a:rPr>
                            <m:t>(</m:t>
                          </m:r>
                          <m:r>
                            <a:rPr lang="en-US" altLang="zh-CN" i="1">
                              <a:latin typeface="Cambria Math" panose="02040503050406030204" pitchFamily="18" charset="0"/>
                            </a:rPr>
                            <m:t>𝑠</m:t>
                          </m:r>
                          <m:r>
                            <a:rPr lang="en-US" altLang="zh-CN" i="1">
                              <a:latin typeface="Cambria Math" panose="02040503050406030204" pitchFamily="18" charset="0"/>
                            </a:rPr>
                            <m:t>,</m:t>
                          </m:r>
                          <m:r>
                            <a:rPr lang="en-US" altLang="zh-CN" i="1">
                              <a:latin typeface="Cambria Math" panose="02040503050406030204" pitchFamily="18" charset="0"/>
                            </a:rPr>
                            <m:t>𝐶</m:t>
                          </m:r>
                          <m:r>
                            <a:rPr lang="en-US" altLang="zh-CN" i="1">
                              <a:latin typeface="Cambria Math" panose="02040503050406030204" pitchFamily="18" charset="0"/>
                            </a:rPr>
                            <m:t>)</m:t>
                          </m:r>
                        </m:e>
                      </m:func>
                    </m:oMath>
                  </m:oMathPara>
                </a14:m>
                <a:endParaRPr lang="zh-CN" altLang="en-US" dirty="0"/>
              </a:p>
            </p:txBody>
          </p:sp>
        </mc:Choice>
        <mc:Fallback xmlns="">
          <p:sp>
            <p:nvSpPr>
              <p:cNvPr id="49" name="文本框 48">
                <a:extLst>
                  <a:ext uri="{FF2B5EF4-FFF2-40B4-BE49-F238E27FC236}">
                    <a16:creationId xmlns:a16="http://schemas.microsoft.com/office/drawing/2014/main" id="{0FB17C56-6EDC-47B4-BAD3-747212DEF113}"/>
                  </a:ext>
                </a:extLst>
              </p:cNvPr>
              <p:cNvSpPr txBox="1">
                <a:spLocks noRot="1" noChangeAspect="1" noMove="1" noResize="1" noEditPoints="1" noAdjustHandles="1" noChangeArrowheads="1" noChangeShapeType="1" noTextEdit="1"/>
              </p:cNvSpPr>
              <p:nvPr/>
            </p:nvSpPr>
            <p:spPr>
              <a:xfrm>
                <a:off x="551733" y="1843412"/>
                <a:ext cx="2075889" cy="455061"/>
              </a:xfrm>
              <a:prstGeom prst="rect">
                <a:avLst/>
              </a:prstGeom>
              <a:blipFill>
                <a:blip r:embed="rId3"/>
                <a:stretch>
                  <a:fillRect b="-1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2" name="文本框 51">
                <a:extLst>
                  <a:ext uri="{FF2B5EF4-FFF2-40B4-BE49-F238E27FC236}">
                    <a16:creationId xmlns:a16="http://schemas.microsoft.com/office/drawing/2014/main" id="{64606E2E-4601-47F3-B567-B9F01E68F418}"/>
                  </a:ext>
                </a:extLst>
              </p:cNvPr>
              <p:cNvSpPr txBox="1"/>
              <p:nvPr/>
            </p:nvSpPr>
            <p:spPr>
              <a:xfrm>
                <a:off x="561586" y="3121939"/>
                <a:ext cx="2072427" cy="76482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i="1" smtClean="0">
                          <a:latin typeface="Cambria Math" panose="02040503050406030204" pitchFamily="18" charset="0"/>
                        </a:rPr>
                        <m:t>min</m:t>
                      </m:r>
                      <m:nary>
                        <m:naryPr>
                          <m:chr m:val="∑"/>
                          <m:supHide m:val="on"/>
                          <m:ctrlPr>
                            <a:rPr lang="en-US" altLang="zh-CN" i="1" smtClean="0">
                              <a:latin typeface="Cambria Math" panose="02040503050406030204" pitchFamily="18" charset="0"/>
                            </a:rPr>
                          </m:ctrlPr>
                        </m:naryPr>
                        <m:sub>
                          <m:r>
                            <m:rPr>
                              <m:brk m:alnAt="7"/>
                            </m:rPr>
                            <a:rPr lang="en-US" altLang="zh-CN" b="0" i="1" smtClean="0">
                              <a:latin typeface="Cambria Math" panose="02040503050406030204" pitchFamily="18" charset="0"/>
                            </a:rPr>
                            <m:t>𝑠</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𝑆</m:t>
                          </m:r>
                        </m:sub>
                        <m:sup/>
                        <m:e>
                          <m:r>
                            <a:rPr lang="en-US" altLang="zh-CN" i="1">
                              <a:latin typeface="Cambria Math" panose="02040503050406030204" pitchFamily="18" charset="0"/>
                            </a:rPr>
                            <m:t>𝑑𝑖𝑠𝑡</m:t>
                          </m:r>
                          <m:sSup>
                            <m:sSupPr>
                              <m:ctrlPr>
                                <a:rPr lang="en-US" altLang="zh-CN" i="1">
                                  <a:latin typeface="Cambria Math" panose="02040503050406030204" pitchFamily="18" charset="0"/>
                                </a:rPr>
                              </m:ctrlPr>
                            </m:sSupPr>
                            <m:e>
                              <m:r>
                                <a:rPr lang="en-US" altLang="zh-CN" i="1">
                                  <a:latin typeface="Cambria Math" panose="02040503050406030204" pitchFamily="18" charset="0"/>
                                </a:rPr>
                                <m:t>(</m:t>
                              </m:r>
                              <m:r>
                                <a:rPr lang="en-US" altLang="zh-CN" i="1">
                                  <a:latin typeface="Cambria Math" panose="02040503050406030204" pitchFamily="18" charset="0"/>
                                </a:rPr>
                                <m:t>𝑠</m:t>
                              </m:r>
                              <m:r>
                                <a:rPr lang="en-US" altLang="zh-CN" i="1">
                                  <a:latin typeface="Cambria Math" panose="02040503050406030204" pitchFamily="18" charset="0"/>
                                </a:rPr>
                                <m:t>,</m:t>
                              </m:r>
                              <m:r>
                                <a:rPr lang="en-US" altLang="zh-CN" i="1">
                                  <a:latin typeface="Cambria Math" panose="02040503050406030204" pitchFamily="18" charset="0"/>
                                </a:rPr>
                                <m:t>𝐶</m:t>
                              </m:r>
                              <m:r>
                                <a:rPr lang="en-US" altLang="zh-CN" i="1">
                                  <a:latin typeface="Cambria Math" panose="02040503050406030204" pitchFamily="18" charset="0"/>
                                </a:rPr>
                                <m:t>)</m:t>
                              </m:r>
                            </m:e>
                            <m:sup>
                              <m:r>
                                <a:rPr lang="en-US" altLang="zh-CN" i="1">
                                  <a:latin typeface="Cambria Math" panose="02040503050406030204" pitchFamily="18" charset="0"/>
                                </a:rPr>
                                <m:t>2</m:t>
                              </m:r>
                            </m:sup>
                          </m:sSup>
                        </m:e>
                      </m:nary>
                    </m:oMath>
                  </m:oMathPara>
                </a14:m>
                <a:endParaRPr lang="zh-CN" altLang="en-US" dirty="0"/>
              </a:p>
            </p:txBody>
          </p:sp>
        </mc:Choice>
        <mc:Fallback xmlns="">
          <p:sp>
            <p:nvSpPr>
              <p:cNvPr id="52" name="文本框 51">
                <a:extLst>
                  <a:ext uri="{FF2B5EF4-FFF2-40B4-BE49-F238E27FC236}">
                    <a16:creationId xmlns:a16="http://schemas.microsoft.com/office/drawing/2014/main" id="{64606E2E-4601-47F3-B567-B9F01E68F418}"/>
                  </a:ext>
                </a:extLst>
              </p:cNvPr>
              <p:cNvSpPr txBox="1">
                <a:spLocks noRot="1" noChangeAspect="1" noMove="1" noResize="1" noEditPoints="1" noAdjustHandles="1" noChangeArrowheads="1" noChangeShapeType="1" noTextEdit="1"/>
              </p:cNvSpPr>
              <p:nvPr/>
            </p:nvSpPr>
            <p:spPr>
              <a:xfrm>
                <a:off x="561586" y="3121939"/>
                <a:ext cx="2072427" cy="764825"/>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3" name="文本框 52">
                <a:extLst>
                  <a:ext uri="{FF2B5EF4-FFF2-40B4-BE49-F238E27FC236}">
                    <a16:creationId xmlns:a16="http://schemas.microsoft.com/office/drawing/2014/main" id="{933766BF-E55C-4043-91EB-372E4F459717}"/>
                  </a:ext>
                </a:extLst>
              </p:cNvPr>
              <p:cNvSpPr txBox="1"/>
              <p:nvPr/>
            </p:nvSpPr>
            <p:spPr>
              <a:xfrm>
                <a:off x="581484" y="4288123"/>
                <a:ext cx="2016386" cy="76482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i="1" smtClean="0">
                          <a:latin typeface="Cambria Math" panose="02040503050406030204" pitchFamily="18" charset="0"/>
                        </a:rPr>
                        <m:t>min</m:t>
                      </m:r>
                      <m:nary>
                        <m:naryPr>
                          <m:chr m:val="∑"/>
                          <m:supHide m:val="on"/>
                          <m:ctrlPr>
                            <a:rPr lang="en-US" altLang="zh-CN" i="1" smtClean="0">
                              <a:latin typeface="Cambria Math" panose="02040503050406030204" pitchFamily="18" charset="0"/>
                            </a:rPr>
                          </m:ctrlPr>
                        </m:naryPr>
                        <m:sub>
                          <m:r>
                            <m:rPr>
                              <m:brk m:alnAt="7"/>
                            </m:rPr>
                            <a:rPr lang="en-US" altLang="zh-CN" b="0" i="1" smtClean="0">
                              <a:latin typeface="Cambria Math" panose="02040503050406030204" pitchFamily="18" charset="0"/>
                            </a:rPr>
                            <m:t>𝑠</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𝑆</m:t>
                          </m:r>
                        </m:sub>
                        <m:sup/>
                        <m:e>
                          <m:r>
                            <a:rPr lang="en-US" altLang="zh-CN" b="0" i="1" smtClean="0">
                              <a:latin typeface="Cambria Math" panose="02040503050406030204" pitchFamily="18" charset="0"/>
                            </a:rPr>
                            <m:t>𝑑𝑖𝑠𝑡</m:t>
                          </m:r>
                          <m:r>
                            <a:rPr lang="en-US" altLang="zh-CN" b="0" i="1" smtClean="0">
                              <a:latin typeface="Cambria Math" panose="02040503050406030204" pitchFamily="18" charset="0"/>
                            </a:rPr>
                            <m:t>(</m:t>
                          </m:r>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𝐶</m:t>
                          </m:r>
                          <m:r>
                            <a:rPr lang="en-US" altLang="zh-CN" b="0" i="1" smtClean="0">
                              <a:latin typeface="Cambria Math" panose="02040503050406030204" pitchFamily="18" charset="0"/>
                            </a:rPr>
                            <m:t>) </m:t>
                          </m:r>
                        </m:e>
                      </m:nary>
                    </m:oMath>
                  </m:oMathPara>
                </a14:m>
                <a:endParaRPr lang="zh-CN" altLang="en-US" dirty="0"/>
              </a:p>
            </p:txBody>
          </p:sp>
        </mc:Choice>
        <mc:Fallback xmlns="">
          <p:sp>
            <p:nvSpPr>
              <p:cNvPr id="53" name="文本框 52">
                <a:extLst>
                  <a:ext uri="{FF2B5EF4-FFF2-40B4-BE49-F238E27FC236}">
                    <a16:creationId xmlns:a16="http://schemas.microsoft.com/office/drawing/2014/main" id="{933766BF-E55C-4043-91EB-372E4F459717}"/>
                  </a:ext>
                </a:extLst>
              </p:cNvPr>
              <p:cNvSpPr txBox="1">
                <a:spLocks noRot="1" noChangeAspect="1" noMove="1" noResize="1" noEditPoints="1" noAdjustHandles="1" noChangeArrowheads="1" noChangeShapeType="1" noTextEdit="1"/>
              </p:cNvSpPr>
              <p:nvPr/>
            </p:nvSpPr>
            <p:spPr>
              <a:xfrm>
                <a:off x="581484" y="4288123"/>
                <a:ext cx="2016386" cy="764825"/>
              </a:xfrm>
              <a:prstGeom prst="rect">
                <a:avLst/>
              </a:prstGeom>
              <a:blipFill>
                <a:blip r:embed="rId5"/>
                <a:stretch>
                  <a:fillRect/>
                </a:stretch>
              </a:blipFill>
            </p:spPr>
            <p:txBody>
              <a:bodyPr/>
              <a:lstStyle/>
              <a:p>
                <a:r>
                  <a:rPr lang="zh-CN" altLang="en-US">
                    <a:noFill/>
                  </a:rPr>
                  <a:t> </a:t>
                </a:r>
              </a:p>
            </p:txBody>
          </p:sp>
        </mc:Fallback>
      </mc:AlternateContent>
      <p:sp>
        <p:nvSpPr>
          <p:cNvPr id="55" name="椭圆 54">
            <a:extLst>
              <a:ext uri="{FF2B5EF4-FFF2-40B4-BE49-F238E27FC236}">
                <a16:creationId xmlns:a16="http://schemas.microsoft.com/office/drawing/2014/main" id="{84AFBBCE-5B30-45FA-8CED-E2BF56D0A60F}"/>
              </a:ext>
            </a:extLst>
          </p:cNvPr>
          <p:cNvSpPr/>
          <p:nvPr/>
        </p:nvSpPr>
        <p:spPr>
          <a:xfrm>
            <a:off x="3524707" y="4541220"/>
            <a:ext cx="141402" cy="10369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043046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E10BEC-A46F-4C30-9FAD-FC05E29FDB87}"/>
              </a:ext>
            </a:extLst>
          </p:cNvPr>
          <p:cNvSpPr>
            <a:spLocks noGrp="1"/>
          </p:cNvSpPr>
          <p:nvPr>
            <p:ph type="title"/>
          </p:nvPr>
        </p:nvSpPr>
        <p:spPr/>
        <p:txBody>
          <a:bodyPr/>
          <a:lstStyle/>
          <a:p>
            <a:r>
              <a:rPr lang="en-US" altLang="zh-CN" dirty="0"/>
              <a:t>E3</a:t>
            </a:r>
            <a:endParaRPr lang="zh-CN" altLang="en-US" dirty="0"/>
          </a:p>
        </p:txBody>
      </p:sp>
      <p:grpSp>
        <p:nvGrpSpPr>
          <p:cNvPr id="4" name="组合 3">
            <a:extLst>
              <a:ext uri="{FF2B5EF4-FFF2-40B4-BE49-F238E27FC236}">
                <a16:creationId xmlns:a16="http://schemas.microsoft.com/office/drawing/2014/main" id="{909547D3-D86E-4073-A5B9-07868BE02C36}"/>
              </a:ext>
            </a:extLst>
          </p:cNvPr>
          <p:cNvGrpSpPr/>
          <p:nvPr/>
        </p:nvGrpSpPr>
        <p:grpSpPr>
          <a:xfrm>
            <a:off x="2422989" y="1690688"/>
            <a:ext cx="8646919" cy="1169213"/>
            <a:chOff x="1772537" y="1444124"/>
            <a:chExt cx="8646919" cy="1169213"/>
          </a:xfrm>
        </p:grpSpPr>
        <p:grpSp>
          <p:nvGrpSpPr>
            <p:cNvPr id="3" name="组合 2">
              <a:extLst>
                <a:ext uri="{FF2B5EF4-FFF2-40B4-BE49-F238E27FC236}">
                  <a16:creationId xmlns:a16="http://schemas.microsoft.com/office/drawing/2014/main" id="{116AC762-BB0E-472B-8C91-C2D01842EE60}"/>
                </a:ext>
              </a:extLst>
            </p:cNvPr>
            <p:cNvGrpSpPr/>
            <p:nvPr/>
          </p:nvGrpSpPr>
          <p:grpSpPr>
            <a:xfrm>
              <a:off x="1772537" y="1444124"/>
              <a:ext cx="8646919" cy="1169213"/>
              <a:chOff x="1772540" y="1555271"/>
              <a:chExt cx="8646919" cy="1169213"/>
            </a:xfrm>
          </p:grpSpPr>
          <p:grpSp>
            <p:nvGrpSpPr>
              <p:cNvPr id="18" name="组合 17">
                <a:extLst>
                  <a:ext uri="{FF2B5EF4-FFF2-40B4-BE49-F238E27FC236}">
                    <a16:creationId xmlns:a16="http://schemas.microsoft.com/office/drawing/2014/main" id="{A78913FB-5967-4466-AA37-BF9D94C9FD6A}"/>
                  </a:ext>
                </a:extLst>
              </p:cNvPr>
              <p:cNvGrpSpPr/>
              <p:nvPr/>
            </p:nvGrpSpPr>
            <p:grpSpPr>
              <a:xfrm>
                <a:off x="1772540" y="1555271"/>
                <a:ext cx="8646919" cy="1169213"/>
                <a:chOff x="1855521" y="2210433"/>
                <a:chExt cx="8646919" cy="1169213"/>
              </a:xfrm>
            </p:grpSpPr>
            <p:grpSp>
              <p:nvGrpSpPr>
                <p:cNvPr id="14" name="组合 13">
                  <a:extLst>
                    <a:ext uri="{FF2B5EF4-FFF2-40B4-BE49-F238E27FC236}">
                      <a16:creationId xmlns:a16="http://schemas.microsoft.com/office/drawing/2014/main" id="{46665C0E-EE40-40A1-A4EF-A8D14628F942}"/>
                    </a:ext>
                  </a:extLst>
                </p:cNvPr>
                <p:cNvGrpSpPr/>
                <p:nvPr/>
              </p:nvGrpSpPr>
              <p:grpSpPr>
                <a:xfrm>
                  <a:off x="1855521" y="2210433"/>
                  <a:ext cx="8646919" cy="1169213"/>
                  <a:chOff x="1855521" y="2210433"/>
                  <a:chExt cx="8646919" cy="1169213"/>
                </a:xfrm>
              </p:grpSpPr>
              <p:pic>
                <p:nvPicPr>
                  <p:cNvPr id="13" name="图片 12">
                    <a:extLst>
                      <a:ext uri="{FF2B5EF4-FFF2-40B4-BE49-F238E27FC236}">
                        <a16:creationId xmlns:a16="http://schemas.microsoft.com/office/drawing/2014/main" id="{3DA68E38-50EE-45BF-A9CA-005420EFB1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0471" y="2210433"/>
                    <a:ext cx="8151058" cy="768163"/>
                  </a:xfrm>
                  <a:prstGeom prst="rect">
                    <a:avLst/>
                  </a:prstGeom>
                </p:spPr>
              </p:pic>
              <p:sp>
                <p:nvSpPr>
                  <p:cNvPr id="11" name="文本框 10">
                    <a:extLst>
                      <a:ext uri="{FF2B5EF4-FFF2-40B4-BE49-F238E27FC236}">
                        <a16:creationId xmlns:a16="http://schemas.microsoft.com/office/drawing/2014/main" id="{A2604D1D-DB33-41E1-9639-17A3D30A7131}"/>
                      </a:ext>
                    </a:extLst>
                  </p:cNvPr>
                  <p:cNvSpPr txBox="1"/>
                  <p:nvPr/>
                </p:nvSpPr>
                <p:spPr>
                  <a:xfrm>
                    <a:off x="1855521" y="3010314"/>
                    <a:ext cx="8646919" cy="369332"/>
                  </a:xfrm>
                  <a:prstGeom prst="rect">
                    <a:avLst/>
                  </a:prstGeom>
                  <a:noFill/>
                </p:spPr>
                <p:txBody>
                  <a:bodyPr wrap="none" rtlCol="0">
                    <a:spAutoFit/>
                  </a:bodyPr>
                  <a:lstStyle/>
                  <a:p>
                    <a:r>
                      <a:rPr lang="en-US" altLang="zh-CN" dirty="0"/>
                      <a:t>0     1     2     3    4     5    6     7     8     9   10   11   12   13   14  15  16   17   18   19  20</a:t>
                    </a:r>
                    <a:endParaRPr lang="zh-CN" altLang="en-US" dirty="0"/>
                  </a:p>
                </p:txBody>
              </p:sp>
            </p:grpSp>
            <p:sp>
              <p:nvSpPr>
                <p:cNvPr id="5" name="椭圆 4">
                  <a:extLst>
                    <a:ext uri="{FF2B5EF4-FFF2-40B4-BE49-F238E27FC236}">
                      <a16:creationId xmlns:a16="http://schemas.microsoft.com/office/drawing/2014/main" id="{4171C5B4-CD6D-4AEC-ABB2-9C80559A4523}"/>
                    </a:ext>
                  </a:extLst>
                </p:cNvPr>
                <p:cNvSpPr/>
                <p:nvPr/>
              </p:nvSpPr>
              <p:spPr>
                <a:xfrm>
                  <a:off x="1961299" y="2535779"/>
                  <a:ext cx="141402" cy="10369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CD546D19-3F22-4ABA-8361-0CF24D18DC56}"/>
                    </a:ext>
                  </a:extLst>
                </p:cNvPr>
                <p:cNvSpPr/>
                <p:nvPr/>
              </p:nvSpPr>
              <p:spPr>
                <a:xfrm>
                  <a:off x="2354606" y="2535778"/>
                  <a:ext cx="141402" cy="10369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C10A744C-3041-4414-8FEB-E7C136C14083}"/>
                    </a:ext>
                  </a:extLst>
                </p:cNvPr>
                <p:cNvSpPr/>
                <p:nvPr/>
              </p:nvSpPr>
              <p:spPr>
                <a:xfrm>
                  <a:off x="2776454" y="2535778"/>
                  <a:ext cx="141402" cy="10369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椭圆 7">
                  <a:extLst>
                    <a:ext uri="{FF2B5EF4-FFF2-40B4-BE49-F238E27FC236}">
                      <a16:creationId xmlns:a16="http://schemas.microsoft.com/office/drawing/2014/main" id="{2556259B-95A4-474B-BB2C-8B34626DDEEF}"/>
                    </a:ext>
                  </a:extLst>
                </p:cNvPr>
                <p:cNvSpPr/>
                <p:nvPr/>
              </p:nvSpPr>
              <p:spPr>
                <a:xfrm>
                  <a:off x="3170940" y="2535778"/>
                  <a:ext cx="141402" cy="10369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82B2B042-C4C1-45E8-9EEF-9C072A7EF0F4}"/>
                    </a:ext>
                  </a:extLst>
                </p:cNvPr>
                <p:cNvSpPr/>
                <p:nvPr/>
              </p:nvSpPr>
              <p:spPr>
                <a:xfrm>
                  <a:off x="3565426" y="2535778"/>
                  <a:ext cx="141402" cy="10369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椭圆 9">
                  <a:extLst>
                    <a:ext uri="{FF2B5EF4-FFF2-40B4-BE49-F238E27FC236}">
                      <a16:creationId xmlns:a16="http://schemas.microsoft.com/office/drawing/2014/main" id="{B05323CA-FFC5-44C1-A3DE-F1EB226B9098}"/>
                    </a:ext>
                  </a:extLst>
                </p:cNvPr>
                <p:cNvSpPr/>
                <p:nvPr/>
              </p:nvSpPr>
              <p:spPr>
                <a:xfrm>
                  <a:off x="10085968" y="2535777"/>
                  <a:ext cx="141402" cy="10369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9" name="椭圆 48">
                <a:extLst>
                  <a:ext uri="{FF2B5EF4-FFF2-40B4-BE49-F238E27FC236}">
                    <a16:creationId xmlns:a16="http://schemas.microsoft.com/office/drawing/2014/main" id="{7FB16F3C-8B26-494F-AB06-ECA50876811D}"/>
                  </a:ext>
                </a:extLst>
              </p:cNvPr>
              <p:cNvSpPr/>
              <p:nvPr/>
            </p:nvSpPr>
            <p:spPr>
              <a:xfrm>
                <a:off x="6742716" y="1880615"/>
                <a:ext cx="141402" cy="10369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00" name="椭圆 99">
              <a:extLst>
                <a:ext uri="{FF2B5EF4-FFF2-40B4-BE49-F238E27FC236}">
                  <a16:creationId xmlns:a16="http://schemas.microsoft.com/office/drawing/2014/main" id="{4967656D-9D0C-4420-B4B4-84BCB7AEEC3C}"/>
                </a:ext>
              </a:extLst>
            </p:cNvPr>
            <p:cNvSpPr/>
            <p:nvPr/>
          </p:nvSpPr>
          <p:spPr>
            <a:xfrm>
              <a:off x="8372848" y="1775763"/>
              <a:ext cx="141402" cy="10369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101" name="组合 100">
            <a:extLst>
              <a:ext uri="{FF2B5EF4-FFF2-40B4-BE49-F238E27FC236}">
                <a16:creationId xmlns:a16="http://schemas.microsoft.com/office/drawing/2014/main" id="{41290858-0963-45BF-A52D-172266F3AD3F}"/>
              </a:ext>
            </a:extLst>
          </p:cNvPr>
          <p:cNvGrpSpPr/>
          <p:nvPr/>
        </p:nvGrpSpPr>
        <p:grpSpPr>
          <a:xfrm>
            <a:off x="2422989" y="3016251"/>
            <a:ext cx="8646919" cy="1169213"/>
            <a:chOff x="1772537" y="1444124"/>
            <a:chExt cx="8646919" cy="1169213"/>
          </a:xfrm>
        </p:grpSpPr>
        <p:grpSp>
          <p:nvGrpSpPr>
            <p:cNvPr id="102" name="组合 101">
              <a:extLst>
                <a:ext uri="{FF2B5EF4-FFF2-40B4-BE49-F238E27FC236}">
                  <a16:creationId xmlns:a16="http://schemas.microsoft.com/office/drawing/2014/main" id="{41A29918-6776-4BFE-9AFC-656DDD6C7007}"/>
                </a:ext>
              </a:extLst>
            </p:cNvPr>
            <p:cNvGrpSpPr/>
            <p:nvPr/>
          </p:nvGrpSpPr>
          <p:grpSpPr>
            <a:xfrm>
              <a:off x="1772537" y="1444124"/>
              <a:ext cx="8646919" cy="1169213"/>
              <a:chOff x="1772540" y="1555271"/>
              <a:chExt cx="8646919" cy="1169213"/>
            </a:xfrm>
          </p:grpSpPr>
          <p:grpSp>
            <p:nvGrpSpPr>
              <p:cNvPr id="104" name="组合 103">
                <a:extLst>
                  <a:ext uri="{FF2B5EF4-FFF2-40B4-BE49-F238E27FC236}">
                    <a16:creationId xmlns:a16="http://schemas.microsoft.com/office/drawing/2014/main" id="{F92FDE65-87B4-45C5-AF02-8F253D9D9A4A}"/>
                  </a:ext>
                </a:extLst>
              </p:cNvPr>
              <p:cNvGrpSpPr/>
              <p:nvPr/>
            </p:nvGrpSpPr>
            <p:grpSpPr>
              <a:xfrm>
                <a:off x="1772540" y="1555271"/>
                <a:ext cx="8646919" cy="1169213"/>
                <a:chOff x="1855521" y="2210433"/>
                <a:chExt cx="8646919" cy="1169213"/>
              </a:xfrm>
            </p:grpSpPr>
            <p:grpSp>
              <p:nvGrpSpPr>
                <p:cNvPr id="106" name="组合 105">
                  <a:extLst>
                    <a:ext uri="{FF2B5EF4-FFF2-40B4-BE49-F238E27FC236}">
                      <a16:creationId xmlns:a16="http://schemas.microsoft.com/office/drawing/2014/main" id="{0AC818E2-4270-4DF4-80C5-E64F5F5A5F30}"/>
                    </a:ext>
                  </a:extLst>
                </p:cNvPr>
                <p:cNvGrpSpPr/>
                <p:nvPr/>
              </p:nvGrpSpPr>
              <p:grpSpPr>
                <a:xfrm>
                  <a:off x="1855521" y="2210433"/>
                  <a:ext cx="8646919" cy="1169213"/>
                  <a:chOff x="1855521" y="2210433"/>
                  <a:chExt cx="8646919" cy="1169213"/>
                </a:xfrm>
              </p:grpSpPr>
              <p:pic>
                <p:nvPicPr>
                  <p:cNvPr id="113" name="图片 112">
                    <a:extLst>
                      <a:ext uri="{FF2B5EF4-FFF2-40B4-BE49-F238E27FC236}">
                        <a16:creationId xmlns:a16="http://schemas.microsoft.com/office/drawing/2014/main" id="{87CB7B05-250F-4F97-B6D3-C4E4ADED64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0471" y="2210433"/>
                    <a:ext cx="8151058" cy="768163"/>
                  </a:xfrm>
                  <a:prstGeom prst="rect">
                    <a:avLst/>
                  </a:prstGeom>
                </p:spPr>
              </p:pic>
              <p:sp>
                <p:nvSpPr>
                  <p:cNvPr id="114" name="文本框 113">
                    <a:extLst>
                      <a:ext uri="{FF2B5EF4-FFF2-40B4-BE49-F238E27FC236}">
                        <a16:creationId xmlns:a16="http://schemas.microsoft.com/office/drawing/2014/main" id="{F40FAB60-7307-4F7D-A0CA-0B044840A64A}"/>
                      </a:ext>
                    </a:extLst>
                  </p:cNvPr>
                  <p:cNvSpPr txBox="1"/>
                  <p:nvPr/>
                </p:nvSpPr>
                <p:spPr>
                  <a:xfrm>
                    <a:off x="1855521" y="3010314"/>
                    <a:ext cx="8646919" cy="369332"/>
                  </a:xfrm>
                  <a:prstGeom prst="rect">
                    <a:avLst/>
                  </a:prstGeom>
                  <a:noFill/>
                </p:spPr>
                <p:txBody>
                  <a:bodyPr wrap="none" rtlCol="0">
                    <a:spAutoFit/>
                  </a:bodyPr>
                  <a:lstStyle/>
                  <a:p>
                    <a:r>
                      <a:rPr lang="en-US" altLang="zh-CN" dirty="0"/>
                      <a:t>0     1     2     3    4     5    6     7     8     9   10   11   12   13   14  15  16   17   18   19  20</a:t>
                    </a:r>
                    <a:endParaRPr lang="zh-CN" altLang="en-US" dirty="0"/>
                  </a:p>
                </p:txBody>
              </p:sp>
            </p:grpSp>
            <p:sp>
              <p:nvSpPr>
                <p:cNvPr id="107" name="椭圆 106">
                  <a:extLst>
                    <a:ext uri="{FF2B5EF4-FFF2-40B4-BE49-F238E27FC236}">
                      <a16:creationId xmlns:a16="http://schemas.microsoft.com/office/drawing/2014/main" id="{DF884626-2E9E-43EB-8EF9-FDE6AD3BA4AC}"/>
                    </a:ext>
                  </a:extLst>
                </p:cNvPr>
                <p:cNvSpPr/>
                <p:nvPr/>
              </p:nvSpPr>
              <p:spPr>
                <a:xfrm>
                  <a:off x="1961299" y="2535779"/>
                  <a:ext cx="141402" cy="10369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椭圆 107">
                  <a:extLst>
                    <a:ext uri="{FF2B5EF4-FFF2-40B4-BE49-F238E27FC236}">
                      <a16:creationId xmlns:a16="http://schemas.microsoft.com/office/drawing/2014/main" id="{08D5E95B-6E64-454A-9A63-7757B8D6AACE}"/>
                    </a:ext>
                  </a:extLst>
                </p:cNvPr>
                <p:cNvSpPr/>
                <p:nvPr/>
              </p:nvSpPr>
              <p:spPr>
                <a:xfrm>
                  <a:off x="2354606" y="2535778"/>
                  <a:ext cx="141402" cy="10369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椭圆 108">
                  <a:extLst>
                    <a:ext uri="{FF2B5EF4-FFF2-40B4-BE49-F238E27FC236}">
                      <a16:creationId xmlns:a16="http://schemas.microsoft.com/office/drawing/2014/main" id="{3C0A9D5F-4680-401B-8F6F-70BFE9643EE3}"/>
                    </a:ext>
                  </a:extLst>
                </p:cNvPr>
                <p:cNvSpPr/>
                <p:nvPr/>
              </p:nvSpPr>
              <p:spPr>
                <a:xfrm>
                  <a:off x="2776454" y="2535778"/>
                  <a:ext cx="141402" cy="10369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0" name="椭圆 109">
                  <a:extLst>
                    <a:ext uri="{FF2B5EF4-FFF2-40B4-BE49-F238E27FC236}">
                      <a16:creationId xmlns:a16="http://schemas.microsoft.com/office/drawing/2014/main" id="{1C465566-2BDF-4829-B463-7AC489AED9F1}"/>
                    </a:ext>
                  </a:extLst>
                </p:cNvPr>
                <p:cNvSpPr/>
                <p:nvPr/>
              </p:nvSpPr>
              <p:spPr>
                <a:xfrm>
                  <a:off x="3170940" y="2535778"/>
                  <a:ext cx="141402" cy="10369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椭圆 110">
                  <a:extLst>
                    <a:ext uri="{FF2B5EF4-FFF2-40B4-BE49-F238E27FC236}">
                      <a16:creationId xmlns:a16="http://schemas.microsoft.com/office/drawing/2014/main" id="{F01569CF-E126-48D0-8A28-D2F0EB0EFD97}"/>
                    </a:ext>
                  </a:extLst>
                </p:cNvPr>
                <p:cNvSpPr/>
                <p:nvPr/>
              </p:nvSpPr>
              <p:spPr>
                <a:xfrm>
                  <a:off x="3565426" y="2535778"/>
                  <a:ext cx="141402" cy="10369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2" name="椭圆 111">
                  <a:extLst>
                    <a:ext uri="{FF2B5EF4-FFF2-40B4-BE49-F238E27FC236}">
                      <a16:creationId xmlns:a16="http://schemas.microsoft.com/office/drawing/2014/main" id="{D6867DF4-0FFF-42D9-A30C-A3AC932EAE8C}"/>
                    </a:ext>
                  </a:extLst>
                </p:cNvPr>
                <p:cNvSpPr/>
                <p:nvPr/>
              </p:nvSpPr>
              <p:spPr>
                <a:xfrm>
                  <a:off x="10085968" y="2535777"/>
                  <a:ext cx="141402" cy="10369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5" name="椭圆 104">
                <a:extLst>
                  <a:ext uri="{FF2B5EF4-FFF2-40B4-BE49-F238E27FC236}">
                    <a16:creationId xmlns:a16="http://schemas.microsoft.com/office/drawing/2014/main" id="{A8434492-E8C4-4E72-ACC5-7D44D338081D}"/>
                  </a:ext>
                </a:extLst>
              </p:cNvPr>
              <p:cNvSpPr/>
              <p:nvPr/>
            </p:nvSpPr>
            <p:spPr>
              <a:xfrm>
                <a:off x="6742716" y="1880615"/>
                <a:ext cx="141402" cy="10369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03" name="椭圆 102">
              <a:extLst>
                <a:ext uri="{FF2B5EF4-FFF2-40B4-BE49-F238E27FC236}">
                  <a16:creationId xmlns:a16="http://schemas.microsoft.com/office/drawing/2014/main" id="{2A87023D-8FA7-4D65-92CF-96586C15BC5F}"/>
                </a:ext>
              </a:extLst>
            </p:cNvPr>
            <p:cNvSpPr/>
            <p:nvPr/>
          </p:nvSpPr>
          <p:spPr>
            <a:xfrm>
              <a:off x="8372848" y="1775763"/>
              <a:ext cx="141402" cy="10369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115" name="组合 114">
            <a:extLst>
              <a:ext uri="{FF2B5EF4-FFF2-40B4-BE49-F238E27FC236}">
                <a16:creationId xmlns:a16="http://schemas.microsoft.com/office/drawing/2014/main" id="{1877DA3F-074F-4E77-B3BD-B04D81099ED0}"/>
              </a:ext>
            </a:extLst>
          </p:cNvPr>
          <p:cNvGrpSpPr/>
          <p:nvPr/>
        </p:nvGrpSpPr>
        <p:grpSpPr>
          <a:xfrm>
            <a:off x="2422989" y="4405548"/>
            <a:ext cx="8646919" cy="1169213"/>
            <a:chOff x="1772537" y="1444124"/>
            <a:chExt cx="8646919" cy="1169213"/>
          </a:xfrm>
        </p:grpSpPr>
        <p:grpSp>
          <p:nvGrpSpPr>
            <p:cNvPr id="116" name="组合 115">
              <a:extLst>
                <a:ext uri="{FF2B5EF4-FFF2-40B4-BE49-F238E27FC236}">
                  <a16:creationId xmlns:a16="http://schemas.microsoft.com/office/drawing/2014/main" id="{E842815C-F90E-4A53-96B5-6BD094F8F13F}"/>
                </a:ext>
              </a:extLst>
            </p:cNvPr>
            <p:cNvGrpSpPr/>
            <p:nvPr/>
          </p:nvGrpSpPr>
          <p:grpSpPr>
            <a:xfrm>
              <a:off x="1772537" y="1444124"/>
              <a:ext cx="8646919" cy="1169213"/>
              <a:chOff x="1772540" y="1555271"/>
              <a:chExt cx="8646919" cy="1169213"/>
            </a:xfrm>
          </p:grpSpPr>
          <p:grpSp>
            <p:nvGrpSpPr>
              <p:cNvPr id="118" name="组合 117">
                <a:extLst>
                  <a:ext uri="{FF2B5EF4-FFF2-40B4-BE49-F238E27FC236}">
                    <a16:creationId xmlns:a16="http://schemas.microsoft.com/office/drawing/2014/main" id="{88E8D2D2-1374-4DFF-9036-794313D0E44D}"/>
                  </a:ext>
                </a:extLst>
              </p:cNvPr>
              <p:cNvGrpSpPr/>
              <p:nvPr/>
            </p:nvGrpSpPr>
            <p:grpSpPr>
              <a:xfrm>
                <a:off x="1772540" y="1555271"/>
                <a:ext cx="8646919" cy="1169213"/>
                <a:chOff x="1855521" y="2210433"/>
                <a:chExt cx="8646919" cy="1169213"/>
              </a:xfrm>
            </p:grpSpPr>
            <p:grpSp>
              <p:nvGrpSpPr>
                <p:cNvPr id="120" name="组合 119">
                  <a:extLst>
                    <a:ext uri="{FF2B5EF4-FFF2-40B4-BE49-F238E27FC236}">
                      <a16:creationId xmlns:a16="http://schemas.microsoft.com/office/drawing/2014/main" id="{E6C68A8F-1E7D-4739-9E22-37EE657AF5C0}"/>
                    </a:ext>
                  </a:extLst>
                </p:cNvPr>
                <p:cNvGrpSpPr/>
                <p:nvPr/>
              </p:nvGrpSpPr>
              <p:grpSpPr>
                <a:xfrm>
                  <a:off x="1855521" y="2210433"/>
                  <a:ext cx="8646919" cy="1169213"/>
                  <a:chOff x="1855521" y="2210433"/>
                  <a:chExt cx="8646919" cy="1169213"/>
                </a:xfrm>
              </p:grpSpPr>
              <p:pic>
                <p:nvPicPr>
                  <p:cNvPr id="127" name="图片 126">
                    <a:extLst>
                      <a:ext uri="{FF2B5EF4-FFF2-40B4-BE49-F238E27FC236}">
                        <a16:creationId xmlns:a16="http://schemas.microsoft.com/office/drawing/2014/main" id="{B646DC62-8159-4769-A469-0472E7323E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0471" y="2210433"/>
                    <a:ext cx="8151058" cy="768163"/>
                  </a:xfrm>
                  <a:prstGeom prst="rect">
                    <a:avLst/>
                  </a:prstGeom>
                </p:spPr>
              </p:pic>
              <p:sp>
                <p:nvSpPr>
                  <p:cNvPr id="128" name="文本框 127">
                    <a:extLst>
                      <a:ext uri="{FF2B5EF4-FFF2-40B4-BE49-F238E27FC236}">
                        <a16:creationId xmlns:a16="http://schemas.microsoft.com/office/drawing/2014/main" id="{FABDB771-FEDB-4D8C-A7C4-D33C9EF715F5}"/>
                      </a:ext>
                    </a:extLst>
                  </p:cNvPr>
                  <p:cNvSpPr txBox="1"/>
                  <p:nvPr/>
                </p:nvSpPr>
                <p:spPr>
                  <a:xfrm>
                    <a:off x="1855521" y="3010314"/>
                    <a:ext cx="8646919" cy="369332"/>
                  </a:xfrm>
                  <a:prstGeom prst="rect">
                    <a:avLst/>
                  </a:prstGeom>
                  <a:noFill/>
                </p:spPr>
                <p:txBody>
                  <a:bodyPr wrap="none" rtlCol="0">
                    <a:spAutoFit/>
                  </a:bodyPr>
                  <a:lstStyle/>
                  <a:p>
                    <a:r>
                      <a:rPr lang="en-US" altLang="zh-CN" dirty="0"/>
                      <a:t>0     1     2     3    4     5    6     7     8     9   10   11   12   13   14  15  16   17   18   19  20</a:t>
                    </a:r>
                    <a:endParaRPr lang="zh-CN" altLang="en-US" dirty="0"/>
                  </a:p>
                </p:txBody>
              </p:sp>
            </p:grpSp>
            <p:sp>
              <p:nvSpPr>
                <p:cNvPr id="121" name="椭圆 120">
                  <a:extLst>
                    <a:ext uri="{FF2B5EF4-FFF2-40B4-BE49-F238E27FC236}">
                      <a16:creationId xmlns:a16="http://schemas.microsoft.com/office/drawing/2014/main" id="{2253396C-8994-4A21-BCB3-C44AEA4F2AB9}"/>
                    </a:ext>
                  </a:extLst>
                </p:cNvPr>
                <p:cNvSpPr/>
                <p:nvPr/>
              </p:nvSpPr>
              <p:spPr>
                <a:xfrm>
                  <a:off x="1961299" y="2535779"/>
                  <a:ext cx="141402" cy="10369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椭圆 121">
                  <a:extLst>
                    <a:ext uri="{FF2B5EF4-FFF2-40B4-BE49-F238E27FC236}">
                      <a16:creationId xmlns:a16="http://schemas.microsoft.com/office/drawing/2014/main" id="{9859D789-B9EF-485B-A9A4-493A0AA948FE}"/>
                    </a:ext>
                  </a:extLst>
                </p:cNvPr>
                <p:cNvSpPr/>
                <p:nvPr/>
              </p:nvSpPr>
              <p:spPr>
                <a:xfrm>
                  <a:off x="2354606" y="2535778"/>
                  <a:ext cx="141402" cy="10369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椭圆 122">
                  <a:extLst>
                    <a:ext uri="{FF2B5EF4-FFF2-40B4-BE49-F238E27FC236}">
                      <a16:creationId xmlns:a16="http://schemas.microsoft.com/office/drawing/2014/main" id="{4071DF5D-02EF-42BC-8050-CCBAE92D64FA}"/>
                    </a:ext>
                  </a:extLst>
                </p:cNvPr>
                <p:cNvSpPr/>
                <p:nvPr/>
              </p:nvSpPr>
              <p:spPr>
                <a:xfrm>
                  <a:off x="2776454" y="2535778"/>
                  <a:ext cx="141402" cy="10369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4" name="椭圆 123">
                  <a:extLst>
                    <a:ext uri="{FF2B5EF4-FFF2-40B4-BE49-F238E27FC236}">
                      <a16:creationId xmlns:a16="http://schemas.microsoft.com/office/drawing/2014/main" id="{F30E3450-1762-4953-9F3D-DD8AB9B6CFC2}"/>
                    </a:ext>
                  </a:extLst>
                </p:cNvPr>
                <p:cNvSpPr/>
                <p:nvPr/>
              </p:nvSpPr>
              <p:spPr>
                <a:xfrm>
                  <a:off x="3170940" y="2535778"/>
                  <a:ext cx="141402" cy="10369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椭圆 124">
                  <a:extLst>
                    <a:ext uri="{FF2B5EF4-FFF2-40B4-BE49-F238E27FC236}">
                      <a16:creationId xmlns:a16="http://schemas.microsoft.com/office/drawing/2014/main" id="{2F17881A-E215-4345-BDE5-64D48D9A02CA}"/>
                    </a:ext>
                  </a:extLst>
                </p:cNvPr>
                <p:cNvSpPr/>
                <p:nvPr/>
              </p:nvSpPr>
              <p:spPr>
                <a:xfrm>
                  <a:off x="3565426" y="2535778"/>
                  <a:ext cx="141402" cy="10369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6" name="椭圆 125">
                  <a:extLst>
                    <a:ext uri="{FF2B5EF4-FFF2-40B4-BE49-F238E27FC236}">
                      <a16:creationId xmlns:a16="http://schemas.microsoft.com/office/drawing/2014/main" id="{19C07D0D-0780-4176-A413-D5D9D903DCA0}"/>
                    </a:ext>
                  </a:extLst>
                </p:cNvPr>
                <p:cNvSpPr/>
                <p:nvPr/>
              </p:nvSpPr>
              <p:spPr>
                <a:xfrm>
                  <a:off x="10085968" y="2535777"/>
                  <a:ext cx="141402" cy="10369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9" name="椭圆 118">
                <a:extLst>
                  <a:ext uri="{FF2B5EF4-FFF2-40B4-BE49-F238E27FC236}">
                    <a16:creationId xmlns:a16="http://schemas.microsoft.com/office/drawing/2014/main" id="{1393A944-82AF-406F-A598-3C2777000A72}"/>
                  </a:ext>
                </a:extLst>
              </p:cNvPr>
              <p:cNvSpPr/>
              <p:nvPr/>
            </p:nvSpPr>
            <p:spPr>
              <a:xfrm>
                <a:off x="6742716" y="1880615"/>
                <a:ext cx="141402" cy="10369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17" name="椭圆 116">
              <a:extLst>
                <a:ext uri="{FF2B5EF4-FFF2-40B4-BE49-F238E27FC236}">
                  <a16:creationId xmlns:a16="http://schemas.microsoft.com/office/drawing/2014/main" id="{76A1C925-9213-4D2F-988E-A4AD29B94583}"/>
                </a:ext>
              </a:extLst>
            </p:cNvPr>
            <p:cNvSpPr/>
            <p:nvPr/>
          </p:nvSpPr>
          <p:spPr>
            <a:xfrm>
              <a:off x="8372848" y="1775763"/>
              <a:ext cx="141402" cy="10369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mc:AlternateContent xmlns:mc="http://schemas.openxmlformats.org/markup-compatibility/2006" xmlns:a14="http://schemas.microsoft.com/office/drawing/2010/main">
        <mc:Choice Requires="a14">
          <p:sp>
            <p:nvSpPr>
              <p:cNvPr id="129" name="文本框 128">
                <a:extLst>
                  <a:ext uri="{FF2B5EF4-FFF2-40B4-BE49-F238E27FC236}">
                    <a16:creationId xmlns:a16="http://schemas.microsoft.com/office/drawing/2014/main" id="{B1F1E662-A5C8-49E2-9729-C1F84E593029}"/>
                  </a:ext>
                </a:extLst>
              </p:cNvPr>
              <p:cNvSpPr txBox="1"/>
              <p:nvPr/>
            </p:nvSpPr>
            <p:spPr>
              <a:xfrm>
                <a:off x="532424" y="1877904"/>
                <a:ext cx="2075889" cy="45506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i="1" smtClean="0">
                          <a:latin typeface="Cambria Math" panose="02040503050406030204" pitchFamily="18" charset="0"/>
                        </a:rPr>
                        <m:t>min</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max</m:t>
                              </m:r>
                            </m:e>
                            <m:lim>
                              <m:r>
                                <a:rPr lang="en-US" altLang="zh-CN" b="0" i="1" smtClean="0">
                                  <a:latin typeface="Cambria Math" panose="02040503050406030204" pitchFamily="18" charset="0"/>
                                </a:rPr>
                                <m:t>𝑠</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𝑆</m:t>
                              </m:r>
                            </m:lim>
                          </m:limLow>
                        </m:fName>
                        <m:e>
                          <m:r>
                            <a:rPr lang="en-US" altLang="zh-CN" i="1">
                              <a:latin typeface="Cambria Math" panose="02040503050406030204" pitchFamily="18" charset="0"/>
                            </a:rPr>
                            <m:t>𝑑𝑖𝑠𝑡</m:t>
                          </m:r>
                          <m:r>
                            <a:rPr lang="en-US" altLang="zh-CN" i="1">
                              <a:latin typeface="Cambria Math" panose="02040503050406030204" pitchFamily="18" charset="0"/>
                            </a:rPr>
                            <m:t>(</m:t>
                          </m:r>
                          <m:r>
                            <a:rPr lang="en-US" altLang="zh-CN" i="1">
                              <a:latin typeface="Cambria Math" panose="02040503050406030204" pitchFamily="18" charset="0"/>
                            </a:rPr>
                            <m:t>𝑠</m:t>
                          </m:r>
                          <m:r>
                            <a:rPr lang="en-US" altLang="zh-CN" i="1">
                              <a:latin typeface="Cambria Math" panose="02040503050406030204" pitchFamily="18" charset="0"/>
                            </a:rPr>
                            <m:t>,</m:t>
                          </m:r>
                          <m:r>
                            <a:rPr lang="en-US" altLang="zh-CN" i="1">
                              <a:latin typeface="Cambria Math" panose="02040503050406030204" pitchFamily="18" charset="0"/>
                            </a:rPr>
                            <m:t>𝐶</m:t>
                          </m:r>
                          <m:r>
                            <a:rPr lang="en-US" altLang="zh-CN" i="1">
                              <a:latin typeface="Cambria Math" panose="02040503050406030204" pitchFamily="18" charset="0"/>
                            </a:rPr>
                            <m:t>)</m:t>
                          </m:r>
                        </m:e>
                      </m:func>
                    </m:oMath>
                  </m:oMathPara>
                </a14:m>
                <a:endParaRPr lang="zh-CN" altLang="en-US" dirty="0"/>
              </a:p>
            </p:txBody>
          </p:sp>
        </mc:Choice>
        <mc:Fallback xmlns="">
          <p:sp>
            <p:nvSpPr>
              <p:cNvPr id="129" name="文本框 128">
                <a:extLst>
                  <a:ext uri="{FF2B5EF4-FFF2-40B4-BE49-F238E27FC236}">
                    <a16:creationId xmlns:a16="http://schemas.microsoft.com/office/drawing/2014/main" id="{B1F1E662-A5C8-49E2-9729-C1F84E593029}"/>
                  </a:ext>
                </a:extLst>
              </p:cNvPr>
              <p:cNvSpPr txBox="1">
                <a:spLocks noRot="1" noChangeAspect="1" noMove="1" noResize="1" noEditPoints="1" noAdjustHandles="1" noChangeArrowheads="1" noChangeShapeType="1" noTextEdit="1"/>
              </p:cNvSpPr>
              <p:nvPr/>
            </p:nvSpPr>
            <p:spPr>
              <a:xfrm>
                <a:off x="532424" y="1877904"/>
                <a:ext cx="2075889" cy="455061"/>
              </a:xfrm>
              <a:prstGeom prst="rect">
                <a:avLst/>
              </a:prstGeom>
              <a:blipFill>
                <a:blip r:embed="rId3"/>
                <a:stretch>
                  <a:fillRect b="-1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0" name="文本框 129">
                <a:extLst>
                  <a:ext uri="{FF2B5EF4-FFF2-40B4-BE49-F238E27FC236}">
                    <a16:creationId xmlns:a16="http://schemas.microsoft.com/office/drawing/2014/main" id="{09088406-7E63-4735-B084-1EFB76182A95}"/>
                  </a:ext>
                </a:extLst>
              </p:cNvPr>
              <p:cNvSpPr txBox="1"/>
              <p:nvPr/>
            </p:nvSpPr>
            <p:spPr>
              <a:xfrm>
                <a:off x="542277" y="3156431"/>
                <a:ext cx="2072427" cy="76482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i="1" smtClean="0">
                          <a:latin typeface="Cambria Math" panose="02040503050406030204" pitchFamily="18" charset="0"/>
                        </a:rPr>
                        <m:t>min</m:t>
                      </m:r>
                      <m:nary>
                        <m:naryPr>
                          <m:chr m:val="∑"/>
                          <m:supHide m:val="on"/>
                          <m:ctrlPr>
                            <a:rPr lang="en-US" altLang="zh-CN" i="1" smtClean="0">
                              <a:latin typeface="Cambria Math" panose="02040503050406030204" pitchFamily="18" charset="0"/>
                            </a:rPr>
                          </m:ctrlPr>
                        </m:naryPr>
                        <m:sub>
                          <m:r>
                            <m:rPr>
                              <m:brk m:alnAt="7"/>
                            </m:rPr>
                            <a:rPr lang="en-US" altLang="zh-CN" b="0" i="1" smtClean="0">
                              <a:latin typeface="Cambria Math" panose="02040503050406030204" pitchFamily="18" charset="0"/>
                            </a:rPr>
                            <m:t>𝑠</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𝑆</m:t>
                          </m:r>
                        </m:sub>
                        <m:sup/>
                        <m:e>
                          <m:r>
                            <a:rPr lang="en-US" altLang="zh-CN" i="1">
                              <a:latin typeface="Cambria Math" panose="02040503050406030204" pitchFamily="18" charset="0"/>
                            </a:rPr>
                            <m:t>𝑑𝑖𝑠𝑡</m:t>
                          </m:r>
                          <m:sSup>
                            <m:sSupPr>
                              <m:ctrlPr>
                                <a:rPr lang="en-US" altLang="zh-CN" i="1">
                                  <a:latin typeface="Cambria Math" panose="02040503050406030204" pitchFamily="18" charset="0"/>
                                </a:rPr>
                              </m:ctrlPr>
                            </m:sSupPr>
                            <m:e>
                              <m:r>
                                <a:rPr lang="en-US" altLang="zh-CN" i="1">
                                  <a:latin typeface="Cambria Math" panose="02040503050406030204" pitchFamily="18" charset="0"/>
                                </a:rPr>
                                <m:t>(</m:t>
                              </m:r>
                              <m:r>
                                <a:rPr lang="en-US" altLang="zh-CN" i="1">
                                  <a:latin typeface="Cambria Math" panose="02040503050406030204" pitchFamily="18" charset="0"/>
                                </a:rPr>
                                <m:t>𝑠</m:t>
                              </m:r>
                              <m:r>
                                <a:rPr lang="en-US" altLang="zh-CN" i="1">
                                  <a:latin typeface="Cambria Math" panose="02040503050406030204" pitchFamily="18" charset="0"/>
                                </a:rPr>
                                <m:t>,</m:t>
                              </m:r>
                              <m:r>
                                <a:rPr lang="en-US" altLang="zh-CN" i="1">
                                  <a:latin typeface="Cambria Math" panose="02040503050406030204" pitchFamily="18" charset="0"/>
                                </a:rPr>
                                <m:t>𝐶</m:t>
                              </m:r>
                              <m:r>
                                <a:rPr lang="en-US" altLang="zh-CN" i="1">
                                  <a:latin typeface="Cambria Math" panose="02040503050406030204" pitchFamily="18" charset="0"/>
                                </a:rPr>
                                <m:t>)</m:t>
                              </m:r>
                            </m:e>
                            <m:sup>
                              <m:r>
                                <a:rPr lang="en-US" altLang="zh-CN" i="1">
                                  <a:latin typeface="Cambria Math" panose="02040503050406030204" pitchFamily="18" charset="0"/>
                                </a:rPr>
                                <m:t>2</m:t>
                              </m:r>
                            </m:sup>
                          </m:sSup>
                        </m:e>
                      </m:nary>
                    </m:oMath>
                  </m:oMathPara>
                </a14:m>
                <a:endParaRPr lang="zh-CN" altLang="en-US" dirty="0"/>
              </a:p>
            </p:txBody>
          </p:sp>
        </mc:Choice>
        <mc:Fallback xmlns="">
          <p:sp>
            <p:nvSpPr>
              <p:cNvPr id="130" name="文本框 129">
                <a:extLst>
                  <a:ext uri="{FF2B5EF4-FFF2-40B4-BE49-F238E27FC236}">
                    <a16:creationId xmlns:a16="http://schemas.microsoft.com/office/drawing/2014/main" id="{09088406-7E63-4735-B084-1EFB76182A95}"/>
                  </a:ext>
                </a:extLst>
              </p:cNvPr>
              <p:cNvSpPr txBox="1">
                <a:spLocks noRot="1" noChangeAspect="1" noMove="1" noResize="1" noEditPoints="1" noAdjustHandles="1" noChangeArrowheads="1" noChangeShapeType="1" noTextEdit="1"/>
              </p:cNvSpPr>
              <p:nvPr/>
            </p:nvSpPr>
            <p:spPr>
              <a:xfrm>
                <a:off x="542277" y="3156431"/>
                <a:ext cx="2072427" cy="764825"/>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1" name="文本框 130">
                <a:extLst>
                  <a:ext uri="{FF2B5EF4-FFF2-40B4-BE49-F238E27FC236}">
                    <a16:creationId xmlns:a16="http://schemas.microsoft.com/office/drawing/2014/main" id="{D036414E-495B-49B2-B54E-EAC542BE0A8E}"/>
                  </a:ext>
                </a:extLst>
              </p:cNvPr>
              <p:cNvSpPr txBox="1"/>
              <p:nvPr/>
            </p:nvSpPr>
            <p:spPr>
              <a:xfrm>
                <a:off x="562175" y="4322615"/>
                <a:ext cx="2016386" cy="76482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i="1" smtClean="0">
                          <a:latin typeface="Cambria Math" panose="02040503050406030204" pitchFamily="18" charset="0"/>
                        </a:rPr>
                        <m:t>min</m:t>
                      </m:r>
                      <m:nary>
                        <m:naryPr>
                          <m:chr m:val="∑"/>
                          <m:supHide m:val="on"/>
                          <m:ctrlPr>
                            <a:rPr lang="en-US" altLang="zh-CN" i="1" smtClean="0">
                              <a:latin typeface="Cambria Math" panose="02040503050406030204" pitchFamily="18" charset="0"/>
                            </a:rPr>
                          </m:ctrlPr>
                        </m:naryPr>
                        <m:sub>
                          <m:r>
                            <m:rPr>
                              <m:brk m:alnAt="7"/>
                            </m:rPr>
                            <a:rPr lang="en-US" altLang="zh-CN" b="0" i="1" smtClean="0">
                              <a:latin typeface="Cambria Math" panose="02040503050406030204" pitchFamily="18" charset="0"/>
                            </a:rPr>
                            <m:t>𝑠</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𝑆</m:t>
                          </m:r>
                        </m:sub>
                        <m:sup/>
                        <m:e>
                          <m:r>
                            <a:rPr lang="en-US" altLang="zh-CN" b="0" i="1" smtClean="0">
                              <a:latin typeface="Cambria Math" panose="02040503050406030204" pitchFamily="18" charset="0"/>
                            </a:rPr>
                            <m:t>𝑑𝑖𝑠𝑡</m:t>
                          </m:r>
                          <m:r>
                            <a:rPr lang="en-US" altLang="zh-CN" b="0" i="1" smtClean="0">
                              <a:latin typeface="Cambria Math" panose="02040503050406030204" pitchFamily="18" charset="0"/>
                            </a:rPr>
                            <m:t>(</m:t>
                          </m:r>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𝐶</m:t>
                          </m:r>
                          <m:r>
                            <a:rPr lang="en-US" altLang="zh-CN" b="0" i="1" smtClean="0">
                              <a:latin typeface="Cambria Math" panose="02040503050406030204" pitchFamily="18" charset="0"/>
                            </a:rPr>
                            <m:t>) </m:t>
                          </m:r>
                        </m:e>
                      </m:nary>
                    </m:oMath>
                  </m:oMathPara>
                </a14:m>
                <a:endParaRPr lang="zh-CN" altLang="en-US" dirty="0"/>
              </a:p>
            </p:txBody>
          </p:sp>
        </mc:Choice>
        <mc:Fallback xmlns="">
          <p:sp>
            <p:nvSpPr>
              <p:cNvPr id="131" name="文本框 130">
                <a:extLst>
                  <a:ext uri="{FF2B5EF4-FFF2-40B4-BE49-F238E27FC236}">
                    <a16:creationId xmlns:a16="http://schemas.microsoft.com/office/drawing/2014/main" id="{D036414E-495B-49B2-B54E-EAC542BE0A8E}"/>
                  </a:ext>
                </a:extLst>
              </p:cNvPr>
              <p:cNvSpPr txBox="1">
                <a:spLocks noRot="1" noChangeAspect="1" noMove="1" noResize="1" noEditPoints="1" noAdjustHandles="1" noChangeArrowheads="1" noChangeShapeType="1" noTextEdit="1"/>
              </p:cNvSpPr>
              <p:nvPr/>
            </p:nvSpPr>
            <p:spPr>
              <a:xfrm>
                <a:off x="562175" y="4322615"/>
                <a:ext cx="2016386" cy="764825"/>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36174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E10BEC-A46F-4C30-9FAD-FC05E29FDB87}"/>
              </a:ext>
            </a:extLst>
          </p:cNvPr>
          <p:cNvSpPr>
            <a:spLocks noGrp="1"/>
          </p:cNvSpPr>
          <p:nvPr>
            <p:ph type="title"/>
          </p:nvPr>
        </p:nvSpPr>
        <p:spPr/>
        <p:txBody>
          <a:bodyPr/>
          <a:lstStyle/>
          <a:p>
            <a:r>
              <a:rPr lang="en-US" altLang="zh-CN" dirty="0"/>
              <a:t>E4</a:t>
            </a:r>
            <a:endParaRPr lang="zh-CN" altLang="en-US" dirty="0"/>
          </a:p>
        </p:txBody>
      </p:sp>
      <p:grpSp>
        <p:nvGrpSpPr>
          <p:cNvPr id="3" name="组合 2">
            <a:extLst>
              <a:ext uri="{FF2B5EF4-FFF2-40B4-BE49-F238E27FC236}">
                <a16:creationId xmlns:a16="http://schemas.microsoft.com/office/drawing/2014/main" id="{116AC762-BB0E-472B-8C91-C2D01842EE60}"/>
              </a:ext>
            </a:extLst>
          </p:cNvPr>
          <p:cNvGrpSpPr/>
          <p:nvPr/>
        </p:nvGrpSpPr>
        <p:grpSpPr>
          <a:xfrm>
            <a:off x="2517258" y="1690688"/>
            <a:ext cx="8646919" cy="1169213"/>
            <a:chOff x="1772540" y="1555271"/>
            <a:chExt cx="8646919" cy="1169213"/>
          </a:xfrm>
        </p:grpSpPr>
        <p:grpSp>
          <p:nvGrpSpPr>
            <p:cNvPr id="18" name="组合 17">
              <a:extLst>
                <a:ext uri="{FF2B5EF4-FFF2-40B4-BE49-F238E27FC236}">
                  <a16:creationId xmlns:a16="http://schemas.microsoft.com/office/drawing/2014/main" id="{A78913FB-5967-4466-AA37-BF9D94C9FD6A}"/>
                </a:ext>
              </a:extLst>
            </p:cNvPr>
            <p:cNvGrpSpPr/>
            <p:nvPr/>
          </p:nvGrpSpPr>
          <p:grpSpPr>
            <a:xfrm>
              <a:off x="1772540" y="1555271"/>
              <a:ext cx="8646919" cy="1169213"/>
              <a:chOff x="1855521" y="2210433"/>
              <a:chExt cx="8646919" cy="1169213"/>
            </a:xfrm>
          </p:grpSpPr>
          <p:grpSp>
            <p:nvGrpSpPr>
              <p:cNvPr id="14" name="组合 13">
                <a:extLst>
                  <a:ext uri="{FF2B5EF4-FFF2-40B4-BE49-F238E27FC236}">
                    <a16:creationId xmlns:a16="http://schemas.microsoft.com/office/drawing/2014/main" id="{46665C0E-EE40-40A1-A4EF-A8D14628F942}"/>
                  </a:ext>
                </a:extLst>
              </p:cNvPr>
              <p:cNvGrpSpPr/>
              <p:nvPr/>
            </p:nvGrpSpPr>
            <p:grpSpPr>
              <a:xfrm>
                <a:off x="1855521" y="2210433"/>
                <a:ext cx="8646919" cy="1169213"/>
                <a:chOff x="1855521" y="2210433"/>
                <a:chExt cx="8646919" cy="1169213"/>
              </a:xfrm>
            </p:grpSpPr>
            <p:pic>
              <p:nvPicPr>
                <p:cNvPr id="13" name="图片 12">
                  <a:extLst>
                    <a:ext uri="{FF2B5EF4-FFF2-40B4-BE49-F238E27FC236}">
                      <a16:creationId xmlns:a16="http://schemas.microsoft.com/office/drawing/2014/main" id="{3DA68E38-50EE-45BF-A9CA-005420EFB1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0471" y="2210433"/>
                  <a:ext cx="8151058" cy="768163"/>
                </a:xfrm>
                <a:prstGeom prst="rect">
                  <a:avLst/>
                </a:prstGeom>
              </p:spPr>
            </p:pic>
            <p:sp>
              <p:nvSpPr>
                <p:cNvPr id="11" name="文本框 10">
                  <a:extLst>
                    <a:ext uri="{FF2B5EF4-FFF2-40B4-BE49-F238E27FC236}">
                      <a16:creationId xmlns:a16="http://schemas.microsoft.com/office/drawing/2014/main" id="{A2604D1D-DB33-41E1-9639-17A3D30A7131}"/>
                    </a:ext>
                  </a:extLst>
                </p:cNvPr>
                <p:cNvSpPr txBox="1"/>
                <p:nvPr/>
              </p:nvSpPr>
              <p:spPr>
                <a:xfrm>
                  <a:off x="1855521" y="3010314"/>
                  <a:ext cx="8646919" cy="369332"/>
                </a:xfrm>
                <a:prstGeom prst="rect">
                  <a:avLst/>
                </a:prstGeom>
                <a:noFill/>
              </p:spPr>
              <p:txBody>
                <a:bodyPr wrap="none" rtlCol="0">
                  <a:spAutoFit/>
                </a:bodyPr>
                <a:lstStyle/>
                <a:p>
                  <a:r>
                    <a:rPr lang="en-US" altLang="zh-CN" dirty="0"/>
                    <a:t>0     1     2     3    4     5    6     7     8     9   10   11   12   13   14  15  16   17   18   19  20</a:t>
                  </a:r>
                  <a:endParaRPr lang="zh-CN" altLang="en-US" dirty="0"/>
                </a:p>
              </p:txBody>
            </p:sp>
          </p:grpSp>
          <p:sp>
            <p:nvSpPr>
              <p:cNvPr id="5" name="椭圆 4">
                <a:extLst>
                  <a:ext uri="{FF2B5EF4-FFF2-40B4-BE49-F238E27FC236}">
                    <a16:creationId xmlns:a16="http://schemas.microsoft.com/office/drawing/2014/main" id="{4171C5B4-CD6D-4AEC-ABB2-9C80559A4523}"/>
                  </a:ext>
                </a:extLst>
              </p:cNvPr>
              <p:cNvSpPr/>
              <p:nvPr/>
            </p:nvSpPr>
            <p:spPr>
              <a:xfrm>
                <a:off x="1961299" y="2535779"/>
                <a:ext cx="141402" cy="10369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CD546D19-3F22-4ABA-8361-0CF24D18DC56}"/>
                  </a:ext>
                </a:extLst>
              </p:cNvPr>
              <p:cNvSpPr/>
              <p:nvPr/>
            </p:nvSpPr>
            <p:spPr>
              <a:xfrm>
                <a:off x="2354606" y="2535778"/>
                <a:ext cx="141402" cy="10369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C10A744C-3041-4414-8FEB-E7C136C14083}"/>
                  </a:ext>
                </a:extLst>
              </p:cNvPr>
              <p:cNvSpPr/>
              <p:nvPr/>
            </p:nvSpPr>
            <p:spPr>
              <a:xfrm>
                <a:off x="2776454" y="2535778"/>
                <a:ext cx="141402" cy="10369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椭圆 7">
                <a:extLst>
                  <a:ext uri="{FF2B5EF4-FFF2-40B4-BE49-F238E27FC236}">
                    <a16:creationId xmlns:a16="http://schemas.microsoft.com/office/drawing/2014/main" id="{2556259B-95A4-474B-BB2C-8B34626DDEEF}"/>
                  </a:ext>
                </a:extLst>
              </p:cNvPr>
              <p:cNvSpPr/>
              <p:nvPr/>
            </p:nvSpPr>
            <p:spPr>
              <a:xfrm>
                <a:off x="3170940" y="2535778"/>
                <a:ext cx="141402" cy="10369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82B2B042-C4C1-45E8-9EEF-9C072A7EF0F4}"/>
                  </a:ext>
                </a:extLst>
              </p:cNvPr>
              <p:cNvSpPr/>
              <p:nvPr/>
            </p:nvSpPr>
            <p:spPr>
              <a:xfrm>
                <a:off x="3565426" y="2535778"/>
                <a:ext cx="141402" cy="10369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椭圆 9">
                <a:extLst>
                  <a:ext uri="{FF2B5EF4-FFF2-40B4-BE49-F238E27FC236}">
                    <a16:creationId xmlns:a16="http://schemas.microsoft.com/office/drawing/2014/main" id="{B05323CA-FFC5-44C1-A3DE-F1EB226B9098}"/>
                  </a:ext>
                </a:extLst>
              </p:cNvPr>
              <p:cNvSpPr/>
              <p:nvPr/>
            </p:nvSpPr>
            <p:spPr>
              <a:xfrm>
                <a:off x="10085968" y="2535777"/>
                <a:ext cx="141402" cy="10369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49" name="椭圆 48">
              <a:extLst>
                <a:ext uri="{FF2B5EF4-FFF2-40B4-BE49-F238E27FC236}">
                  <a16:creationId xmlns:a16="http://schemas.microsoft.com/office/drawing/2014/main" id="{7FB16F3C-8B26-494F-AB06-ECA50876811D}"/>
                </a:ext>
              </a:extLst>
            </p:cNvPr>
            <p:cNvSpPr/>
            <p:nvPr/>
          </p:nvSpPr>
          <p:spPr>
            <a:xfrm>
              <a:off x="6742716" y="1880615"/>
              <a:ext cx="141402" cy="10369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102" name="组合 101">
            <a:extLst>
              <a:ext uri="{FF2B5EF4-FFF2-40B4-BE49-F238E27FC236}">
                <a16:creationId xmlns:a16="http://schemas.microsoft.com/office/drawing/2014/main" id="{41A29918-6776-4BFE-9AFC-656DDD6C7007}"/>
              </a:ext>
            </a:extLst>
          </p:cNvPr>
          <p:cNvGrpSpPr/>
          <p:nvPr/>
        </p:nvGrpSpPr>
        <p:grpSpPr>
          <a:xfrm>
            <a:off x="2517258" y="3016251"/>
            <a:ext cx="8646919" cy="1169213"/>
            <a:chOff x="1772540" y="1555271"/>
            <a:chExt cx="8646919" cy="1169213"/>
          </a:xfrm>
        </p:grpSpPr>
        <p:grpSp>
          <p:nvGrpSpPr>
            <p:cNvPr id="104" name="组合 103">
              <a:extLst>
                <a:ext uri="{FF2B5EF4-FFF2-40B4-BE49-F238E27FC236}">
                  <a16:creationId xmlns:a16="http://schemas.microsoft.com/office/drawing/2014/main" id="{F92FDE65-87B4-45C5-AF02-8F253D9D9A4A}"/>
                </a:ext>
              </a:extLst>
            </p:cNvPr>
            <p:cNvGrpSpPr/>
            <p:nvPr/>
          </p:nvGrpSpPr>
          <p:grpSpPr>
            <a:xfrm>
              <a:off x="1772540" y="1555271"/>
              <a:ext cx="8646919" cy="1169213"/>
              <a:chOff x="1855521" y="2210433"/>
              <a:chExt cx="8646919" cy="1169213"/>
            </a:xfrm>
          </p:grpSpPr>
          <p:grpSp>
            <p:nvGrpSpPr>
              <p:cNvPr id="106" name="组合 105">
                <a:extLst>
                  <a:ext uri="{FF2B5EF4-FFF2-40B4-BE49-F238E27FC236}">
                    <a16:creationId xmlns:a16="http://schemas.microsoft.com/office/drawing/2014/main" id="{0AC818E2-4270-4DF4-80C5-E64F5F5A5F30}"/>
                  </a:ext>
                </a:extLst>
              </p:cNvPr>
              <p:cNvGrpSpPr/>
              <p:nvPr/>
            </p:nvGrpSpPr>
            <p:grpSpPr>
              <a:xfrm>
                <a:off x="1855521" y="2210433"/>
                <a:ext cx="8646919" cy="1169213"/>
                <a:chOff x="1855521" y="2210433"/>
                <a:chExt cx="8646919" cy="1169213"/>
              </a:xfrm>
            </p:grpSpPr>
            <p:pic>
              <p:nvPicPr>
                <p:cNvPr id="113" name="图片 112">
                  <a:extLst>
                    <a:ext uri="{FF2B5EF4-FFF2-40B4-BE49-F238E27FC236}">
                      <a16:creationId xmlns:a16="http://schemas.microsoft.com/office/drawing/2014/main" id="{87CB7B05-250F-4F97-B6D3-C4E4ADED64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0471" y="2210433"/>
                  <a:ext cx="8151058" cy="768163"/>
                </a:xfrm>
                <a:prstGeom prst="rect">
                  <a:avLst/>
                </a:prstGeom>
              </p:spPr>
            </p:pic>
            <p:sp>
              <p:nvSpPr>
                <p:cNvPr id="114" name="文本框 113">
                  <a:extLst>
                    <a:ext uri="{FF2B5EF4-FFF2-40B4-BE49-F238E27FC236}">
                      <a16:creationId xmlns:a16="http://schemas.microsoft.com/office/drawing/2014/main" id="{F40FAB60-7307-4F7D-A0CA-0B044840A64A}"/>
                    </a:ext>
                  </a:extLst>
                </p:cNvPr>
                <p:cNvSpPr txBox="1"/>
                <p:nvPr/>
              </p:nvSpPr>
              <p:spPr>
                <a:xfrm>
                  <a:off x="1855521" y="3010314"/>
                  <a:ext cx="8646919" cy="369332"/>
                </a:xfrm>
                <a:prstGeom prst="rect">
                  <a:avLst/>
                </a:prstGeom>
                <a:noFill/>
              </p:spPr>
              <p:txBody>
                <a:bodyPr wrap="none" rtlCol="0">
                  <a:spAutoFit/>
                </a:bodyPr>
                <a:lstStyle/>
                <a:p>
                  <a:r>
                    <a:rPr lang="en-US" altLang="zh-CN" dirty="0"/>
                    <a:t>0     1     2     3    4     5    6     7     8     9   10   11   12   13   14  15  16   17   18   19  20</a:t>
                  </a:r>
                  <a:endParaRPr lang="zh-CN" altLang="en-US" dirty="0"/>
                </a:p>
              </p:txBody>
            </p:sp>
          </p:grpSp>
          <p:sp>
            <p:nvSpPr>
              <p:cNvPr id="107" name="椭圆 106">
                <a:extLst>
                  <a:ext uri="{FF2B5EF4-FFF2-40B4-BE49-F238E27FC236}">
                    <a16:creationId xmlns:a16="http://schemas.microsoft.com/office/drawing/2014/main" id="{DF884626-2E9E-43EB-8EF9-FDE6AD3BA4AC}"/>
                  </a:ext>
                </a:extLst>
              </p:cNvPr>
              <p:cNvSpPr/>
              <p:nvPr/>
            </p:nvSpPr>
            <p:spPr>
              <a:xfrm>
                <a:off x="1961299" y="2535779"/>
                <a:ext cx="141402" cy="10369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椭圆 107">
                <a:extLst>
                  <a:ext uri="{FF2B5EF4-FFF2-40B4-BE49-F238E27FC236}">
                    <a16:creationId xmlns:a16="http://schemas.microsoft.com/office/drawing/2014/main" id="{08D5E95B-6E64-454A-9A63-7757B8D6AACE}"/>
                  </a:ext>
                </a:extLst>
              </p:cNvPr>
              <p:cNvSpPr/>
              <p:nvPr/>
            </p:nvSpPr>
            <p:spPr>
              <a:xfrm>
                <a:off x="2354606" y="2535778"/>
                <a:ext cx="141402" cy="10369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椭圆 108">
                <a:extLst>
                  <a:ext uri="{FF2B5EF4-FFF2-40B4-BE49-F238E27FC236}">
                    <a16:creationId xmlns:a16="http://schemas.microsoft.com/office/drawing/2014/main" id="{3C0A9D5F-4680-401B-8F6F-70BFE9643EE3}"/>
                  </a:ext>
                </a:extLst>
              </p:cNvPr>
              <p:cNvSpPr/>
              <p:nvPr/>
            </p:nvSpPr>
            <p:spPr>
              <a:xfrm>
                <a:off x="2776454" y="2535778"/>
                <a:ext cx="141402" cy="10369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0" name="椭圆 109">
                <a:extLst>
                  <a:ext uri="{FF2B5EF4-FFF2-40B4-BE49-F238E27FC236}">
                    <a16:creationId xmlns:a16="http://schemas.microsoft.com/office/drawing/2014/main" id="{1C465566-2BDF-4829-B463-7AC489AED9F1}"/>
                  </a:ext>
                </a:extLst>
              </p:cNvPr>
              <p:cNvSpPr/>
              <p:nvPr/>
            </p:nvSpPr>
            <p:spPr>
              <a:xfrm>
                <a:off x="3170940" y="2535778"/>
                <a:ext cx="141402" cy="10369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椭圆 110">
                <a:extLst>
                  <a:ext uri="{FF2B5EF4-FFF2-40B4-BE49-F238E27FC236}">
                    <a16:creationId xmlns:a16="http://schemas.microsoft.com/office/drawing/2014/main" id="{F01569CF-E126-48D0-8A28-D2F0EB0EFD97}"/>
                  </a:ext>
                </a:extLst>
              </p:cNvPr>
              <p:cNvSpPr/>
              <p:nvPr/>
            </p:nvSpPr>
            <p:spPr>
              <a:xfrm>
                <a:off x="3565426" y="2535778"/>
                <a:ext cx="141402" cy="10369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2" name="椭圆 111">
                <a:extLst>
                  <a:ext uri="{FF2B5EF4-FFF2-40B4-BE49-F238E27FC236}">
                    <a16:creationId xmlns:a16="http://schemas.microsoft.com/office/drawing/2014/main" id="{D6867DF4-0FFF-42D9-A30C-A3AC932EAE8C}"/>
                  </a:ext>
                </a:extLst>
              </p:cNvPr>
              <p:cNvSpPr/>
              <p:nvPr/>
            </p:nvSpPr>
            <p:spPr>
              <a:xfrm>
                <a:off x="10085968" y="2535777"/>
                <a:ext cx="141402" cy="10369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5" name="椭圆 104">
              <a:extLst>
                <a:ext uri="{FF2B5EF4-FFF2-40B4-BE49-F238E27FC236}">
                  <a16:creationId xmlns:a16="http://schemas.microsoft.com/office/drawing/2014/main" id="{A8434492-E8C4-4E72-ACC5-7D44D338081D}"/>
                </a:ext>
              </a:extLst>
            </p:cNvPr>
            <p:cNvSpPr/>
            <p:nvPr/>
          </p:nvSpPr>
          <p:spPr>
            <a:xfrm>
              <a:off x="6742716" y="1880615"/>
              <a:ext cx="141402" cy="10369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116" name="组合 115">
            <a:extLst>
              <a:ext uri="{FF2B5EF4-FFF2-40B4-BE49-F238E27FC236}">
                <a16:creationId xmlns:a16="http://schemas.microsoft.com/office/drawing/2014/main" id="{E842815C-F90E-4A53-96B5-6BD094F8F13F}"/>
              </a:ext>
            </a:extLst>
          </p:cNvPr>
          <p:cNvGrpSpPr/>
          <p:nvPr/>
        </p:nvGrpSpPr>
        <p:grpSpPr>
          <a:xfrm>
            <a:off x="2517258" y="4405548"/>
            <a:ext cx="8646919" cy="1169213"/>
            <a:chOff x="1772540" y="1555271"/>
            <a:chExt cx="8646919" cy="1169213"/>
          </a:xfrm>
        </p:grpSpPr>
        <p:grpSp>
          <p:nvGrpSpPr>
            <p:cNvPr id="118" name="组合 117">
              <a:extLst>
                <a:ext uri="{FF2B5EF4-FFF2-40B4-BE49-F238E27FC236}">
                  <a16:creationId xmlns:a16="http://schemas.microsoft.com/office/drawing/2014/main" id="{88E8D2D2-1374-4DFF-9036-794313D0E44D}"/>
                </a:ext>
              </a:extLst>
            </p:cNvPr>
            <p:cNvGrpSpPr/>
            <p:nvPr/>
          </p:nvGrpSpPr>
          <p:grpSpPr>
            <a:xfrm>
              <a:off x="1772540" y="1555271"/>
              <a:ext cx="8646919" cy="1169213"/>
              <a:chOff x="1855521" y="2210433"/>
              <a:chExt cx="8646919" cy="1169213"/>
            </a:xfrm>
          </p:grpSpPr>
          <p:grpSp>
            <p:nvGrpSpPr>
              <p:cNvPr id="120" name="组合 119">
                <a:extLst>
                  <a:ext uri="{FF2B5EF4-FFF2-40B4-BE49-F238E27FC236}">
                    <a16:creationId xmlns:a16="http://schemas.microsoft.com/office/drawing/2014/main" id="{E6C68A8F-1E7D-4739-9E22-37EE657AF5C0}"/>
                  </a:ext>
                </a:extLst>
              </p:cNvPr>
              <p:cNvGrpSpPr/>
              <p:nvPr/>
            </p:nvGrpSpPr>
            <p:grpSpPr>
              <a:xfrm>
                <a:off x="1855521" y="2210433"/>
                <a:ext cx="8646919" cy="1169213"/>
                <a:chOff x="1855521" y="2210433"/>
                <a:chExt cx="8646919" cy="1169213"/>
              </a:xfrm>
            </p:grpSpPr>
            <p:pic>
              <p:nvPicPr>
                <p:cNvPr id="127" name="图片 126">
                  <a:extLst>
                    <a:ext uri="{FF2B5EF4-FFF2-40B4-BE49-F238E27FC236}">
                      <a16:creationId xmlns:a16="http://schemas.microsoft.com/office/drawing/2014/main" id="{B646DC62-8159-4769-A469-0472E7323E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0471" y="2210433"/>
                  <a:ext cx="8151058" cy="768163"/>
                </a:xfrm>
                <a:prstGeom prst="rect">
                  <a:avLst/>
                </a:prstGeom>
              </p:spPr>
            </p:pic>
            <p:sp>
              <p:nvSpPr>
                <p:cNvPr id="128" name="文本框 127">
                  <a:extLst>
                    <a:ext uri="{FF2B5EF4-FFF2-40B4-BE49-F238E27FC236}">
                      <a16:creationId xmlns:a16="http://schemas.microsoft.com/office/drawing/2014/main" id="{FABDB771-FEDB-4D8C-A7C4-D33C9EF715F5}"/>
                    </a:ext>
                  </a:extLst>
                </p:cNvPr>
                <p:cNvSpPr txBox="1"/>
                <p:nvPr/>
              </p:nvSpPr>
              <p:spPr>
                <a:xfrm>
                  <a:off x="1855521" y="3010314"/>
                  <a:ext cx="8646919" cy="369332"/>
                </a:xfrm>
                <a:prstGeom prst="rect">
                  <a:avLst/>
                </a:prstGeom>
                <a:noFill/>
              </p:spPr>
              <p:txBody>
                <a:bodyPr wrap="none" rtlCol="0">
                  <a:spAutoFit/>
                </a:bodyPr>
                <a:lstStyle/>
                <a:p>
                  <a:r>
                    <a:rPr lang="en-US" altLang="zh-CN" dirty="0"/>
                    <a:t>0     1     2     3    4     5    6     7     8     9   10   11   12   13   14  15  16   17   18   19  20</a:t>
                  </a:r>
                  <a:endParaRPr lang="zh-CN" altLang="en-US" dirty="0"/>
                </a:p>
              </p:txBody>
            </p:sp>
          </p:grpSp>
          <p:sp>
            <p:nvSpPr>
              <p:cNvPr id="121" name="椭圆 120">
                <a:extLst>
                  <a:ext uri="{FF2B5EF4-FFF2-40B4-BE49-F238E27FC236}">
                    <a16:creationId xmlns:a16="http://schemas.microsoft.com/office/drawing/2014/main" id="{2253396C-8994-4A21-BCB3-C44AEA4F2AB9}"/>
                  </a:ext>
                </a:extLst>
              </p:cNvPr>
              <p:cNvSpPr/>
              <p:nvPr/>
            </p:nvSpPr>
            <p:spPr>
              <a:xfrm>
                <a:off x="1961299" y="2535779"/>
                <a:ext cx="141402" cy="10369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椭圆 121">
                <a:extLst>
                  <a:ext uri="{FF2B5EF4-FFF2-40B4-BE49-F238E27FC236}">
                    <a16:creationId xmlns:a16="http://schemas.microsoft.com/office/drawing/2014/main" id="{9859D789-B9EF-485B-A9A4-493A0AA948FE}"/>
                  </a:ext>
                </a:extLst>
              </p:cNvPr>
              <p:cNvSpPr/>
              <p:nvPr/>
            </p:nvSpPr>
            <p:spPr>
              <a:xfrm>
                <a:off x="2354606" y="2535778"/>
                <a:ext cx="141402" cy="10369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椭圆 122">
                <a:extLst>
                  <a:ext uri="{FF2B5EF4-FFF2-40B4-BE49-F238E27FC236}">
                    <a16:creationId xmlns:a16="http://schemas.microsoft.com/office/drawing/2014/main" id="{4071DF5D-02EF-42BC-8050-CCBAE92D64FA}"/>
                  </a:ext>
                </a:extLst>
              </p:cNvPr>
              <p:cNvSpPr/>
              <p:nvPr/>
            </p:nvSpPr>
            <p:spPr>
              <a:xfrm>
                <a:off x="2776454" y="2535778"/>
                <a:ext cx="141402" cy="10369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4" name="椭圆 123">
                <a:extLst>
                  <a:ext uri="{FF2B5EF4-FFF2-40B4-BE49-F238E27FC236}">
                    <a16:creationId xmlns:a16="http://schemas.microsoft.com/office/drawing/2014/main" id="{F30E3450-1762-4953-9F3D-DD8AB9B6CFC2}"/>
                  </a:ext>
                </a:extLst>
              </p:cNvPr>
              <p:cNvSpPr/>
              <p:nvPr/>
            </p:nvSpPr>
            <p:spPr>
              <a:xfrm>
                <a:off x="3170940" y="2535778"/>
                <a:ext cx="141402" cy="10369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椭圆 124">
                <a:extLst>
                  <a:ext uri="{FF2B5EF4-FFF2-40B4-BE49-F238E27FC236}">
                    <a16:creationId xmlns:a16="http://schemas.microsoft.com/office/drawing/2014/main" id="{2F17881A-E215-4345-BDE5-64D48D9A02CA}"/>
                  </a:ext>
                </a:extLst>
              </p:cNvPr>
              <p:cNvSpPr/>
              <p:nvPr/>
            </p:nvSpPr>
            <p:spPr>
              <a:xfrm>
                <a:off x="3565426" y="2535778"/>
                <a:ext cx="141402" cy="10369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6" name="椭圆 125">
                <a:extLst>
                  <a:ext uri="{FF2B5EF4-FFF2-40B4-BE49-F238E27FC236}">
                    <a16:creationId xmlns:a16="http://schemas.microsoft.com/office/drawing/2014/main" id="{19C07D0D-0780-4176-A413-D5D9D903DCA0}"/>
                  </a:ext>
                </a:extLst>
              </p:cNvPr>
              <p:cNvSpPr/>
              <p:nvPr/>
            </p:nvSpPr>
            <p:spPr>
              <a:xfrm>
                <a:off x="10085968" y="2535777"/>
                <a:ext cx="141402" cy="10369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19" name="椭圆 118">
              <a:extLst>
                <a:ext uri="{FF2B5EF4-FFF2-40B4-BE49-F238E27FC236}">
                  <a16:creationId xmlns:a16="http://schemas.microsoft.com/office/drawing/2014/main" id="{1393A944-82AF-406F-A598-3C2777000A72}"/>
                </a:ext>
              </a:extLst>
            </p:cNvPr>
            <p:cNvSpPr/>
            <p:nvPr/>
          </p:nvSpPr>
          <p:spPr>
            <a:xfrm>
              <a:off x="6742716" y="1880615"/>
              <a:ext cx="141402" cy="10369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mc:AlternateContent xmlns:mc="http://schemas.openxmlformats.org/markup-compatibility/2006" xmlns:a14="http://schemas.microsoft.com/office/drawing/2010/main">
        <mc:Choice Requires="a14">
          <p:sp>
            <p:nvSpPr>
              <p:cNvPr id="45" name="文本框 44">
                <a:extLst>
                  <a:ext uri="{FF2B5EF4-FFF2-40B4-BE49-F238E27FC236}">
                    <a16:creationId xmlns:a16="http://schemas.microsoft.com/office/drawing/2014/main" id="{817C6520-ADA2-4156-B56E-30334D5A9D6E}"/>
                  </a:ext>
                </a:extLst>
              </p:cNvPr>
              <p:cNvSpPr txBox="1"/>
              <p:nvPr/>
            </p:nvSpPr>
            <p:spPr>
              <a:xfrm>
                <a:off x="607258" y="1877904"/>
                <a:ext cx="2075889" cy="45506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i="1" smtClean="0">
                          <a:latin typeface="Cambria Math" panose="02040503050406030204" pitchFamily="18" charset="0"/>
                        </a:rPr>
                        <m:t>min</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max</m:t>
                              </m:r>
                            </m:e>
                            <m:lim>
                              <m:r>
                                <a:rPr lang="en-US" altLang="zh-CN" b="0" i="1" smtClean="0">
                                  <a:latin typeface="Cambria Math" panose="02040503050406030204" pitchFamily="18" charset="0"/>
                                </a:rPr>
                                <m:t>𝑠</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𝑆</m:t>
                              </m:r>
                            </m:lim>
                          </m:limLow>
                        </m:fName>
                        <m:e>
                          <m:r>
                            <a:rPr lang="en-US" altLang="zh-CN" i="1">
                              <a:latin typeface="Cambria Math" panose="02040503050406030204" pitchFamily="18" charset="0"/>
                            </a:rPr>
                            <m:t>𝑑𝑖𝑠𝑡</m:t>
                          </m:r>
                          <m:r>
                            <a:rPr lang="en-US" altLang="zh-CN" i="1">
                              <a:latin typeface="Cambria Math" panose="02040503050406030204" pitchFamily="18" charset="0"/>
                            </a:rPr>
                            <m:t>(</m:t>
                          </m:r>
                          <m:r>
                            <a:rPr lang="en-US" altLang="zh-CN" i="1">
                              <a:latin typeface="Cambria Math" panose="02040503050406030204" pitchFamily="18" charset="0"/>
                            </a:rPr>
                            <m:t>𝑠</m:t>
                          </m:r>
                          <m:r>
                            <a:rPr lang="en-US" altLang="zh-CN" i="1">
                              <a:latin typeface="Cambria Math" panose="02040503050406030204" pitchFamily="18" charset="0"/>
                            </a:rPr>
                            <m:t>,</m:t>
                          </m:r>
                          <m:r>
                            <a:rPr lang="en-US" altLang="zh-CN" i="1">
                              <a:latin typeface="Cambria Math" panose="02040503050406030204" pitchFamily="18" charset="0"/>
                            </a:rPr>
                            <m:t>𝐶</m:t>
                          </m:r>
                          <m:r>
                            <a:rPr lang="en-US" altLang="zh-CN" i="1">
                              <a:latin typeface="Cambria Math" panose="02040503050406030204" pitchFamily="18" charset="0"/>
                            </a:rPr>
                            <m:t>)</m:t>
                          </m:r>
                        </m:e>
                      </m:func>
                    </m:oMath>
                  </m:oMathPara>
                </a14:m>
                <a:endParaRPr lang="zh-CN" altLang="en-US" dirty="0"/>
              </a:p>
            </p:txBody>
          </p:sp>
        </mc:Choice>
        <mc:Fallback xmlns="">
          <p:sp>
            <p:nvSpPr>
              <p:cNvPr id="45" name="文本框 44">
                <a:extLst>
                  <a:ext uri="{FF2B5EF4-FFF2-40B4-BE49-F238E27FC236}">
                    <a16:creationId xmlns:a16="http://schemas.microsoft.com/office/drawing/2014/main" id="{817C6520-ADA2-4156-B56E-30334D5A9D6E}"/>
                  </a:ext>
                </a:extLst>
              </p:cNvPr>
              <p:cNvSpPr txBox="1">
                <a:spLocks noRot="1" noChangeAspect="1" noMove="1" noResize="1" noEditPoints="1" noAdjustHandles="1" noChangeArrowheads="1" noChangeShapeType="1" noTextEdit="1"/>
              </p:cNvSpPr>
              <p:nvPr/>
            </p:nvSpPr>
            <p:spPr>
              <a:xfrm>
                <a:off x="607258" y="1877904"/>
                <a:ext cx="2075889" cy="455061"/>
              </a:xfrm>
              <a:prstGeom prst="rect">
                <a:avLst/>
              </a:prstGeom>
              <a:blipFill>
                <a:blip r:embed="rId3"/>
                <a:stretch>
                  <a:fillRect b="-1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6" name="文本框 45">
                <a:extLst>
                  <a:ext uri="{FF2B5EF4-FFF2-40B4-BE49-F238E27FC236}">
                    <a16:creationId xmlns:a16="http://schemas.microsoft.com/office/drawing/2014/main" id="{EC18F344-3811-4CDE-B3A3-2F384502E1FD}"/>
                  </a:ext>
                </a:extLst>
              </p:cNvPr>
              <p:cNvSpPr txBox="1"/>
              <p:nvPr/>
            </p:nvSpPr>
            <p:spPr>
              <a:xfrm>
                <a:off x="617111" y="3156431"/>
                <a:ext cx="2072427" cy="76482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i="1" smtClean="0">
                          <a:latin typeface="Cambria Math" panose="02040503050406030204" pitchFamily="18" charset="0"/>
                        </a:rPr>
                        <m:t>min</m:t>
                      </m:r>
                      <m:nary>
                        <m:naryPr>
                          <m:chr m:val="∑"/>
                          <m:supHide m:val="on"/>
                          <m:ctrlPr>
                            <a:rPr lang="en-US" altLang="zh-CN" i="1" smtClean="0">
                              <a:latin typeface="Cambria Math" panose="02040503050406030204" pitchFamily="18" charset="0"/>
                            </a:rPr>
                          </m:ctrlPr>
                        </m:naryPr>
                        <m:sub>
                          <m:r>
                            <m:rPr>
                              <m:brk m:alnAt="7"/>
                            </m:rPr>
                            <a:rPr lang="en-US" altLang="zh-CN" b="0" i="1" smtClean="0">
                              <a:latin typeface="Cambria Math" panose="02040503050406030204" pitchFamily="18" charset="0"/>
                            </a:rPr>
                            <m:t>𝑠</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𝑆</m:t>
                          </m:r>
                        </m:sub>
                        <m:sup/>
                        <m:e>
                          <m:r>
                            <a:rPr lang="en-US" altLang="zh-CN" i="1">
                              <a:latin typeface="Cambria Math" panose="02040503050406030204" pitchFamily="18" charset="0"/>
                            </a:rPr>
                            <m:t>𝑑𝑖𝑠𝑡</m:t>
                          </m:r>
                          <m:sSup>
                            <m:sSupPr>
                              <m:ctrlPr>
                                <a:rPr lang="en-US" altLang="zh-CN" i="1">
                                  <a:latin typeface="Cambria Math" panose="02040503050406030204" pitchFamily="18" charset="0"/>
                                </a:rPr>
                              </m:ctrlPr>
                            </m:sSupPr>
                            <m:e>
                              <m:r>
                                <a:rPr lang="en-US" altLang="zh-CN" i="1">
                                  <a:latin typeface="Cambria Math" panose="02040503050406030204" pitchFamily="18" charset="0"/>
                                </a:rPr>
                                <m:t>(</m:t>
                              </m:r>
                              <m:r>
                                <a:rPr lang="en-US" altLang="zh-CN" i="1">
                                  <a:latin typeface="Cambria Math" panose="02040503050406030204" pitchFamily="18" charset="0"/>
                                </a:rPr>
                                <m:t>𝑠</m:t>
                              </m:r>
                              <m:r>
                                <a:rPr lang="en-US" altLang="zh-CN" i="1">
                                  <a:latin typeface="Cambria Math" panose="02040503050406030204" pitchFamily="18" charset="0"/>
                                </a:rPr>
                                <m:t>,</m:t>
                              </m:r>
                              <m:r>
                                <a:rPr lang="en-US" altLang="zh-CN" i="1">
                                  <a:latin typeface="Cambria Math" panose="02040503050406030204" pitchFamily="18" charset="0"/>
                                </a:rPr>
                                <m:t>𝐶</m:t>
                              </m:r>
                              <m:r>
                                <a:rPr lang="en-US" altLang="zh-CN" i="1">
                                  <a:latin typeface="Cambria Math" panose="02040503050406030204" pitchFamily="18" charset="0"/>
                                </a:rPr>
                                <m:t>)</m:t>
                              </m:r>
                            </m:e>
                            <m:sup>
                              <m:r>
                                <a:rPr lang="en-US" altLang="zh-CN" i="1">
                                  <a:latin typeface="Cambria Math" panose="02040503050406030204" pitchFamily="18" charset="0"/>
                                </a:rPr>
                                <m:t>2</m:t>
                              </m:r>
                            </m:sup>
                          </m:sSup>
                        </m:e>
                      </m:nary>
                    </m:oMath>
                  </m:oMathPara>
                </a14:m>
                <a:endParaRPr lang="zh-CN" altLang="en-US" dirty="0"/>
              </a:p>
            </p:txBody>
          </p:sp>
        </mc:Choice>
        <mc:Fallback xmlns="">
          <p:sp>
            <p:nvSpPr>
              <p:cNvPr id="46" name="文本框 45">
                <a:extLst>
                  <a:ext uri="{FF2B5EF4-FFF2-40B4-BE49-F238E27FC236}">
                    <a16:creationId xmlns:a16="http://schemas.microsoft.com/office/drawing/2014/main" id="{EC18F344-3811-4CDE-B3A3-2F384502E1FD}"/>
                  </a:ext>
                </a:extLst>
              </p:cNvPr>
              <p:cNvSpPr txBox="1">
                <a:spLocks noRot="1" noChangeAspect="1" noMove="1" noResize="1" noEditPoints="1" noAdjustHandles="1" noChangeArrowheads="1" noChangeShapeType="1" noTextEdit="1"/>
              </p:cNvSpPr>
              <p:nvPr/>
            </p:nvSpPr>
            <p:spPr>
              <a:xfrm>
                <a:off x="617111" y="3156431"/>
                <a:ext cx="2072427" cy="764825"/>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7" name="文本框 46">
                <a:extLst>
                  <a:ext uri="{FF2B5EF4-FFF2-40B4-BE49-F238E27FC236}">
                    <a16:creationId xmlns:a16="http://schemas.microsoft.com/office/drawing/2014/main" id="{0B1061EB-81B9-4C1A-85F1-8EEC2BA9F99F}"/>
                  </a:ext>
                </a:extLst>
              </p:cNvPr>
              <p:cNvSpPr txBox="1"/>
              <p:nvPr/>
            </p:nvSpPr>
            <p:spPr>
              <a:xfrm>
                <a:off x="659640" y="4407216"/>
                <a:ext cx="2016386" cy="76482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i="1" smtClean="0">
                          <a:latin typeface="Cambria Math" panose="02040503050406030204" pitchFamily="18" charset="0"/>
                        </a:rPr>
                        <m:t>min</m:t>
                      </m:r>
                      <m:nary>
                        <m:naryPr>
                          <m:chr m:val="∑"/>
                          <m:supHide m:val="on"/>
                          <m:ctrlPr>
                            <a:rPr lang="en-US" altLang="zh-CN" i="1" smtClean="0">
                              <a:latin typeface="Cambria Math" panose="02040503050406030204" pitchFamily="18" charset="0"/>
                            </a:rPr>
                          </m:ctrlPr>
                        </m:naryPr>
                        <m:sub>
                          <m:r>
                            <m:rPr>
                              <m:brk m:alnAt="7"/>
                            </m:rPr>
                            <a:rPr lang="en-US" altLang="zh-CN" b="0" i="1" smtClean="0">
                              <a:latin typeface="Cambria Math" panose="02040503050406030204" pitchFamily="18" charset="0"/>
                            </a:rPr>
                            <m:t>𝑠</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𝑆</m:t>
                          </m:r>
                        </m:sub>
                        <m:sup/>
                        <m:e>
                          <m:r>
                            <a:rPr lang="en-US" altLang="zh-CN" b="0" i="1" smtClean="0">
                              <a:latin typeface="Cambria Math" panose="02040503050406030204" pitchFamily="18" charset="0"/>
                            </a:rPr>
                            <m:t>𝑑𝑖𝑠𝑡</m:t>
                          </m:r>
                          <m:r>
                            <a:rPr lang="en-US" altLang="zh-CN" b="0" i="1" smtClean="0">
                              <a:latin typeface="Cambria Math" panose="02040503050406030204" pitchFamily="18" charset="0"/>
                            </a:rPr>
                            <m:t>(</m:t>
                          </m:r>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𝐶</m:t>
                          </m:r>
                          <m:r>
                            <a:rPr lang="en-US" altLang="zh-CN" b="0" i="1" smtClean="0">
                              <a:latin typeface="Cambria Math" panose="02040503050406030204" pitchFamily="18" charset="0"/>
                            </a:rPr>
                            <m:t>) </m:t>
                          </m:r>
                        </m:e>
                      </m:nary>
                    </m:oMath>
                  </m:oMathPara>
                </a14:m>
                <a:endParaRPr lang="zh-CN" altLang="en-US" dirty="0"/>
              </a:p>
            </p:txBody>
          </p:sp>
        </mc:Choice>
        <mc:Fallback xmlns="">
          <p:sp>
            <p:nvSpPr>
              <p:cNvPr id="47" name="文本框 46">
                <a:extLst>
                  <a:ext uri="{FF2B5EF4-FFF2-40B4-BE49-F238E27FC236}">
                    <a16:creationId xmlns:a16="http://schemas.microsoft.com/office/drawing/2014/main" id="{0B1061EB-81B9-4C1A-85F1-8EEC2BA9F99F}"/>
                  </a:ext>
                </a:extLst>
              </p:cNvPr>
              <p:cNvSpPr txBox="1">
                <a:spLocks noRot="1" noChangeAspect="1" noMove="1" noResize="1" noEditPoints="1" noAdjustHandles="1" noChangeArrowheads="1" noChangeShapeType="1" noTextEdit="1"/>
              </p:cNvSpPr>
              <p:nvPr/>
            </p:nvSpPr>
            <p:spPr>
              <a:xfrm>
                <a:off x="659640" y="4407216"/>
                <a:ext cx="2016386" cy="764825"/>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49219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E10BEC-A46F-4C30-9FAD-FC05E29FDB87}"/>
              </a:ext>
            </a:extLst>
          </p:cNvPr>
          <p:cNvSpPr>
            <a:spLocks noGrp="1"/>
          </p:cNvSpPr>
          <p:nvPr>
            <p:ph type="title"/>
          </p:nvPr>
        </p:nvSpPr>
        <p:spPr/>
        <p:txBody>
          <a:bodyPr/>
          <a:lstStyle/>
          <a:p>
            <a:r>
              <a:rPr lang="en-US" altLang="zh-CN" dirty="0"/>
              <a:t>E5</a:t>
            </a:r>
            <a:endParaRPr lang="zh-CN" altLang="en-US" dirty="0"/>
          </a:p>
        </p:txBody>
      </p:sp>
      <p:sp>
        <p:nvSpPr>
          <p:cNvPr id="4" name="文本框 3">
            <a:extLst>
              <a:ext uri="{FF2B5EF4-FFF2-40B4-BE49-F238E27FC236}">
                <a16:creationId xmlns:a16="http://schemas.microsoft.com/office/drawing/2014/main" id="{360F5308-0709-4E9F-B654-26D3F4AEA460}"/>
              </a:ext>
            </a:extLst>
          </p:cNvPr>
          <p:cNvSpPr txBox="1"/>
          <p:nvPr/>
        </p:nvSpPr>
        <p:spPr>
          <a:xfrm flipH="1">
            <a:off x="1985950" y="1244820"/>
            <a:ext cx="8995902" cy="1200329"/>
          </a:xfrm>
          <a:prstGeom prst="rect">
            <a:avLst/>
          </a:prstGeom>
          <a:noFill/>
        </p:spPr>
        <p:txBody>
          <a:bodyPr wrap="square" rtlCol="0">
            <a:spAutoFit/>
          </a:bodyPr>
          <a:lstStyle/>
          <a:p>
            <a:r>
              <a:rPr lang="zh-CN" altLang="en-US" dirty="0">
                <a:solidFill>
                  <a:schemeClr val="bg1"/>
                </a:solidFill>
              </a:rPr>
              <a:t>方法</a:t>
            </a:r>
            <a:r>
              <a:rPr lang="en-US" altLang="zh-CN" dirty="0"/>
              <a:t>There is a drawback in the K-means. The five green points are centers in one iteration process, but no blue points belong to the circled green center makes its horizontal and vertical coordinates nan, and then the result is that we get four centers in the end.</a:t>
            </a:r>
            <a:endParaRPr lang="zh-CN" altLang="en-US" dirty="0"/>
          </a:p>
        </p:txBody>
      </p:sp>
      <p:grpSp>
        <p:nvGrpSpPr>
          <p:cNvPr id="17" name="组合 16">
            <a:extLst>
              <a:ext uri="{FF2B5EF4-FFF2-40B4-BE49-F238E27FC236}">
                <a16:creationId xmlns:a16="http://schemas.microsoft.com/office/drawing/2014/main" id="{DCF80509-84A6-4F91-B58B-DB1F8680C36E}"/>
              </a:ext>
            </a:extLst>
          </p:cNvPr>
          <p:cNvGrpSpPr/>
          <p:nvPr/>
        </p:nvGrpSpPr>
        <p:grpSpPr>
          <a:xfrm>
            <a:off x="1675733" y="2415725"/>
            <a:ext cx="5274310" cy="3953510"/>
            <a:chOff x="1985950" y="2060020"/>
            <a:chExt cx="5274310" cy="3953510"/>
          </a:xfrm>
        </p:grpSpPr>
        <p:pic>
          <p:nvPicPr>
            <p:cNvPr id="43" name="图片 42">
              <a:extLst>
                <a:ext uri="{FF2B5EF4-FFF2-40B4-BE49-F238E27FC236}">
                  <a16:creationId xmlns:a16="http://schemas.microsoft.com/office/drawing/2014/main" id="{243A839A-ED00-4444-BE7E-BCB41A63202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85950" y="2060020"/>
              <a:ext cx="5274310" cy="3953510"/>
            </a:xfrm>
            <a:prstGeom prst="rect">
              <a:avLst/>
            </a:prstGeom>
            <a:noFill/>
            <a:ln>
              <a:noFill/>
            </a:ln>
          </p:spPr>
        </p:pic>
        <p:sp>
          <p:nvSpPr>
            <p:cNvPr id="12" name="椭圆 11">
              <a:extLst>
                <a:ext uri="{FF2B5EF4-FFF2-40B4-BE49-F238E27FC236}">
                  <a16:creationId xmlns:a16="http://schemas.microsoft.com/office/drawing/2014/main" id="{BE8F5B3A-C70C-48F1-904C-B8B23E40572E}"/>
                </a:ext>
              </a:extLst>
            </p:cNvPr>
            <p:cNvSpPr/>
            <p:nvPr/>
          </p:nvSpPr>
          <p:spPr>
            <a:xfrm>
              <a:off x="4970352" y="3856776"/>
              <a:ext cx="235391" cy="2987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6" name="图片 15">
            <a:extLst>
              <a:ext uri="{FF2B5EF4-FFF2-40B4-BE49-F238E27FC236}">
                <a16:creationId xmlns:a16="http://schemas.microsoft.com/office/drawing/2014/main" id="{B6D5451B-975E-41BD-9BAB-DF44FF697336}"/>
              </a:ext>
            </a:extLst>
          </p:cNvPr>
          <p:cNvPicPr>
            <a:picLocks noChangeAspect="1"/>
          </p:cNvPicPr>
          <p:nvPr/>
        </p:nvPicPr>
        <p:blipFill>
          <a:blip r:embed="rId3"/>
          <a:stretch>
            <a:fillRect/>
          </a:stretch>
        </p:blipFill>
        <p:spPr>
          <a:xfrm>
            <a:off x="6950043" y="2602433"/>
            <a:ext cx="4756090" cy="890824"/>
          </a:xfrm>
          <a:prstGeom prst="rect">
            <a:avLst/>
          </a:prstGeom>
        </p:spPr>
      </p:pic>
    </p:spTree>
    <p:extLst>
      <p:ext uri="{BB962C8B-B14F-4D97-AF65-F5344CB8AC3E}">
        <p14:creationId xmlns:p14="http://schemas.microsoft.com/office/powerpoint/2010/main" val="1839558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E10BEC-A46F-4C30-9FAD-FC05E29FDB87}"/>
              </a:ext>
            </a:extLst>
          </p:cNvPr>
          <p:cNvSpPr>
            <a:spLocks noGrp="1"/>
          </p:cNvSpPr>
          <p:nvPr>
            <p:ph type="title"/>
          </p:nvPr>
        </p:nvSpPr>
        <p:spPr/>
        <p:txBody>
          <a:bodyPr/>
          <a:lstStyle/>
          <a:p>
            <a:r>
              <a:rPr lang="en-US" altLang="zh-CN" dirty="0"/>
              <a:t>E5</a:t>
            </a:r>
            <a:endParaRPr lang="zh-CN" altLang="en-US" dirty="0"/>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360F5308-0709-4E9F-B654-26D3F4AEA460}"/>
                  </a:ext>
                </a:extLst>
              </p:cNvPr>
              <p:cNvSpPr txBox="1"/>
              <p:nvPr/>
            </p:nvSpPr>
            <p:spPr>
              <a:xfrm flipH="1">
                <a:off x="1985950" y="1690688"/>
                <a:ext cx="8995902" cy="1200329"/>
              </a:xfrm>
              <a:prstGeom prst="rect">
                <a:avLst/>
              </a:prstGeom>
              <a:noFill/>
            </p:spPr>
            <p:txBody>
              <a:bodyPr wrap="square" rtlCol="0">
                <a:spAutoFit/>
              </a:bodyPr>
              <a:lstStyle/>
              <a:p>
                <a:r>
                  <a:rPr lang="zh-CN" altLang="en-US" dirty="0">
                    <a:solidFill>
                      <a:schemeClr val="bg1"/>
                    </a:solidFill>
                  </a:rPr>
                  <a:t>已经</a:t>
                </a:r>
                <a:r>
                  <a:rPr lang="en-US" altLang="zh-CN" dirty="0"/>
                  <a:t>Using the single-link clustering algorithm to initialize the partition and the centers, which is selecting the front </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−1</m:t>
                    </m:r>
                  </m:oMath>
                </a14:m>
                <a:r>
                  <a:rPr lang="zh-CN" altLang="en-US" dirty="0"/>
                  <a:t> </a:t>
                </a:r>
                <a:r>
                  <a:rPr lang="en-US" altLang="zh-CN" dirty="0"/>
                  <a:t>edges in Kruskal’s minimum spanning tree process.</a:t>
                </a:r>
              </a:p>
              <a:p>
                <a:r>
                  <a:rPr lang="en-US" altLang="zh-CN" dirty="0"/>
                  <a:t>The single-link clustering algorithm is able to ensure that the minimum value between clusters is the largest.</a:t>
                </a:r>
                <a:endParaRPr lang="zh-CN" altLang="en-US" dirty="0"/>
              </a:p>
            </p:txBody>
          </p:sp>
        </mc:Choice>
        <mc:Fallback xmlns="">
          <p:sp>
            <p:nvSpPr>
              <p:cNvPr id="4" name="文本框 3">
                <a:extLst>
                  <a:ext uri="{FF2B5EF4-FFF2-40B4-BE49-F238E27FC236}">
                    <a16:creationId xmlns:a16="http://schemas.microsoft.com/office/drawing/2014/main" id="{360F5308-0709-4E9F-B654-26D3F4AEA460}"/>
                  </a:ext>
                </a:extLst>
              </p:cNvPr>
              <p:cNvSpPr txBox="1">
                <a:spLocks noRot="1" noChangeAspect="1" noMove="1" noResize="1" noEditPoints="1" noAdjustHandles="1" noChangeArrowheads="1" noChangeShapeType="1" noTextEdit="1"/>
              </p:cNvSpPr>
              <p:nvPr/>
            </p:nvSpPr>
            <p:spPr>
              <a:xfrm flipH="1">
                <a:off x="1985950" y="1690688"/>
                <a:ext cx="8995902" cy="1200329"/>
              </a:xfrm>
              <a:prstGeom prst="rect">
                <a:avLst/>
              </a:prstGeom>
              <a:blipFill>
                <a:blip r:embed="rId3"/>
                <a:stretch>
                  <a:fillRect l="-610" t="-2538" b="-710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D277F027-C1E6-4AFE-B7F7-24AA42828B6B}"/>
                  </a:ext>
                </a:extLst>
              </p:cNvPr>
              <p:cNvSpPr txBox="1"/>
              <p:nvPr/>
            </p:nvSpPr>
            <p:spPr>
              <a:xfrm>
                <a:off x="4226007" y="3170499"/>
                <a:ext cx="4618380" cy="517001"/>
              </a:xfrm>
              <a:prstGeom prst="rect">
                <a:avLst/>
              </a:prstGeom>
              <a:noFill/>
            </p:spPr>
            <p:txBody>
              <a:bodyPr wrap="none" rtlCol="0">
                <a:spAutoFit/>
              </a:bodyPr>
              <a:lstStyle/>
              <a:p>
                <a14:m>
                  <m:oMath xmlns:m="http://schemas.openxmlformats.org/officeDocument/2006/math">
                    <m:func>
                      <m:funcPr>
                        <m:ctrlPr>
                          <a:rPr lang="en-US" altLang="zh-CN" i="1" smtClean="0">
                            <a:latin typeface="Cambria Math" panose="02040503050406030204" pitchFamily="18" charset="0"/>
                          </a:rPr>
                        </m:ctrlPr>
                      </m:funcPr>
                      <m:fName>
                        <m:r>
                          <a:rPr lang="en-US" altLang="zh-CN" i="1">
                            <a:latin typeface="Cambria Math" panose="02040503050406030204" pitchFamily="18" charset="0"/>
                          </a:rPr>
                          <m:t>𝑀𝑎𝑥𝑖𝑚𝑖𝑧𝑒</m:t>
                        </m:r>
                        <m:r>
                          <a:rPr lang="en-US" altLang="zh-CN" i="1">
                            <a:latin typeface="Cambria Math" panose="02040503050406030204" pitchFamily="18" charset="0"/>
                          </a:rPr>
                          <m:t>  </m:t>
                        </m:r>
                        <m:r>
                          <a:rPr lang="en-US" altLang="zh-CN" i="1">
                            <a:latin typeface="Cambria Math" panose="02040503050406030204" pitchFamily="18" charset="0"/>
                          </a:rPr>
                          <m:t>𝑑𝑖𝑠</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𝑘</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𝑙</m:t>
                                </m:r>
                              </m:sub>
                            </m:sSub>
                          </m:e>
                        </m:d>
                        <m:r>
                          <a:rPr lang="en-US" altLang="zh-CN" i="1">
                            <a:latin typeface="Cambria Math" panose="02040503050406030204" pitchFamily="18" charset="0"/>
                          </a:rPr>
                          <m:t>=</m:t>
                        </m:r>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min</m:t>
                            </m:r>
                          </m:e>
                          <m:lim>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𝑖</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𝑘</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𝑗</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𝑙</m:t>
                                </m:r>
                              </m:sub>
                            </m:sSub>
                          </m:lim>
                        </m:limLow>
                      </m:fName>
                      <m:e>
                        <m:r>
                          <a:rPr lang="en-US" altLang="zh-CN" i="1">
                            <a:latin typeface="Cambria Math" panose="02040503050406030204" pitchFamily="18" charset="0"/>
                          </a:rPr>
                          <m:t>𝑑𝑖𝑠</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𝑗</m:t>
                            </m:r>
                          </m:sub>
                        </m:sSub>
                        <m:r>
                          <a:rPr lang="en-US" altLang="zh-CN" i="1">
                            <a:latin typeface="Cambria Math" panose="02040503050406030204" pitchFamily="18" charset="0"/>
                          </a:rPr>
                          <m:t>)</m:t>
                        </m:r>
                      </m:e>
                    </m:func>
                    <m:r>
                      <a:rPr lang="en-US" altLang="zh-CN" b="0" i="1" smtClean="0">
                        <a:latin typeface="Cambria Math" panose="02040503050406030204" pitchFamily="18" charset="0"/>
                      </a:rPr>
                      <m:t>  </m:t>
                    </m:r>
                  </m:oMath>
                </a14:m>
                <a:r>
                  <a:rPr lang="zh-CN" altLang="en-US" dirty="0"/>
                  <a:t> </a:t>
                </a:r>
              </a:p>
            </p:txBody>
          </p:sp>
        </mc:Choice>
        <mc:Fallback xmlns="">
          <p:sp>
            <p:nvSpPr>
              <p:cNvPr id="11" name="文本框 10">
                <a:extLst>
                  <a:ext uri="{FF2B5EF4-FFF2-40B4-BE49-F238E27FC236}">
                    <a16:creationId xmlns:a16="http://schemas.microsoft.com/office/drawing/2014/main" id="{D277F027-C1E6-4AFE-B7F7-24AA42828B6B}"/>
                  </a:ext>
                </a:extLst>
              </p:cNvPr>
              <p:cNvSpPr txBox="1">
                <a:spLocks noRot="1" noChangeAspect="1" noMove="1" noResize="1" noEditPoints="1" noAdjustHandles="1" noChangeArrowheads="1" noChangeShapeType="1" noTextEdit="1"/>
              </p:cNvSpPr>
              <p:nvPr/>
            </p:nvSpPr>
            <p:spPr>
              <a:xfrm>
                <a:off x="4226007" y="3170499"/>
                <a:ext cx="4618380" cy="517001"/>
              </a:xfrm>
              <a:prstGeom prst="rect">
                <a:avLst/>
              </a:prstGeom>
              <a:blipFill>
                <a:blip r:embed="rId4"/>
                <a:stretch>
                  <a:fillRect b="-470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90564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E10BEC-A46F-4C30-9FAD-FC05E29FDB87}"/>
              </a:ext>
            </a:extLst>
          </p:cNvPr>
          <p:cNvSpPr>
            <a:spLocks noGrp="1"/>
          </p:cNvSpPr>
          <p:nvPr>
            <p:ph type="title"/>
          </p:nvPr>
        </p:nvSpPr>
        <p:spPr/>
        <p:txBody>
          <a:bodyPr>
            <a:normAutofit/>
          </a:bodyPr>
          <a:lstStyle/>
          <a:p>
            <a:r>
              <a:rPr lang="en-US" altLang="zh-CN" dirty="0"/>
              <a:t>E5  </a:t>
            </a:r>
            <a:r>
              <a:rPr lang="en-US" altLang="zh-CN" sz="1800" dirty="0"/>
              <a:t>Using the single-link clustering algorithm to initialize the partition and the centers.</a:t>
            </a:r>
            <a:endParaRPr lang="zh-CN" altLang="en-US" dirty="0"/>
          </a:p>
        </p:txBody>
      </p:sp>
      <p:grpSp>
        <p:nvGrpSpPr>
          <p:cNvPr id="10" name="组合 9">
            <a:extLst>
              <a:ext uri="{FF2B5EF4-FFF2-40B4-BE49-F238E27FC236}">
                <a16:creationId xmlns:a16="http://schemas.microsoft.com/office/drawing/2014/main" id="{7223AC31-744F-4FA0-BC7B-D1AE4A71ED4A}"/>
              </a:ext>
            </a:extLst>
          </p:cNvPr>
          <p:cNvGrpSpPr/>
          <p:nvPr/>
        </p:nvGrpSpPr>
        <p:grpSpPr>
          <a:xfrm>
            <a:off x="418009" y="2398505"/>
            <a:ext cx="11355982" cy="3232800"/>
            <a:chOff x="556691" y="2517775"/>
            <a:chExt cx="11355982" cy="2872800"/>
          </a:xfrm>
        </p:grpSpPr>
        <p:pic>
          <p:nvPicPr>
            <p:cNvPr id="15" name="图片 14">
              <a:extLst>
                <a:ext uri="{FF2B5EF4-FFF2-40B4-BE49-F238E27FC236}">
                  <a16:creationId xmlns:a16="http://schemas.microsoft.com/office/drawing/2014/main" id="{892EEEFC-F9BC-421D-9AEE-847EEF39844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56691" y="2517775"/>
              <a:ext cx="3832553" cy="2872800"/>
            </a:xfrm>
            <a:prstGeom prst="rect">
              <a:avLst/>
            </a:prstGeom>
            <a:noFill/>
            <a:ln>
              <a:noFill/>
            </a:ln>
          </p:spPr>
        </p:pic>
        <p:pic>
          <p:nvPicPr>
            <p:cNvPr id="16" name="图片 15">
              <a:extLst>
                <a:ext uri="{FF2B5EF4-FFF2-40B4-BE49-F238E27FC236}">
                  <a16:creationId xmlns:a16="http://schemas.microsoft.com/office/drawing/2014/main" id="{8EF107AB-0F65-474E-AE66-968B65FFD6C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080120" y="2517775"/>
              <a:ext cx="3832553" cy="2872800"/>
            </a:xfrm>
            <a:prstGeom prst="rect">
              <a:avLst/>
            </a:prstGeom>
            <a:noFill/>
            <a:ln>
              <a:noFill/>
            </a:ln>
          </p:spPr>
        </p:pic>
        <p:pic>
          <p:nvPicPr>
            <p:cNvPr id="17" name="图片 16">
              <a:extLst>
                <a:ext uri="{FF2B5EF4-FFF2-40B4-BE49-F238E27FC236}">
                  <a16:creationId xmlns:a16="http://schemas.microsoft.com/office/drawing/2014/main" id="{CCB2644C-EF75-45EC-9F9A-B48D90B767F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318406" y="2517775"/>
              <a:ext cx="3832553" cy="2872800"/>
            </a:xfrm>
            <a:prstGeom prst="rect">
              <a:avLst/>
            </a:prstGeom>
            <a:noFill/>
            <a:ln>
              <a:noFill/>
            </a:ln>
          </p:spPr>
        </p:pic>
      </p:gr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9E0F4FDD-96C7-46EC-9FEE-C1FDCED116BF}"/>
                  </a:ext>
                </a:extLst>
              </p:cNvPr>
              <p:cNvSpPr txBox="1"/>
              <p:nvPr/>
            </p:nvSpPr>
            <p:spPr>
              <a:xfrm>
                <a:off x="596349" y="1859930"/>
                <a:ext cx="81246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𝑒</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𝑔</m:t>
                      </m:r>
                      <m:r>
                        <a:rPr lang="en-US" altLang="zh-CN" i="1" dirty="0" smtClean="0">
                          <a:latin typeface="Cambria Math" panose="02040503050406030204" pitchFamily="18" charset="0"/>
                        </a:rPr>
                        <m:t>.1</m:t>
                      </m:r>
                    </m:oMath>
                  </m:oMathPara>
                </a14:m>
                <a:endParaRPr lang="zh-CN" altLang="en-US" dirty="0"/>
              </a:p>
            </p:txBody>
          </p:sp>
        </mc:Choice>
        <mc:Fallback xmlns="">
          <p:sp>
            <p:nvSpPr>
              <p:cNvPr id="3" name="文本框 2">
                <a:extLst>
                  <a:ext uri="{FF2B5EF4-FFF2-40B4-BE49-F238E27FC236}">
                    <a16:creationId xmlns:a16="http://schemas.microsoft.com/office/drawing/2014/main" id="{9E0F4FDD-96C7-46EC-9FEE-C1FDCED116BF}"/>
                  </a:ext>
                </a:extLst>
              </p:cNvPr>
              <p:cNvSpPr txBox="1">
                <a:spLocks noRot="1" noChangeAspect="1" noMove="1" noResize="1" noEditPoints="1" noAdjustHandles="1" noChangeArrowheads="1" noChangeShapeType="1" noTextEdit="1"/>
              </p:cNvSpPr>
              <p:nvPr/>
            </p:nvSpPr>
            <p:spPr>
              <a:xfrm>
                <a:off x="596349" y="1859930"/>
                <a:ext cx="812467" cy="369332"/>
              </a:xfrm>
              <a:prstGeom prst="rect">
                <a:avLst/>
              </a:prstGeom>
              <a:blipFill>
                <a:blip r:embed="rId5"/>
                <a:stretch>
                  <a:fillRect b="-6557"/>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87CD6268-CB91-45FE-87A7-2D17A99D722D}"/>
              </a:ext>
            </a:extLst>
          </p:cNvPr>
          <p:cNvSpPr txBox="1"/>
          <p:nvPr/>
        </p:nvSpPr>
        <p:spPr>
          <a:xfrm>
            <a:off x="5512499" y="5631305"/>
            <a:ext cx="1237839" cy="369332"/>
          </a:xfrm>
          <a:prstGeom prst="rect">
            <a:avLst/>
          </a:prstGeom>
          <a:noFill/>
        </p:spPr>
        <p:txBody>
          <a:bodyPr wrap="none" rtlCol="0">
            <a:spAutoFit/>
          </a:bodyPr>
          <a:lstStyle/>
          <a:p>
            <a:r>
              <a:rPr lang="en-US" altLang="zh-CN" dirty="0"/>
              <a:t>Single-link</a:t>
            </a:r>
            <a:endParaRPr lang="zh-CN" altLang="en-US" dirty="0"/>
          </a:p>
        </p:txBody>
      </p:sp>
      <p:sp>
        <p:nvSpPr>
          <p:cNvPr id="14" name="文本框 13">
            <a:extLst>
              <a:ext uri="{FF2B5EF4-FFF2-40B4-BE49-F238E27FC236}">
                <a16:creationId xmlns:a16="http://schemas.microsoft.com/office/drawing/2014/main" id="{D3FCBF9C-3E1A-4A8C-9FAB-0CEE48648C75}"/>
              </a:ext>
            </a:extLst>
          </p:cNvPr>
          <p:cNvSpPr txBox="1"/>
          <p:nvPr/>
        </p:nvSpPr>
        <p:spPr>
          <a:xfrm>
            <a:off x="8750834" y="5631305"/>
            <a:ext cx="2284600" cy="369332"/>
          </a:xfrm>
          <a:prstGeom prst="rect">
            <a:avLst/>
          </a:prstGeom>
          <a:noFill/>
        </p:spPr>
        <p:txBody>
          <a:bodyPr wrap="none" rtlCol="0">
            <a:spAutoFit/>
          </a:bodyPr>
          <a:lstStyle/>
          <a:p>
            <a:r>
              <a:rPr lang="en-US" altLang="zh-CN" dirty="0"/>
              <a:t>Single-link+K-means</a:t>
            </a:r>
            <a:endParaRPr lang="zh-CN" altLang="en-US" dirty="0"/>
          </a:p>
        </p:txBody>
      </p:sp>
      <p:sp>
        <p:nvSpPr>
          <p:cNvPr id="19" name="文本框 18">
            <a:extLst>
              <a:ext uri="{FF2B5EF4-FFF2-40B4-BE49-F238E27FC236}">
                <a16:creationId xmlns:a16="http://schemas.microsoft.com/office/drawing/2014/main" id="{09BFE309-E705-44DA-910D-100B9A2CAD81}"/>
              </a:ext>
            </a:extLst>
          </p:cNvPr>
          <p:cNvSpPr txBox="1"/>
          <p:nvPr/>
        </p:nvSpPr>
        <p:spPr>
          <a:xfrm>
            <a:off x="1674134" y="5631305"/>
            <a:ext cx="1386918" cy="369332"/>
          </a:xfrm>
          <a:prstGeom prst="rect">
            <a:avLst/>
          </a:prstGeom>
          <a:noFill/>
        </p:spPr>
        <p:txBody>
          <a:bodyPr wrap="none" rtlCol="0">
            <a:spAutoFit/>
          </a:bodyPr>
          <a:lstStyle/>
          <a:p>
            <a:r>
              <a:rPr lang="en-US" altLang="zh-CN" dirty="0"/>
              <a:t>Initial points</a:t>
            </a:r>
            <a:endParaRPr lang="zh-CN" altLang="en-US" dirty="0"/>
          </a:p>
        </p:txBody>
      </p:sp>
    </p:spTree>
    <p:extLst>
      <p:ext uri="{BB962C8B-B14F-4D97-AF65-F5344CB8AC3E}">
        <p14:creationId xmlns:p14="http://schemas.microsoft.com/office/powerpoint/2010/main" val="122794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标题 1">
            <a:extLst>
              <a:ext uri="{FF2B5EF4-FFF2-40B4-BE49-F238E27FC236}">
                <a16:creationId xmlns:a16="http://schemas.microsoft.com/office/drawing/2014/main" id="{CC38C9E2-2786-403D-98BB-50B4ED122D02}"/>
              </a:ext>
            </a:extLst>
          </p:cNvPr>
          <p:cNvSpPr>
            <a:spLocks noGrp="1"/>
          </p:cNvSpPr>
          <p:nvPr>
            <p:ph type="title"/>
          </p:nvPr>
        </p:nvSpPr>
        <p:spPr>
          <a:xfrm>
            <a:off x="838200" y="363824"/>
            <a:ext cx="10515600" cy="1325563"/>
          </a:xfrm>
        </p:spPr>
        <p:txBody>
          <a:bodyPr>
            <a:normAutofit/>
          </a:bodyPr>
          <a:lstStyle/>
          <a:p>
            <a:r>
              <a:rPr lang="en-US" altLang="zh-CN" dirty="0"/>
              <a:t>E5  </a:t>
            </a:r>
            <a:r>
              <a:rPr lang="en-US" altLang="zh-CN" sz="1800" dirty="0"/>
              <a:t>Using the single-link clustering algorithm to initialize the partition and the centers.</a:t>
            </a:r>
            <a:endParaRPr lang="zh-CN" altLang="en-US" dirty="0"/>
          </a:p>
        </p:txBody>
      </p:sp>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95AE4CBB-F6B7-4E7C-B3A3-42D8931D1D1D}"/>
                  </a:ext>
                </a:extLst>
              </p:cNvPr>
              <p:cNvSpPr txBox="1"/>
              <p:nvPr/>
            </p:nvSpPr>
            <p:spPr>
              <a:xfrm>
                <a:off x="596349" y="1859930"/>
                <a:ext cx="81246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𝑒</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𝑔</m:t>
                      </m:r>
                      <m:r>
                        <a:rPr lang="en-US" altLang="zh-CN" i="1" dirty="0" smtClean="0">
                          <a:latin typeface="Cambria Math" panose="02040503050406030204" pitchFamily="18" charset="0"/>
                        </a:rPr>
                        <m:t>.2</m:t>
                      </m:r>
                    </m:oMath>
                  </m:oMathPara>
                </a14:m>
                <a:endParaRPr lang="zh-CN" altLang="en-US" dirty="0"/>
              </a:p>
            </p:txBody>
          </p:sp>
        </mc:Choice>
        <mc:Fallback xmlns="">
          <p:sp>
            <p:nvSpPr>
              <p:cNvPr id="19" name="文本框 18">
                <a:extLst>
                  <a:ext uri="{FF2B5EF4-FFF2-40B4-BE49-F238E27FC236}">
                    <a16:creationId xmlns:a16="http://schemas.microsoft.com/office/drawing/2014/main" id="{95AE4CBB-F6B7-4E7C-B3A3-42D8931D1D1D}"/>
                  </a:ext>
                </a:extLst>
              </p:cNvPr>
              <p:cNvSpPr txBox="1">
                <a:spLocks noRot="1" noChangeAspect="1" noMove="1" noResize="1" noEditPoints="1" noAdjustHandles="1" noChangeArrowheads="1" noChangeShapeType="1" noTextEdit="1"/>
              </p:cNvSpPr>
              <p:nvPr/>
            </p:nvSpPr>
            <p:spPr>
              <a:xfrm>
                <a:off x="596349" y="1859930"/>
                <a:ext cx="812467" cy="369332"/>
              </a:xfrm>
              <a:prstGeom prst="rect">
                <a:avLst/>
              </a:prstGeom>
              <a:blipFill>
                <a:blip r:embed="rId5"/>
                <a:stretch>
                  <a:fillRect b="-6557"/>
                </a:stretch>
              </a:blipFill>
            </p:spPr>
            <p:txBody>
              <a:bodyPr/>
              <a:lstStyle/>
              <a:p>
                <a:r>
                  <a:rPr lang="zh-CN" altLang="en-US">
                    <a:noFill/>
                  </a:rPr>
                  <a:t> </a:t>
                </a:r>
              </a:p>
            </p:txBody>
          </p:sp>
        </mc:Fallback>
      </mc:AlternateContent>
      <p:sp>
        <p:nvSpPr>
          <p:cNvPr id="20" name="文本框 19">
            <a:extLst>
              <a:ext uri="{FF2B5EF4-FFF2-40B4-BE49-F238E27FC236}">
                <a16:creationId xmlns:a16="http://schemas.microsoft.com/office/drawing/2014/main" id="{43FED5DC-636D-483B-9F43-27EFDA5A04E9}"/>
              </a:ext>
            </a:extLst>
          </p:cNvPr>
          <p:cNvSpPr txBox="1"/>
          <p:nvPr/>
        </p:nvSpPr>
        <p:spPr>
          <a:xfrm>
            <a:off x="2785107" y="5832499"/>
            <a:ext cx="1237839" cy="369332"/>
          </a:xfrm>
          <a:prstGeom prst="rect">
            <a:avLst/>
          </a:prstGeom>
          <a:noFill/>
        </p:spPr>
        <p:txBody>
          <a:bodyPr wrap="none" rtlCol="0">
            <a:spAutoFit/>
          </a:bodyPr>
          <a:lstStyle/>
          <a:p>
            <a:r>
              <a:rPr lang="en-US" altLang="zh-CN" dirty="0"/>
              <a:t>Single-link</a:t>
            </a:r>
            <a:endParaRPr lang="zh-CN" altLang="en-US" dirty="0"/>
          </a:p>
        </p:txBody>
      </p:sp>
      <p:sp>
        <p:nvSpPr>
          <p:cNvPr id="21" name="文本框 20">
            <a:extLst>
              <a:ext uri="{FF2B5EF4-FFF2-40B4-BE49-F238E27FC236}">
                <a16:creationId xmlns:a16="http://schemas.microsoft.com/office/drawing/2014/main" id="{E2CE5AB4-FDAB-47BD-9C22-5A704FF4DA36}"/>
              </a:ext>
            </a:extLst>
          </p:cNvPr>
          <p:cNvSpPr txBox="1"/>
          <p:nvPr/>
        </p:nvSpPr>
        <p:spPr>
          <a:xfrm>
            <a:off x="8139566" y="5832499"/>
            <a:ext cx="1077539" cy="369332"/>
          </a:xfrm>
          <a:prstGeom prst="rect">
            <a:avLst/>
          </a:prstGeom>
          <a:noFill/>
        </p:spPr>
        <p:txBody>
          <a:bodyPr wrap="none" rtlCol="0">
            <a:spAutoFit/>
          </a:bodyPr>
          <a:lstStyle/>
          <a:p>
            <a:r>
              <a:rPr lang="en-US" altLang="zh-CN" dirty="0"/>
              <a:t>K-means</a:t>
            </a:r>
            <a:endParaRPr lang="zh-CN" altLang="en-US" dirty="0"/>
          </a:p>
        </p:txBody>
      </p:sp>
      <p:grpSp>
        <p:nvGrpSpPr>
          <p:cNvPr id="2" name="组合 1">
            <a:extLst>
              <a:ext uri="{FF2B5EF4-FFF2-40B4-BE49-F238E27FC236}">
                <a16:creationId xmlns:a16="http://schemas.microsoft.com/office/drawing/2014/main" id="{79CB6148-175B-467E-988D-609EF30F9D82}"/>
              </a:ext>
            </a:extLst>
          </p:cNvPr>
          <p:cNvGrpSpPr/>
          <p:nvPr/>
        </p:nvGrpSpPr>
        <p:grpSpPr>
          <a:xfrm>
            <a:off x="884726" y="2006493"/>
            <a:ext cx="10312910" cy="3953510"/>
            <a:chOff x="344453" y="1693218"/>
            <a:chExt cx="10312910" cy="3953510"/>
          </a:xfrm>
        </p:grpSpPr>
        <p:pic>
          <p:nvPicPr>
            <p:cNvPr id="11" name="图片 10">
              <a:extLst>
                <a:ext uri="{FF2B5EF4-FFF2-40B4-BE49-F238E27FC236}">
                  <a16:creationId xmlns:a16="http://schemas.microsoft.com/office/drawing/2014/main" id="{867A3EC0-20C8-430D-92D4-1C133DF2ECB4}"/>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44453" y="1693218"/>
              <a:ext cx="5274310" cy="3953510"/>
            </a:xfrm>
            <a:prstGeom prst="rect">
              <a:avLst/>
            </a:prstGeom>
            <a:noFill/>
            <a:ln>
              <a:noFill/>
            </a:ln>
          </p:spPr>
        </p:pic>
        <p:pic>
          <p:nvPicPr>
            <p:cNvPr id="15" name="图片 14">
              <a:extLst>
                <a:ext uri="{FF2B5EF4-FFF2-40B4-BE49-F238E27FC236}">
                  <a16:creationId xmlns:a16="http://schemas.microsoft.com/office/drawing/2014/main" id="{5F79A0DE-FFD2-415D-9A78-3AFCA6A596F9}"/>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383053" y="1693218"/>
              <a:ext cx="5274310" cy="3953510"/>
            </a:xfrm>
            <a:prstGeom prst="rect">
              <a:avLst/>
            </a:prstGeom>
            <a:noFill/>
            <a:ln>
              <a:noFill/>
            </a:ln>
          </p:spPr>
        </p:pic>
      </p:grpSp>
    </p:spTree>
    <p:extLst>
      <p:ext uri="{BB962C8B-B14F-4D97-AF65-F5344CB8AC3E}">
        <p14:creationId xmlns:p14="http://schemas.microsoft.com/office/powerpoint/2010/main" val="258158541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746</TotalTime>
  <Words>579</Words>
  <Application>Microsoft Office PowerPoint</Application>
  <PresentationFormat>宽屏</PresentationFormat>
  <Paragraphs>67</Paragraphs>
  <Slides>13</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13</vt:i4>
      </vt:variant>
    </vt:vector>
  </HeadingPairs>
  <TitlesOfParts>
    <vt:vector size="18" baseType="lpstr">
      <vt:lpstr>等线</vt:lpstr>
      <vt:lpstr>等线 Light</vt:lpstr>
      <vt:lpstr>Arial</vt:lpstr>
      <vt:lpstr>Cambria Math</vt:lpstr>
      <vt:lpstr>Office 主题​​</vt:lpstr>
      <vt:lpstr>Week 5</vt:lpstr>
      <vt:lpstr>E1</vt:lpstr>
      <vt:lpstr>E2</vt:lpstr>
      <vt:lpstr>E3</vt:lpstr>
      <vt:lpstr>E4</vt:lpstr>
      <vt:lpstr>E5</vt:lpstr>
      <vt:lpstr>E5</vt:lpstr>
      <vt:lpstr>E5  Using the single-link clustering algorithm to initialize the partition and the centers.</vt:lpstr>
      <vt:lpstr>E5  Using the single-link clustering algorithm to initialize the partition and the centers.</vt:lpstr>
      <vt:lpstr>E5  Using the single-link clustering algorithm to initialize the partition and the centers.</vt:lpstr>
      <vt:lpstr>E5  Using the single-link clustering algorithm to initialize the partition and the centers.</vt:lpstr>
      <vt:lpstr>E5  Using the single-link clustering algorithm to initialize the partition and the centers.</vt:lpstr>
      <vt:lpstr>E5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 颜兵</dc:creator>
  <cp:lastModifiedBy>z yb</cp:lastModifiedBy>
  <cp:revision>180</cp:revision>
  <dcterms:created xsi:type="dcterms:W3CDTF">2021-09-06T02:44:26Z</dcterms:created>
  <dcterms:modified xsi:type="dcterms:W3CDTF">2021-10-17T05:07:48Z</dcterms:modified>
</cp:coreProperties>
</file>