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79" r:id="rId3"/>
  </p:sldMasterIdLst>
  <p:notesMasterIdLst>
    <p:notesMasterId r:id="rId21"/>
  </p:notesMasterIdLst>
  <p:sldIdLst>
    <p:sldId id="256" r:id="rId4"/>
    <p:sldId id="306" r:id="rId5"/>
    <p:sldId id="307" r:id="rId6"/>
    <p:sldId id="314" r:id="rId7"/>
    <p:sldId id="317" r:id="rId8"/>
    <p:sldId id="313" r:id="rId9"/>
    <p:sldId id="312" r:id="rId10"/>
    <p:sldId id="315" r:id="rId11"/>
    <p:sldId id="310" r:id="rId12"/>
    <p:sldId id="318" r:id="rId13"/>
    <p:sldId id="319" r:id="rId14"/>
    <p:sldId id="320" r:id="rId15"/>
    <p:sldId id="321" r:id="rId16"/>
    <p:sldId id="308" r:id="rId17"/>
    <p:sldId id="305" r:id="rId18"/>
    <p:sldId id="322" r:id="rId19"/>
    <p:sldId id="323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谭世勇" initials="谭世勇" lastIdx="9" clrIdx="0">
    <p:extLst>
      <p:ext uri="{19B8F6BF-5375-455C-9EA6-DF929625EA0E}">
        <p15:presenceInfo xmlns:p15="http://schemas.microsoft.com/office/powerpoint/2012/main" userId="3cf77e7a32ba67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4256-7D79-4A76-8523-8732E5B90077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FC1D2-1856-4A90-AC64-6148D267A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80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FC1D2-1856-4A90-AC64-6148D267A5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74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53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CECB-0387-4B3E-8233-4BBDB73F8DD3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2F26-3EA1-45CC-BEDB-16B345A1E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87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CECB-0387-4B3E-8233-4BBDB73F8DD3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C2F26-3EA1-45CC-BEDB-16B345A1E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92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45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0350"/>
            <a:ext cx="11620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Line 1"/>
          <p:cNvSpPr>
            <a:spLocks noChangeShapeType="1"/>
          </p:cNvSpPr>
          <p:nvPr/>
        </p:nvSpPr>
        <p:spPr bwMode="auto">
          <a:xfrm>
            <a:off x="1763713" y="981075"/>
            <a:ext cx="7127875" cy="0"/>
          </a:xfrm>
          <a:prstGeom prst="line">
            <a:avLst/>
          </a:prstGeom>
          <a:noFill/>
          <a:ln w="3816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Line 2"/>
          <p:cNvSpPr>
            <a:spLocks noChangeShapeType="1"/>
          </p:cNvSpPr>
          <p:nvPr/>
        </p:nvSpPr>
        <p:spPr bwMode="auto">
          <a:xfrm>
            <a:off x="323850" y="6237288"/>
            <a:ext cx="8496300" cy="0"/>
          </a:xfrm>
          <a:prstGeom prst="line">
            <a:avLst/>
          </a:prstGeom>
          <a:noFill/>
          <a:ln w="3816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PlaceHolder 3"/>
          <p:cNvSpPr>
            <a:spLocks noGrp="1"/>
          </p:cNvSpPr>
          <p:nvPr>
            <p:ph type="title"/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单击鼠标编辑标题文的格式单击此处编辑母版标题样式</a:t>
            </a:r>
          </a:p>
        </p:txBody>
      </p:sp>
      <p:sp>
        <p:nvSpPr>
          <p:cNvPr id="1030" name="TextShape 4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" name="TextShape 5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5F5F5F"/>
                </a:solidFill>
                <a:latin typeface="Franklin Gothic Book"/>
                <a:ea typeface="宋体"/>
                <a:cs typeface="+mn-cs"/>
              </a:defRPr>
            </a:lvl1pPr>
          </a:lstStyle>
          <a:p>
            <a:fld id="{526C2F26-3EA1-45CC-BEDB-16B345A1EC3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57200" y="1604963"/>
            <a:ext cx="8229600" cy="4525962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zh-CN"/>
              <a:t>单击鼠标编辑大纲正文格式</a:t>
            </a:r>
            <a:endParaRPr/>
          </a:p>
          <a:p>
            <a:pPr lvl="1"/>
            <a:r>
              <a:rPr lang="zh-CN"/>
              <a:t>第二个大纲级</a:t>
            </a:r>
            <a:endParaRPr/>
          </a:p>
          <a:p>
            <a:pPr lvl="2"/>
            <a:r>
              <a:rPr lang="zh-CN"/>
              <a:t>第三个大纲级</a:t>
            </a:r>
            <a:endParaRPr/>
          </a:p>
          <a:p>
            <a:pPr lvl="3"/>
            <a:r>
              <a:rPr lang="zh-CN"/>
              <a:t>第四个大纲级</a:t>
            </a:r>
            <a:endParaRPr/>
          </a:p>
          <a:p>
            <a:pPr lvl="4"/>
            <a:r>
              <a:rPr lang="zh-CN"/>
              <a:t>第五个大纲级</a:t>
            </a:r>
            <a:endParaRPr/>
          </a:p>
          <a:p>
            <a:pPr lvl="5"/>
            <a:r>
              <a:rPr lang="zh-CN"/>
              <a:t>第六个大纲级</a:t>
            </a:r>
            <a:endParaRPr/>
          </a:p>
          <a:p>
            <a:pPr lvl="6"/>
            <a:r>
              <a:rPr lang="zh-CN"/>
              <a:t>第七个大纲级</a:t>
            </a:r>
            <a:endParaRPr/>
          </a:p>
          <a:p>
            <a:pPr lvl="7"/>
            <a:r>
              <a:rPr lang="zh-CN"/>
              <a:t>第八个大纲级</a:t>
            </a:r>
            <a:endParaRPr/>
          </a:p>
          <a:p>
            <a:pPr lvl="8"/>
            <a:r>
              <a:rPr lang="zh-CN"/>
              <a:t>第九个大纲级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447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0350"/>
            <a:ext cx="11620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Line 1"/>
          <p:cNvSpPr>
            <a:spLocks noChangeShapeType="1"/>
          </p:cNvSpPr>
          <p:nvPr/>
        </p:nvSpPr>
        <p:spPr bwMode="auto">
          <a:xfrm>
            <a:off x="1763713" y="981075"/>
            <a:ext cx="7127875" cy="0"/>
          </a:xfrm>
          <a:prstGeom prst="line">
            <a:avLst/>
          </a:prstGeom>
          <a:noFill/>
          <a:ln w="3816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" name="Line 2"/>
          <p:cNvSpPr>
            <a:spLocks noChangeShapeType="1"/>
          </p:cNvSpPr>
          <p:nvPr/>
        </p:nvSpPr>
        <p:spPr bwMode="auto">
          <a:xfrm>
            <a:off x="323850" y="6237288"/>
            <a:ext cx="8496300" cy="0"/>
          </a:xfrm>
          <a:prstGeom prst="line">
            <a:avLst/>
          </a:prstGeom>
          <a:noFill/>
          <a:ln w="3816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PlaceHolder 3"/>
          <p:cNvSpPr>
            <a:spLocks noGrp="1"/>
          </p:cNvSpPr>
          <p:nvPr>
            <p:ph type="title"/>
          </p:nvPr>
        </p:nvSpPr>
        <p:spPr bwMode="auto">
          <a:xfrm>
            <a:off x="2051050" y="419100"/>
            <a:ext cx="663575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单击鼠标编辑标题文的格式单击此处编辑母版标题样式</a:t>
            </a: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1557338"/>
            <a:ext cx="8229600" cy="4568825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zh-CN"/>
              <a:t>单击鼠标编辑大纲正文格式</a:t>
            </a:r>
            <a:endParaRPr/>
          </a:p>
          <a:p>
            <a:pPr lvl="1"/>
            <a:r>
              <a:rPr lang="zh-CN"/>
              <a:t>第二个大纲级</a:t>
            </a:r>
            <a:endParaRPr/>
          </a:p>
          <a:p>
            <a:pPr lvl="2"/>
            <a:r>
              <a:rPr lang="zh-CN"/>
              <a:t>第三个大纲级</a:t>
            </a:r>
            <a:endParaRPr/>
          </a:p>
          <a:p>
            <a:pPr lvl="3"/>
            <a:r>
              <a:rPr lang="zh-CN"/>
              <a:t>第四个大纲级</a:t>
            </a:r>
            <a:endParaRPr/>
          </a:p>
          <a:p>
            <a:pPr lvl="4"/>
            <a:r>
              <a:rPr lang="zh-CN"/>
              <a:t>第五个大纲级</a:t>
            </a:r>
            <a:endParaRPr/>
          </a:p>
          <a:p>
            <a:pPr lvl="5"/>
            <a:r>
              <a:rPr lang="zh-CN"/>
              <a:t>第六个大纲级</a:t>
            </a:r>
            <a:endParaRPr/>
          </a:p>
          <a:p>
            <a:pPr lvl="6"/>
            <a:r>
              <a:rPr lang="zh-CN"/>
              <a:t>第七个大纲级</a:t>
            </a:r>
            <a:endParaRPr/>
          </a:p>
          <a:p>
            <a:pPr lvl="7"/>
            <a:r>
              <a:rPr lang="zh-CN"/>
              <a:t>第八个大纲级</a:t>
            </a:r>
            <a:endParaRPr/>
          </a:p>
          <a:p>
            <a:r>
              <a:rPr lang="zh-CN"/>
              <a:t>第九个大纲级单击此处编辑母版文本样式</a:t>
            </a:r>
            <a:endParaRPr/>
          </a:p>
          <a:p>
            <a:pPr lvl="1"/>
            <a:r>
              <a:rPr lang="zh-CN"/>
              <a:t>第二级</a:t>
            </a:r>
            <a:endParaRPr/>
          </a:p>
          <a:p>
            <a:pPr lvl="1"/>
            <a:r>
              <a:rPr lang="zh-CN"/>
              <a:t>第三级</a:t>
            </a:r>
            <a:endParaRPr/>
          </a:p>
          <a:p>
            <a:pPr lvl="2"/>
            <a:r>
              <a:rPr lang="zh-CN"/>
              <a:t>第四级</a:t>
            </a:r>
            <a:endParaRPr/>
          </a:p>
          <a:p>
            <a:pPr lvl="3"/>
            <a:r>
              <a:rPr lang="zh-CN"/>
              <a:t>第五级</a:t>
            </a:r>
            <a:endParaRPr/>
          </a:p>
        </p:txBody>
      </p:sp>
      <p:sp>
        <p:nvSpPr>
          <p:cNvPr id="2055" name="TextShape 5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6" name="TextShape 6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PlaceHolder 7"/>
          <p:cNvSpPr>
            <a:spLocks noGrp="1"/>
          </p:cNvSpPr>
          <p:nvPr>
            <p:ph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5F5F5F"/>
                </a:solidFill>
                <a:latin typeface="Franklin Gothic Book"/>
                <a:ea typeface="宋体"/>
                <a:cs typeface="+mn-cs"/>
              </a:defRPr>
            </a:lvl1pPr>
          </a:lstStyle>
          <a:p>
            <a:pPr>
              <a:defRPr/>
            </a:pPr>
            <a:fld id="{4EA47CB1-0320-46B9-8CA6-7A9387F5099C}" type="slidenum">
              <a:rPr lang="en-US"/>
              <a:pPr>
                <a:defRPr/>
              </a:pPr>
              <a:t>‹#›</a:t>
            </a:fld>
            <a:endParaRPr sz="180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475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0350"/>
            <a:ext cx="11620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Line 1"/>
          <p:cNvSpPr>
            <a:spLocks noChangeShapeType="1"/>
          </p:cNvSpPr>
          <p:nvPr/>
        </p:nvSpPr>
        <p:spPr bwMode="auto">
          <a:xfrm>
            <a:off x="1763713" y="981075"/>
            <a:ext cx="7127875" cy="0"/>
          </a:xfrm>
          <a:prstGeom prst="line">
            <a:avLst/>
          </a:prstGeom>
          <a:noFill/>
          <a:ln w="3816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" name="Line 2"/>
          <p:cNvSpPr>
            <a:spLocks noChangeShapeType="1"/>
          </p:cNvSpPr>
          <p:nvPr/>
        </p:nvSpPr>
        <p:spPr bwMode="auto">
          <a:xfrm>
            <a:off x="323850" y="6237288"/>
            <a:ext cx="8496300" cy="0"/>
          </a:xfrm>
          <a:prstGeom prst="line">
            <a:avLst/>
          </a:prstGeom>
          <a:noFill/>
          <a:ln w="38160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TextShape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8" name="TextShape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PlaceHolder 5"/>
          <p:cNvSpPr>
            <a:spLocks noGrp="1"/>
          </p:cNvSpPr>
          <p:nvPr>
            <p:ph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lIns="90000" tIns="45000" rIns="90000" bIns="45000"/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rgbClr val="5F5F5F"/>
                </a:solidFill>
                <a:latin typeface="Franklin Gothic Book"/>
                <a:ea typeface="宋体"/>
                <a:cs typeface="+mn-cs"/>
              </a:defRPr>
            </a:lvl1pPr>
          </a:lstStyle>
          <a:p>
            <a:pPr>
              <a:defRPr/>
            </a:pPr>
            <a:fld id="{6A95774B-B05E-43B5-8AD4-D3882A2F3487}" type="slidenum">
              <a:rPr lang="en-US"/>
              <a:pPr>
                <a:defRPr/>
              </a:pPr>
              <a:t>‹#›</a:t>
            </a:fld>
            <a:endParaRPr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3080" name="PlaceHolder 6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82296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单击鼠标编辑标题文的格式</a:t>
            </a:r>
          </a:p>
        </p:txBody>
      </p:sp>
      <p:sp>
        <p:nvSpPr>
          <p:cNvPr id="23" name="PlaceHolder 7"/>
          <p:cNvSpPr>
            <a:spLocks noGrp="1"/>
          </p:cNvSpPr>
          <p:nvPr>
            <p:ph type="body"/>
          </p:nvPr>
        </p:nvSpPr>
        <p:spPr>
          <a:xfrm>
            <a:off x="457200" y="1604963"/>
            <a:ext cx="8229600" cy="4525962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zh-CN"/>
              <a:t>单击鼠标编辑大纲正文格式</a:t>
            </a:r>
            <a:endParaRPr/>
          </a:p>
          <a:p>
            <a:pPr lvl="1"/>
            <a:r>
              <a:rPr lang="zh-CN"/>
              <a:t>第二个大纲级</a:t>
            </a:r>
            <a:endParaRPr/>
          </a:p>
          <a:p>
            <a:pPr lvl="2"/>
            <a:r>
              <a:rPr lang="zh-CN"/>
              <a:t>第三个大纲级</a:t>
            </a:r>
            <a:endParaRPr/>
          </a:p>
          <a:p>
            <a:pPr lvl="3"/>
            <a:r>
              <a:rPr lang="zh-CN"/>
              <a:t>第四个大纲级</a:t>
            </a:r>
            <a:endParaRPr/>
          </a:p>
          <a:p>
            <a:pPr lvl="4"/>
            <a:r>
              <a:rPr lang="zh-CN"/>
              <a:t>第五个大纲级</a:t>
            </a:r>
            <a:endParaRPr/>
          </a:p>
          <a:p>
            <a:pPr lvl="5"/>
            <a:r>
              <a:rPr lang="zh-CN"/>
              <a:t>第六个大纲级</a:t>
            </a:r>
            <a:endParaRPr/>
          </a:p>
          <a:p>
            <a:pPr lvl="6"/>
            <a:r>
              <a:rPr lang="zh-CN"/>
              <a:t>第七个大纲级</a:t>
            </a:r>
            <a:endParaRPr/>
          </a:p>
          <a:p>
            <a:pPr lvl="7"/>
            <a:r>
              <a:rPr lang="zh-CN"/>
              <a:t>第八个大纲级</a:t>
            </a:r>
            <a:endParaRPr/>
          </a:p>
          <a:p>
            <a:pPr lvl="8"/>
            <a:r>
              <a:rPr lang="zh-CN"/>
              <a:t>第九个大纲级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26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mtu.edu/~shene/COURSES/cs3621/NOTES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095290"/>
          </a:xfrm>
        </p:spPr>
        <p:txBody>
          <a:bodyPr/>
          <a:lstStyle/>
          <a:p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样条和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NURBS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曲线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3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0751" y="1596688"/>
            <a:ext cx="162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(1)</a:t>
            </a:r>
            <a:r>
              <a:rPr lang="zh-CN" altLang="en-US" dirty="0"/>
              <a:t>、样条插值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21433" y="2113472"/>
            <a:ext cx="7703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dirty="0" smtClean="0"/>
              <a:t>解如下线性方程：求得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，得到样条控制点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779103" y="604651"/>
            <a:ext cx="2392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2</a:t>
            </a:r>
            <a:r>
              <a:rPr lang="zh-CN" altLang="en-US" sz="2000" b="1" dirty="0"/>
              <a:t>、样条插值、拟合</a:t>
            </a:r>
            <a:endParaRPr lang="en-US" altLang="zh-CN" sz="2000" b="1" dirty="0"/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322982"/>
              </p:ext>
            </p:extLst>
          </p:nvPr>
        </p:nvGraphicFramePr>
        <p:xfrm>
          <a:off x="1121433" y="3074731"/>
          <a:ext cx="5613461" cy="1785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r:id="rId3" imgW="3492500" imgH="1168400" progId="Equation.DSMT4">
                  <p:embed/>
                </p:oleObj>
              </mc:Choice>
              <mc:Fallback>
                <p:oleObj r:id="rId3" imgW="3492500" imgH="1168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433" y="3074731"/>
                        <a:ext cx="5613461" cy="17855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19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0751" y="1596688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(2)</a:t>
            </a:r>
            <a:r>
              <a:rPr lang="zh-CN" altLang="en-US" dirty="0"/>
              <a:t>、</a:t>
            </a:r>
            <a:r>
              <a:rPr lang="zh-CN" altLang="en-US" dirty="0" smtClean="0"/>
              <a:t>样条</a:t>
            </a:r>
            <a:r>
              <a:rPr lang="zh-CN" altLang="en-US" dirty="0"/>
              <a:t>拟合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21433" y="2113472"/>
            <a:ext cx="77033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拟合方式</a:t>
            </a:r>
            <a:r>
              <a:rPr lang="zh-CN" altLang="en-US" dirty="0"/>
              <a:t>采用最小二乘法计算控制点。以累加弦长的方式给每一个数据点 附一个参数值 进而求得节点向量</a:t>
            </a:r>
            <a:r>
              <a:rPr lang="en-US" altLang="zh-CN" dirty="0"/>
              <a:t>U</a:t>
            </a:r>
            <a:r>
              <a:rPr lang="zh-CN" altLang="en-US" dirty="0"/>
              <a:t>，设期望的控制点数量为</a:t>
            </a:r>
            <a:r>
              <a:rPr lang="en-US" altLang="zh-CN" dirty="0">
                <a:solidFill>
                  <a:srgbClr val="00B050"/>
                </a:solidFill>
              </a:rPr>
              <a:t>h+1</a:t>
            </a:r>
            <a:r>
              <a:rPr lang="zh-CN" altLang="en-US" dirty="0"/>
              <a:t>，曲线过始末数据点，</a:t>
            </a:r>
            <a:r>
              <a:rPr lang="zh-CN" altLang="en-US" dirty="0" smtClean="0"/>
              <a:t>即最小化如下的代价函数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由</a:t>
            </a:r>
            <a:r>
              <a:rPr lang="zh-CN" altLang="en-US" dirty="0"/>
              <a:t>以上条件得到最小二乘意义下的方程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779103" y="604651"/>
            <a:ext cx="2392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2</a:t>
            </a:r>
            <a:r>
              <a:rPr lang="zh-CN" altLang="en-US" sz="2000" b="1" dirty="0"/>
              <a:t>、样条插值、拟合</a:t>
            </a:r>
            <a:endParaRPr lang="en-US" altLang="zh-CN" sz="2000" b="1" dirty="0"/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150167"/>
              </p:ext>
            </p:extLst>
          </p:nvPr>
        </p:nvGraphicFramePr>
        <p:xfrm>
          <a:off x="2979256" y="3028877"/>
          <a:ext cx="2115269" cy="604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r:id="rId3" imgW="1841500" imgH="482600" progId="Equation.DSMT4">
                  <p:embed/>
                </p:oleObj>
              </mc:Choice>
              <mc:Fallback>
                <p:oleObj r:id="rId3" imgW="1841500" imgH="482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256" y="3028877"/>
                        <a:ext cx="2115269" cy="6047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184558"/>
              </p:ext>
            </p:extLst>
          </p:nvPr>
        </p:nvGraphicFramePr>
        <p:xfrm>
          <a:off x="3422169" y="4146985"/>
          <a:ext cx="1486260" cy="44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r:id="rId5" imgW="863225" imgH="228501" progId="Equation.DSMT4">
                  <p:embed/>
                </p:oleObj>
              </mc:Choice>
              <mc:Fallback>
                <p:oleObj r:id="rId5" imgW="863225" imgH="228501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169" y="4146985"/>
                        <a:ext cx="1486260" cy="447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1155680" y="4676319"/>
            <a:ext cx="80329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解上述线性方程组可得到</a:t>
            </a:r>
            <a:r>
              <a:rPr lang="zh-CN" altLang="zh-CN" dirty="0" smtClean="0"/>
              <a:t>控制点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后续为使样条曲线平滑，有人选用不同的代价函数，此时不只考虑位置误差，</a:t>
            </a:r>
            <a:endParaRPr lang="en-US" altLang="zh-CN" dirty="0" smtClean="0"/>
          </a:p>
          <a:p>
            <a:r>
              <a:rPr lang="zh-CN" altLang="en-US" dirty="0" smtClean="0"/>
              <a:t>还包括曲线导数，曲率等其他信息。如下：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5036" y="5599649"/>
            <a:ext cx="32861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0751" y="1596688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(1)</a:t>
            </a:r>
            <a:r>
              <a:rPr lang="zh-CN" altLang="en-US" dirty="0"/>
              <a:t>、</a:t>
            </a:r>
            <a:r>
              <a:rPr lang="zh-CN" altLang="en-US" dirty="0" smtClean="0"/>
              <a:t>样条拟合中的问题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21433" y="2113472"/>
            <a:ext cx="7703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控制点数量</a:t>
            </a:r>
            <a:r>
              <a:rPr lang="en-US" altLang="zh-CN" dirty="0" smtClean="0">
                <a:solidFill>
                  <a:srgbClr val="00B050"/>
                </a:solidFill>
              </a:rPr>
              <a:t>h+1</a:t>
            </a:r>
            <a:r>
              <a:rPr lang="zh-CN" altLang="en-US" dirty="0" smtClean="0">
                <a:solidFill>
                  <a:srgbClr val="00B050"/>
                </a:solidFill>
              </a:rPr>
              <a:t>怎么确定？（数控算法只是选取一个线段数量</a:t>
            </a:r>
            <a:r>
              <a:rPr lang="en-US" altLang="zh-CN" dirty="0" smtClean="0">
                <a:solidFill>
                  <a:srgbClr val="00B050"/>
                </a:solidFill>
              </a:rPr>
              <a:t>40%</a:t>
            </a:r>
            <a:r>
              <a:rPr lang="zh-CN" altLang="en-US" dirty="0" smtClean="0">
                <a:solidFill>
                  <a:srgbClr val="00B050"/>
                </a:solidFill>
              </a:rPr>
              <a:t>左右的值）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一般，控制点数量越多拟合的误差精度越高</a:t>
            </a:r>
            <a:r>
              <a:rPr lang="zh-CN" altLang="en-US" dirty="0" smtClean="0">
                <a:solidFill>
                  <a:srgbClr val="00B050"/>
                </a:solidFill>
              </a:rPr>
              <a:t>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在控制误差精度的前提下，控制点数量也是一个可控变量。需要迭代求解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3477178" y="598289"/>
            <a:ext cx="2392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、目前</a:t>
            </a:r>
            <a:r>
              <a:rPr lang="zh-CN" altLang="en-US" sz="2000" b="1" dirty="0"/>
              <a:t>存在的问题</a:t>
            </a:r>
            <a:endParaRPr lang="en-US" altLang="zh-CN" sz="2000" b="1" dirty="0"/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07766" y="3243532"/>
            <a:ext cx="1035170" cy="35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控制点数量</a:t>
            </a:r>
            <a:endParaRPr lang="zh-CN" altLang="en-US" sz="1200" dirty="0"/>
          </a:p>
        </p:txBody>
      </p:sp>
      <p:sp>
        <p:nvSpPr>
          <p:cNvPr id="8" name="圆角矩形 7"/>
          <p:cNvSpPr/>
          <p:nvPr/>
        </p:nvSpPr>
        <p:spPr>
          <a:xfrm>
            <a:off x="3795622" y="3916392"/>
            <a:ext cx="1259457" cy="508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计算控制点</a:t>
            </a:r>
            <a:endParaRPr lang="zh-CN" altLang="en-US" sz="1400" dirty="0"/>
          </a:p>
        </p:txBody>
      </p:sp>
      <p:sp>
        <p:nvSpPr>
          <p:cNvPr id="9" name="圆角矩形 8"/>
          <p:cNvSpPr/>
          <p:nvPr/>
        </p:nvSpPr>
        <p:spPr>
          <a:xfrm>
            <a:off x="3868946" y="4709110"/>
            <a:ext cx="1112808" cy="543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计算误差</a:t>
            </a:r>
            <a:endParaRPr lang="zh-CN" altLang="en-US" sz="1400" dirty="0"/>
          </a:p>
        </p:txBody>
      </p:sp>
      <p:sp>
        <p:nvSpPr>
          <p:cNvPr id="10" name="圆角矩形 9"/>
          <p:cNvSpPr/>
          <p:nvPr/>
        </p:nvSpPr>
        <p:spPr>
          <a:xfrm>
            <a:off x="4032848" y="5537246"/>
            <a:ext cx="785004" cy="405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cxnSp>
        <p:nvCxnSpPr>
          <p:cNvPr id="12" name="直接箭头连接符 11"/>
          <p:cNvCxnSpPr>
            <a:stCxn id="5" idx="2"/>
            <a:endCxn id="8" idx="0"/>
          </p:cNvCxnSpPr>
          <p:nvPr/>
        </p:nvCxnSpPr>
        <p:spPr>
          <a:xfrm>
            <a:off x="4425351" y="3597215"/>
            <a:ext cx="0" cy="31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  <a:endCxn id="9" idx="0"/>
          </p:cNvCxnSpPr>
          <p:nvPr/>
        </p:nvCxnSpPr>
        <p:spPr>
          <a:xfrm flipH="1">
            <a:off x="4425350" y="4425351"/>
            <a:ext cx="1" cy="2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2"/>
            <a:endCxn id="10" idx="0"/>
          </p:cNvCxnSpPr>
          <p:nvPr/>
        </p:nvCxnSpPr>
        <p:spPr>
          <a:xfrm>
            <a:off x="4425350" y="5252271"/>
            <a:ext cx="0" cy="28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9" idx="1"/>
            <a:endCxn id="27" idx="2"/>
          </p:cNvCxnSpPr>
          <p:nvPr/>
        </p:nvCxnSpPr>
        <p:spPr>
          <a:xfrm rot="10800000">
            <a:off x="2980424" y="4454405"/>
            <a:ext cx="888522" cy="5262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609488" y="3946661"/>
            <a:ext cx="741872" cy="507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调整控制点数量</a:t>
            </a:r>
            <a:r>
              <a:rPr lang="en-US" altLang="zh-CN" sz="1000" dirty="0" smtClean="0"/>
              <a:t>+n</a:t>
            </a:r>
            <a:endParaRPr lang="zh-CN" altLang="en-US" sz="1000" dirty="0"/>
          </a:p>
        </p:txBody>
      </p:sp>
      <p:cxnSp>
        <p:nvCxnSpPr>
          <p:cNvPr id="31" name="肘形连接符 30"/>
          <p:cNvCxnSpPr>
            <a:stCxn id="27" idx="0"/>
            <a:endCxn id="5" idx="1"/>
          </p:cNvCxnSpPr>
          <p:nvPr/>
        </p:nvCxnSpPr>
        <p:spPr>
          <a:xfrm rot="5400000" flipH="1" flipV="1">
            <a:off x="3180952" y="3219847"/>
            <a:ext cx="526287" cy="9273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942271" y="5194704"/>
            <a:ext cx="444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满足条件</a:t>
            </a:r>
            <a:endParaRPr lang="zh-CN" altLang="en-US" sz="1000" dirty="0"/>
          </a:p>
        </p:txBody>
      </p:sp>
      <p:sp>
        <p:nvSpPr>
          <p:cNvPr id="34" name="文本框 33"/>
          <p:cNvSpPr txBox="1"/>
          <p:nvPr/>
        </p:nvSpPr>
        <p:spPr>
          <a:xfrm>
            <a:off x="3131390" y="4656466"/>
            <a:ext cx="664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不满足条件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517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0751" y="1596688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、速度规划问题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3477178" y="598289"/>
            <a:ext cx="2392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、目前</a:t>
            </a:r>
            <a:r>
              <a:rPr lang="zh-CN" altLang="en-US" sz="2000" b="1" dirty="0"/>
              <a:t>存在的问题</a:t>
            </a:r>
            <a:endParaRPr lang="en-US" altLang="zh-CN" sz="2000" b="1" dirty="0"/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99071" y="2096142"/>
            <a:ext cx="5909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曲线曲率复杂，尤其对于</a:t>
            </a:r>
            <a:r>
              <a:rPr lang="en-US" altLang="zh-CN" dirty="0" smtClean="0"/>
              <a:t>NURBS</a:t>
            </a:r>
            <a:r>
              <a:rPr lang="zh-CN" altLang="en-US" dirty="0" smtClean="0"/>
              <a:t>曲线，速度规划问题复杂。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68" y="2742473"/>
            <a:ext cx="7332453" cy="393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7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70" y="1621766"/>
            <a:ext cx="6832120" cy="44433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7970" y="2001328"/>
            <a:ext cx="9575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一段式速度规划难以满足条件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1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232533"/>
          </a:xfrm>
        </p:spPr>
        <p:txBody>
          <a:bodyPr/>
          <a:lstStyle/>
          <a:p>
            <a:r>
              <a:rPr lang="zh-CN" altLang="en-US" sz="5400" dirty="0" smtClean="0">
                <a:solidFill>
                  <a:schemeClr val="tx1"/>
                </a:solidFill>
                <a:latin typeface="+mn-lt"/>
              </a:rPr>
              <a:t>谢谢</a:t>
            </a:r>
            <a:endParaRPr lang="zh-CN" altLang="en-US" sz="5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864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32981" y="543464"/>
            <a:ext cx="383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插值方法同参数曲线的插值方式：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47" y="1250829"/>
            <a:ext cx="6581956" cy="496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4492" y="1440823"/>
            <a:ext cx="7886700" cy="612265"/>
          </a:xfrm>
        </p:spPr>
        <p:txBody>
          <a:bodyPr/>
          <a:lstStyle/>
          <a:p>
            <a:r>
              <a:rPr lang="zh-CN" altLang="en-US" dirty="0" smtClean="0"/>
              <a:t>参考资料：</a:t>
            </a:r>
            <a:endParaRPr lang="en-US" altLang="zh-CN" dirty="0" smtClean="0"/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://pages.mtu.edu/~shene/COURSES/cs3621/NOTES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非均匀有理</a:t>
            </a:r>
            <a:r>
              <a:rPr lang="en-US" altLang="zh-CN" dirty="0"/>
              <a:t>B</a:t>
            </a:r>
            <a:r>
              <a:rPr lang="zh-CN" altLang="en-US" dirty="0"/>
              <a:t>样条（第</a:t>
            </a:r>
            <a:r>
              <a:rPr lang="en-US" altLang="zh-CN" dirty="0"/>
              <a:t>2</a:t>
            </a:r>
            <a:r>
              <a:rPr lang="zh-CN" altLang="en-US" dirty="0"/>
              <a:t>版）</a:t>
            </a:r>
            <a:r>
              <a:rPr lang="en-US" altLang="zh-CN" dirty="0"/>
              <a:t>(</a:t>
            </a:r>
            <a:r>
              <a:rPr lang="zh-CN" altLang="en-US" dirty="0"/>
              <a:t>美</a:t>
            </a:r>
            <a:r>
              <a:rPr lang="en-US" altLang="zh-CN" dirty="0"/>
              <a:t>)Les </a:t>
            </a:r>
            <a:r>
              <a:rPr lang="en-US" altLang="zh-CN" dirty="0" err="1"/>
              <a:t>Piegl,Wayne</a:t>
            </a:r>
            <a:r>
              <a:rPr lang="en-US" altLang="zh-CN" dirty="0"/>
              <a:t> Tiller</a:t>
            </a:r>
            <a:r>
              <a:rPr lang="zh-CN" altLang="en-US" smtClean="0"/>
              <a:t>著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97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97479" y="1828800"/>
            <a:ext cx="5995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B</a:t>
            </a:r>
            <a:r>
              <a:rPr lang="zh-CN" altLang="en-US" b="1" dirty="0" smtClean="0"/>
              <a:t>样条曲线和</a:t>
            </a:r>
            <a:r>
              <a:rPr lang="en-US" altLang="zh-CN" b="1" dirty="0" smtClean="0"/>
              <a:t>NURBS</a:t>
            </a:r>
            <a:r>
              <a:rPr lang="zh-CN" altLang="en-US" b="1" dirty="0" smtClean="0"/>
              <a:t>曲线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、样条插值、拟合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3</a:t>
            </a:r>
            <a:r>
              <a:rPr lang="zh-CN" altLang="en-US" b="1" dirty="0" smtClean="0"/>
              <a:t>、目前存在的问题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25405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21475" y="630530"/>
            <a:ext cx="3493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样条曲线和</a:t>
            </a:r>
            <a:r>
              <a:rPr lang="en-US" altLang="zh-CN" sz="2000" b="1" dirty="0"/>
              <a:t>NURBS</a:t>
            </a:r>
            <a:r>
              <a:rPr lang="zh-CN" altLang="en-US" sz="2000" b="1" dirty="0" smtClean="0"/>
              <a:t>曲线</a:t>
            </a:r>
            <a:endParaRPr lang="en-US" altLang="zh-CN" sz="20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67752" y="1457865"/>
                <a:ext cx="7841412" cy="5104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样条曲线</a:t>
                </a:r>
                <a:endParaRPr lang="en-US" altLang="zh-CN" dirty="0" smtClean="0"/>
              </a:p>
              <a:p>
                <a:r>
                  <a:rPr lang="en-US" altLang="zh-CN" dirty="0"/>
                  <a:t>	</a:t>
                </a:r>
              </a:p>
              <a:p>
                <a:r>
                  <a:rPr lang="zh-CN" altLang="zh-CN" dirty="0">
                    <a:solidFill>
                      <a:srgbClr val="00B050"/>
                    </a:solidFill>
                  </a:rPr>
                  <a:t>基本知识</a:t>
                </a:r>
                <a:r>
                  <a:rPr lang="zh-CN" altLang="zh-CN" dirty="0"/>
                  <a:t>：</a:t>
                </a:r>
              </a:p>
              <a:p>
                <a:r>
                  <a:rPr lang="en-US" altLang="zh-CN" dirty="0"/>
                  <a:t>       </a:t>
                </a:r>
                <a:r>
                  <a:rPr lang="zh-CN" altLang="zh-CN" dirty="0"/>
                  <a:t>由节点矢量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dirty="0"/>
                  <a:t>，控制点矢量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dirty="0" smtClean="0"/>
                  <a:t> </a:t>
                </a:r>
                <a:r>
                  <a:rPr lang="zh-CN" altLang="zh-CN" dirty="0"/>
                  <a:t>决定的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</a:t>
                </a:r>
                <a:r>
                  <a:rPr lang="zh-CN" altLang="zh-CN" dirty="0" smtClean="0">
                    <a:solidFill>
                      <a:srgbClr val="FF0000"/>
                    </a:solidFill>
                  </a:rPr>
                  <a:t>次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样条</a:t>
                </a:r>
                <a:r>
                  <a:rPr lang="zh-CN" altLang="zh-CN" dirty="0" smtClean="0"/>
                  <a:t>曲线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可表示为：</a:t>
                </a:r>
                <a:endParaRPr lang="en-US" altLang="zh-CN" dirty="0"/>
              </a:p>
              <a:p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zh-CN" altLang="zh-CN" dirty="0"/>
              </a:p>
              <a:p>
                <a:r>
                  <a:rPr lang="zh-CN" altLang="zh-CN" dirty="0"/>
                  <a:t>式中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采用递推的方法定义在节点矢量</a:t>
                </a:r>
                <a:r>
                  <a:rPr lang="en-US" altLang="zh-CN" dirty="0"/>
                  <a:t>U</a:t>
                </a:r>
                <a:r>
                  <a:rPr lang="zh-CN" altLang="zh-CN" dirty="0"/>
                  <a:t>上的</a:t>
                </a:r>
                <a:r>
                  <a:rPr lang="en-US" altLang="zh-CN" dirty="0"/>
                  <a:t>p</a:t>
                </a:r>
                <a:r>
                  <a:rPr lang="zh-CN" altLang="zh-CN" dirty="0" smtClean="0"/>
                  <a:t>次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样条</a:t>
                </a:r>
                <a:r>
                  <a:rPr lang="zh-CN" altLang="zh-CN" dirty="0" smtClean="0"/>
                  <a:t>基</a:t>
                </a:r>
                <a:r>
                  <a:rPr lang="zh-CN" altLang="zh-CN" dirty="0"/>
                  <a:t>函数：</a:t>
                </a:r>
                <a:endParaRPr lang="en-US" altLang="zh-CN" dirty="0"/>
              </a:p>
              <a:p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0   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52" y="1457865"/>
                <a:ext cx="7841412" cy="5104539"/>
              </a:xfrm>
              <a:prstGeom prst="rect">
                <a:avLst/>
              </a:prstGeom>
              <a:blipFill rotWithShape="0">
                <a:blip r:embed="rId2"/>
                <a:stretch>
                  <a:fillRect l="-700" t="-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8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21475" y="630530"/>
            <a:ext cx="3493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样条曲线和</a:t>
            </a:r>
            <a:r>
              <a:rPr lang="en-US" altLang="zh-CN" sz="2000" b="1" dirty="0"/>
              <a:t>NURBS</a:t>
            </a:r>
            <a:r>
              <a:rPr lang="zh-CN" altLang="en-US" sz="2000" b="1" dirty="0" smtClean="0"/>
              <a:t>曲线</a:t>
            </a:r>
            <a:endParaRPr lang="en-US" altLang="zh-CN" sz="2000" b="1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67752" y="1457865"/>
            <a:ext cx="7841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64233" y="1595887"/>
                <a:ext cx="571931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基函数：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en-US" altLang="zh-CN" dirty="0" smtClean="0"/>
                  <a:t>=[0,1],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en-US" altLang="zh-CN" dirty="0" smtClean="0"/>
                  <a:t>=[1,2],</a:t>
                </a:r>
                <a:r>
                  <a:rPr lang="zh-CN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en-US" altLang="zh-CN" dirty="0" smtClean="0"/>
                  <a:t>=[2,3],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33" y="1595887"/>
                <a:ext cx="5719313" cy="381515"/>
              </a:xfrm>
              <a:prstGeom prst="rect">
                <a:avLst/>
              </a:prstGeom>
              <a:blipFill rotWithShape="0">
                <a:blip r:embed="rId2"/>
                <a:stretch>
                  <a:fillRect l="-959" t="-1451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81" y="2103241"/>
            <a:ext cx="3543300" cy="80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81" y="3152505"/>
            <a:ext cx="3281272" cy="2295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894" y="3148744"/>
            <a:ext cx="3895725" cy="666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297" y="4267518"/>
            <a:ext cx="3314700" cy="466725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6686139" y="3878883"/>
            <a:ext cx="295017" cy="3579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831" y="4973309"/>
            <a:ext cx="18478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21475" y="630530"/>
            <a:ext cx="3493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样条曲线和</a:t>
            </a:r>
            <a:r>
              <a:rPr lang="en-US" altLang="zh-CN" sz="2000" b="1" dirty="0"/>
              <a:t>NURBS</a:t>
            </a:r>
            <a:r>
              <a:rPr lang="zh-CN" altLang="en-US" sz="2000" b="1" dirty="0" smtClean="0"/>
              <a:t>曲线</a:t>
            </a:r>
            <a:endParaRPr lang="en-US" altLang="zh-CN" sz="2000" b="1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67752" y="1457865"/>
            <a:ext cx="7841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64233" y="1595887"/>
                <a:ext cx="571931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基函数：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en-US" altLang="zh-CN" dirty="0" smtClean="0"/>
                  <a:t>=[0,1],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en-US" altLang="zh-CN" dirty="0" smtClean="0"/>
                  <a:t>=[1,2],</a:t>
                </a:r>
                <a:r>
                  <a:rPr lang="zh-CN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en-US" altLang="zh-CN" dirty="0" smtClean="0"/>
                  <a:t>=[2,3],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33" y="1595887"/>
                <a:ext cx="5719313" cy="381515"/>
              </a:xfrm>
              <a:prstGeom prst="rect">
                <a:avLst/>
              </a:prstGeom>
              <a:blipFill rotWithShape="0">
                <a:blip r:embed="rId2"/>
                <a:stretch>
                  <a:fillRect l="-959" t="-1451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61" y="2531421"/>
            <a:ext cx="3281272" cy="2295525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6531053" y="3912858"/>
            <a:ext cx="295017" cy="3579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450" y="2064421"/>
            <a:ext cx="4086225" cy="17430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055" y="4376215"/>
            <a:ext cx="2355011" cy="146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21475" y="630530"/>
            <a:ext cx="3493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样条曲线和</a:t>
            </a:r>
            <a:r>
              <a:rPr lang="en-US" altLang="zh-CN" sz="2000" b="1" dirty="0"/>
              <a:t>NURBS</a:t>
            </a:r>
            <a:r>
              <a:rPr lang="zh-CN" altLang="en-US" sz="2000" b="1" dirty="0" smtClean="0"/>
              <a:t>曲线</a:t>
            </a:r>
            <a:endParaRPr lang="en-US" altLang="zh-CN" sz="2000" b="1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93630" y="1664898"/>
            <a:ext cx="7841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CN" dirty="0" smtClean="0"/>
              <a:t>B</a:t>
            </a:r>
            <a:r>
              <a:rPr lang="zh-CN" altLang="en-US" dirty="0" smtClean="0"/>
              <a:t>样条曲线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35" y="4053763"/>
            <a:ext cx="5274310" cy="19748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3630" y="2258820"/>
            <a:ext cx="7841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例如</a:t>
            </a:r>
            <a:r>
              <a:rPr lang="en-US" altLang="zh-CN" dirty="0" smtClean="0"/>
              <a:t>: p=3</a:t>
            </a:r>
            <a:r>
              <a:rPr lang="zh-CN" altLang="en-US" dirty="0"/>
              <a:t>阶</a:t>
            </a:r>
            <a:r>
              <a:rPr lang="en-US" altLang="zh-CN" dirty="0"/>
              <a:t>b</a:t>
            </a:r>
            <a:r>
              <a:rPr lang="zh-CN" altLang="en-US" dirty="0" smtClean="0"/>
              <a:t>样条</a:t>
            </a:r>
            <a:endParaRPr lang="en-US" altLang="zh-CN" dirty="0" smtClean="0"/>
          </a:p>
          <a:p>
            <a:r>
              <a:rPr lang="zh-CN" altLang="en-US" dirty="0" smtClean="0"/>
              <a:t>节点向量 </a:t>
            </a:r>
            <a:r>
              <a:rPr lang="pl-PL" altLang="zh-CN" dirty="0" smtClean="0"/>
              <a:t>U </a:t>
            </a:r>
            <a:r>
              <a:rPr lang="pl-PL" altLang="zh-CN" dirty="0"/>
              <a:t>= { </a:t>
            </a:r>
            <a:r>
              <a:rPr lang="pl-PL" altLang="zh-CN" dirty="0">
                <a:solidFill>
                  <a:srgbClr val="00B050"/>
                </a:solidFill>
              </a:rPr>
              <a:t>0, 0, 0, 0, </a:t>
            </a:r>
            <a:r>
              <a:rPr lang="pl-PL" altLang="zh-CN" dirty="0"/>
              <a:t>0.14, 0.28, 0.42, 0.57, 0.71, 0.85, </a:t>
            </a:r>
            <a:r>
              <a:rPr lang="pl-PL" altLang="zh-CN" dirty="0">
                <a:solidFill>
                  <a:srgbClr val="00B050"/>
                </a:solidFill>
              </a:rPr>
              <a:t>1, 1, 1, 1 </a:t>
            </a:r>
            <a:r>
              <a:rPr lang="pl-PL" altLang="zh-CN" dirty="0" smtClean="0"/>
              <a:t>}</a:t>
            </a:r>
            <a:endParaRPr lang="en-US" altLang="zh-CN" dirty="0" smtClean="0"/>
          </a:p>
          <a:p>
            <a:r>
              <a:rPr lang="en-US" altLang="zh-CN" dirty="0"/>
              <a:t>m=14</a:t>
            </a:r>
            <a:r>
              <a:rPr lang="zh-CN" altLang="en-US" dirty="0" smtClean="0"/>
              <a:t>个节点向量。</a:t>
            </a:r>
            <a:endParaRPr lang="en-US" altLang="zh-CN" dirty="0" smtClean="0"/>
          </a:p>
          <a:p>
            <a:r>
              <a:rPr lang="zh-CN" altLang="en-US" dirty="0" smtClean="0"/>
              <a:t>样条过初始控制点和最后一个控制点，要求前</a:t>
            </a:r>
            <a:r>
              <a:rPr lang="en-US" altLang="zh-CN" dirty="0" smtClean="0"/>
              <a:t>p+1</a:t>
            </a:r>
            <a:r>
              <a:rPr lang="zh-CN" altLang="en-US" dirty="0" smtClean="0"/>
              <a:t>个和最后</a:t>
            </a:r>
            <a:r>
              <a:rPr lang="en-US" altLang="zh-CN" dirty="0" smtClean="0"/>
              <a:t>p+1</a:t>
            </a:r>
            <a:r>
              <a:rPr lang="zh-CN" altLang="en-US" dirty="0" smtClean="0"/>
              <a:t>个节点向量分别为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 </a:t>
            </a:r>
          </a:p>
          <a:p>
            <a:r>
              <a:rPr lang="zh-CN" altLang="en-US" dirty="0" smtClean="0"/>
              <a:t>控制点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的个数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: m=n+p+1  n=10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0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21475" y="630530"/>
            <a:ext cx="3493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样条曲线和</a:t>
            </a:r>
            <a:r>
              <a:rPr lang="en-US" altLang="zh-CN" sz="2000" b="1" dirty="0"/>
              <a:t>NURBS</a:t>
            </a:r>
            <a:r>
              <a:rPr lang="zh-CN" altLang="en-US" sz="2000" b="1" dirty="0" smtClean="0"/>
              <a:t>曲线</a:t>
            </a:r>
            <a:endParaRPr lang="en-US" altLang="zh-CN" sz="20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76377" y="1483744"/>
                <a:ext cx="7841412" cy="5267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(2)NURBS</a:t>
                </a:r>
                <a:r>
                  <a:rPr lang="zh-CN" altLang="en-US" dirty="0" smtClean="0"/>
                  <a:t>曲线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zh-CN" dirty="0" smtClean="0">
                    <a:solidFill>
                      <a:srgbClr val="00B050"/>
                    </a:solidFill>
                  </a:rPr>
                  <a:t>基本</a:t>
                </a:r>
                <a:r>
                  <a:rPr lang="zh-CN" altLang="zh-CN" dirty="0">
                    <a:solidFill>
                      <a:srgbClr val="00B050"/>
                    </a:solidFill>
                  </a:rPr>
                  <a:t>知识</a:t>
                </a:r>
                <a:r>
                  <a:rPr lang="zh-CN" altLang="zh-CN" dirty="0"/>
                  <a:t>：</a:t>
                </a:r>
              </a:p>
              <a:p>
                <a:r>
                  <a:rPr lang="en-US" altLang="zh-CN" dirty="0" smtClean="0"/>
                  <a:t>       </a:t>
                </a:r>
                <a:r>
                  <a:rPr lang="zh-CN" altLang="zh-CN" dirty="0" smtClean="0"/>
                  <a:t>由</a:t>
                </a:r>
                <a:r>
                  <a:rPr lang="zh-CN" altLang="zh-CN" dirty="0"/>
                  <a:t>节点矢量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dirty="0"/>
                  <a:t>，控制点矢量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zh-CN" dirty="0"/>
                  <a:t>权值矢量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dirty="0"/>
                  <a:t>决定的</a:t>
                </a:r>
                <a:r>
                  <a:rPr lang="en-US" altLang="zh-CN" dirty="0"/>
                  <a:t>p</a:t>
                </a:r>
                <a:r>
                  <a:rPr lang="zh-CN" altLang="zh-CN" dirty="0"/>
                  <a:t>次</a:t>
                </a:r>
                <a:r>
                  <a:rPr lang="en-US" altLang="zh-CN" dirty="0"/>
                  <a:t>NURBS</a:t>
                </a:r>
                <a:r>
                  <a:rPr lang="zh-CN" altLang="zh-CN" dirty="0"/>
                  <a:t>曲线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可表示为</a:t>
                </a:r>
                <a:r>
                  <a:rPr lang="zh-CN" altLang="zh-CN" dirty="0" smtClean="0"/>
                  <a:t>：</a:t>
                </a:r>
                <a:endParaRPr lang="en-US" altLang="zh-CN" dirty="0" smtClean="0"/>
              </a:p>
              <a:p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endParaRPr lang="zh-CN" altLang="zh-CN" dirty="0"/>
              </a:p>
              <a:p>
                <a:r>
                  <a:rPr lang="zh-CN" altLang="zh-CN" dirty="0"/>
                  <a:t>式中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采用递推的方法定义在节点矢量</a:t>
                </a:r>
                <a:r>
                  <a:rPr lang="en-US" altLang="zh-CN" dirty="0"/>
                  <a:t>U</a:t>
                </a:r>
                <a:r>
                  <a:rPr lang="zh-CN" altLang="zh-CN" dirty="0"/>
                  <a:t>上的</a:t>
                </a:r>
                <a:r>
                  <a:rPr lang="en-US" altLang="zh-CN" dirty="0"/>
                  <a:t>p</a:t>
                </a:r>
                <a:r>
                  <a:rPr lang="zh-CN" altLang="zh-CN" dirty="0" smtClean="0"/>
                  <a:t>次基</a:t>
                </a:r>
                <a:r>
                  <a:rPr lang="zh-CN" altLang="zh-CN" dirty="0"/>
                  <a:t>函数</a:t>
                </a:r>
                <a:r>
                  <a:rPr lang="zh-CN" altLang="zh-CN" dirty="0" smtClean="0"/>
                  <a:t>：</a:t>
                </a:r>
                <a:endParaRPr lang="en-US" altLang="zh-CN" dirty="0" smtClean="0"/>
              </a:p>
              <a:p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0   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77" y="1483744"/>
                <a:ext cx="7841412" cy="5267660"/>
              </a:xfrm>
              <a:prstGeom prst="rect">
                <a:avLst/>
              </a:prstGeom>
              <a:blipFill rotWithShape="0">
                <a:blip r:embed="rId2"/>
                <a:stretch>
                  <a:fillRect l="-622" t="-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121475" y="630530"/>
            <a:ext cx="3493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样条曲线和</a:t>
            </a:r>
            <a:r>
              <a:rPr lang="en-US" altLang="zh-CN" sz="2000" b="1" dirty="0"/>
              <a:t>NURBS</a:t>
            </a:r>
            <a:r>
              <a:rPr lang="zh-CN" altLang="en-US" sz="2000" b="1" dirty="0" smtClean="0"/>
              <a:t>曲线</a:t>
            </a:r>
            <a:endParaRPr lang="en-US" altLang="zh-CN" sz="2000" b="1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67752" y="1457865"/>
            <a:ext cx="7841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813" y="1030640"/>
            <a:ext cx="6996023" cy="51717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6980" y="1781030"/>
            <a:ext cx="1130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这是一条</a:t>
            </a:r>
            <a:r>
              <a:rPr lang="en-US" altLang="zh-CN" dirty="0" smtClean="0"/>
              <a:t>NURBS</a:t>
            </a:r>
            <a:r>
              <a:rPr lang="zh-CN" altLang="en-US" dirty="0" smtClean="0"/>
              <a:t>曲线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897813" y="4162224"/>
            <a:ext cx="966156" cy="289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46981" y="4334752"/>
            <a:ext cx="160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控制点，每个控制点有个权重对应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38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90751" y="1596688"/>
            <a:ext cx="162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(1)</a:t>
            </a:r>
            <a:r>
              <a:rPr lang="zh-CN" altLang="en-US" dirty="0"/>
              <a:t>、样条插值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121433" y="2113472"/>
            <a:ext cx="77033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Given a set of </a:t>
            </a:r>
            <a:r>
              <a:rPr lang="en-US" altLang="zh-CN" b="1" i="1" dirty="0">
                <a:solidFill>
                  <a:srgbClr val="00B050"/>
                </a:solidFill>
              </a:rPr>
              <a:t>n</a:t>
            </a:r>
            <a:r>
              <a:rPr lang="en-US" altLang="zh-CN" b="1" dirty="0">
                <a:solidFill>
                  <a:srgbClr val="00B050"/>
                </a:solidFill>
              </a:rPr>
              <a:t>+1</a:t>
            </a:r>
            <a:r>
              <a:rPr lang="en-US" altLang="zh-CN" b="1" dirty="0"/>
              <a:t> data points, D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, D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 ..., </a:t>
            </a:r>
            <a:r>
              <a:rPr lang="en-US" altLang="zh-CN" b="1" dirty="0" err="1"/>
              <a:t>D</a:t>
            </a:r>
            <a:r>
              <a:rPr lang="en-US" altLang="zh-CN" b="1" i="1" baseline="-25000" dirty="0" err="1"/>
              <a:t>n</a:t>
            </a:r>
            <a:r>
              <a:rPr lang="en-US" altLang="zh-CN" b="1" dirty="0"/>
              <a:t> and a </a:t>
            </a:r>
            <a:r>
              <a:rPr lang="en-US" altLang="zh-CN" b="1" dirty="0">
                <a:solidFill>
                  <a:srgbClr val="00B050"/>
                </a:solidFill>
              </a:rPr>
              <a:t>degree </a:t>
            </a:r>
            <a:r>
              <a:rPr lang="en-US" altLang="zh-CN" b="1" i="1" dirty="0">
                <a:solidFill>
                  <a:srgbClr val="00B050"/>
                </a:solidFill>
              </a:rPr>
              <a:t>p</a:t>
            </a:r>
            <a:r>
              <a:rPr lang="en-US" altLang="zh-CN" b="1" dirty="0"/>
              <a:t>, find a B-spline curve of degree </a:t>
            </a:r>
            <a:r>
              <a:rPr lang="en-US" altLang="zh-CN" b="1" i="1" dirty="0"/>
              <a:t>p</a:t>
            </a:r>
            <a:r>
              <a:rPr lang="en-US" altLang="zh-CN" b="1" dirty="0"/>
              <a:t> defined by </a:t>
            </a:r>
            <a:r>
              <a:rPr lang="en-US" altLang="zh-CN" b="1" i="1" dirty="0">
                <a:solidFill>
                  <a:srgbClr val="00B050"/>
                </a:solidFill>
              </a:rPr>
              <a:t>n</a:t>
            </a:r>
            <a:r>
              <a:rPr lang="en-US" altLang="zh-CN" b="1" dirty="0">
                <a:solidFill>
                  <a:srgbClr val="00B050"/>
                </a:solidFill>
              </a:rPr>
              <a:t>+1</a:t>
            </a:r>
            <a:r>
              <a:rPr lang="en-US" altLang="zh-CN" b="1" dirty="0"/>
              <a:t> control points that </a:t>
            </a:r>
            <a:r>
              <a:rPr lang="en-US" altLang="zh-CN" b="1" dirty="0">
                <a:solidFill>
                  <a:srgbClr val="7030A0"/>
                </a:solidFill>
              </a:rPr>
              <a:t>passes all data points in the given order. 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r>
              <a:rPr lang="zh-CN" altLang="en-US" dirty="0"/>
              <a:t>样条公式如下：</a:t>
            </a:r>
            <a:endParaRPr lang="en-US" altLang="zh-CN" dirty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dirty="0"/>
              <a:t>现在已知</a:t>
            </a:r>
            <a:r>
              <a:rPr lang="en-US" altLang="zh-CN" dirty="0"/>
              <a:t>n+1</a:t>
            </a:r>
            <a:r>
              <a:rPr lang="zh-CN" altLang="en-US" dirty="0"/>
              <a:t>个数据点 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zh-CN" altLang="en-US" dirty="0" smtClean="0"/>
              <a:t>求未知的</a:t>
            </a:r>
            <a:r>
              <a:rPr lang="en-US" altLang="zh-CN" dirty="0" smtClean="0"/>
              <a:t>n+1</a:t>
            </a:r>
            <a:r>
              <a:rPr lang="zh-CN" altLang="en-US" dirty="0" smtClean="0"/>
              <a:t>个控制点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。</a:t>
            </a:r>
            <a:r>
              <a:rPr lang="en-US" altLang="zh-CN" dirty="0"/>
              <a:t>B</a:t>
            </a:r>
            <a:r>
              <a:rPr lang="zh-CN" altLang="zh-CN" dirty="0"/>
              <a:t>样条需要经过每一个数</a:t>
            </a:r>
            <a:r>
              <a:rPr lang="zh-CN" altLang="zh-CN" dirty="0" smtClean="0"/>
              <a:t>据点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779103" y="604651"/>
            <a:ext cx="2392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2</a:t>
            </a:r>
            <a:r>
              <a:rPr lang="zh-CN" altLang="en-US" sz="2000" b="1" dirty="0"/>
              <a:t>、样条插值、拟合</a:t>
            </a:r>
            <a:endParaRPr lang="en-US" altLang="zh-CN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204611" y="3159482"/>
                <a:ext cx="2286203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C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611" y="3159482"/>
                <a:ext cx="2286203" cy="8487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121433" y="4606462"/>
                <a:ext cx="69183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首先</a:t>
                </a:r>
                <a:r>
                  <a:rPr lang="zh-CN" altLang="en-US" dirty="0"/>
                  <a:t>，以累加弦长的方式给每一个数</a:t>
                </a:r>
                <a:r>
                  <a:rPr lang="zh-CN" altLang="en-US" dirty="0" smtClean="0"/>
                  <a:t>据点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附一个参数值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33" y="4606462"/>
                <a:ext cx="691838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93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193928"/>
              </p:ext>
            </p:extLst>
          </p:nvPr>
        </p:nvGraphicFramePr>
        <p:xfrm>
          <a:off x="3316857" y="5063815"/>
          <a:ext cx="2510286" cy="672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r:id="rId5" imgW="1587500" imgH="431800" progId="Equation.DSMT4">
                  <p:embed/>
                </p:oleObj>
              </mc:Choice>
              <mc:Fallback>
                <p:oleObj r:id="rId5" imgW="1587500" imgH="4318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857" y="5063815"/>
                        <a:ext cx="2510286" cy="6728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508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B0C86D0D-D997-4CBE-9174-4A6D4A6A42C8}" vid="{D9B3E982-0E41-4C82-8FFF-5E71469CED89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6277</TotalTime>
  <Words>567</Words>
  <Application>Microsoft Office PowerPoint</Application>
  <PresentationFormat>全屏显示(4:3)</PresentationFormat>
  <Paragraphs>101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DejaVu Sans</vt:lpstr>
      <vt:lpstr>等线</vt:lpstr>
      <vt:lpstr>宋体</vt:lpstr>
      <vt:lpstr>Arial</vt:lpstr>
      <vt:lpstr>Cambria Math</vt:lpstr>
      <vt:lpstr>Franklin Gothic Book</vt:lpstr>
      <vt:lpstr>主题1</vt:lpstr>
      <vt:lpstr>1_Office Theme</vt:lpstr>
      <vt:lpstr>2_Office Theme</vt:lpstr>
      <vt:lpstr>Equation.DSMT4</vt:lpstr>
      <vt:lpstr>B样条和NURBS曲线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段勇</dc:creator>
  <cp:lastModifiedBy>DELL</cp:lastModifiedBy>
  <cp:revision>219</cp:revision>
  <dcterms:created xsi:type="dcterms:W3CDTF">2016-08-17T07:24:00Z</dcterms:created>
  <dcterms:modified xsi:type="dcterms:W3CDTF">2019-10-08T08:59:05Z</dcterms:modified>
</cp:coreProperties>
</file>