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657" r:id="rId4"/>
    <p:sldId id="666" r:id="rId5"/>
    <p:sldId id="667" r:id="rId6"/>
    <p:sldId id="669" r:id="rId7"/>
    <p:sldId id="670" r:id="rId8"/>
    <p:sldId id="672" r:id="rId9"/>
    <p:sldId id="671" r:id="rId10"/>
    <p:sldId id="675" r:id="rId11"/>
    <p:sldId id="676" r:id="rId12"/>
    <p:sldId id="683" r:id="rId13"/>
    <p:sldId id="677" r:id="rId14"/>
    <p:sldId id="679" r:id="rId15"/>
    <p:sldId id="684" r:id="rId16"/>
    <p:sldId id="680" r:id="rId17"/>
    <p:sldId id="681" r:id="rId18"/>
    <p:sldId id="65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6405"/>
  </p:normalViewPr>
  <p:slideViewPr>
    <p:cSldViewPr snapToGrid="0" showGuides="1">
      <p:cViewPr varScale="1">
        <p:scale>
          <a:sx n="114" d="100"/>
          <a:sy n="114" d="100"/>
        </p:scale>
        <p:origin x="360" y="120"/>
      </p:cViewPr>
      <p:guideLst>
        <p:guide orient="horz" pos="2160"/>
        <p:guide pos="38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FB66C-5C9A-A440-B644-691BE4A4B76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89A64-D3C5-8B42-9D8A-D972A7B482E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1"/>
            <a:ext cx="12192000" cy="6856883"/>
          </a:xfrm>
          <a:prstGeom prst="rect">
            <a:avLst/>
          </a:prstGeom>
        </p:spPr>
      </p:pic>
      <p:sp>
        <p:nvSpPr>
          <p:cNvPr id="2" name="Title 1"/>
          <p:cNvSpPr>
            <a:spLocks noGrp="1"/>
          </p:cNvSpPr>
          <p:nvPr>
            <p:ph type="ctrTitle"/>
          </p:nvPr>
        </p:nvSpPr>
        <p:spPr>
          <a:xfrm>
            <a:off x="914400" y="1122363"/>
            <a:ext cx="10363200" cy="2387600"/>
          </a:xfrm>
        </p:spPr>
        <p:txBody>
          <a:bodyPr anchor="b"/>
          <a:lstStyle>
            <a:lvl1pPr algn="ctr">
              <a:defRPr sz="6000">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楷体" panose="02010609060101010101" pitchFamily="49"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1"/>
            <a:ext cx="12192000" cy="6856883"/>
          </a:xfrm>
          <a:prstGeom prst="rect">
            <a:avLst/>
          </a:prstGeom>
        </p:spPr>
      </p:pic>
      <p:sp>
        <p:nvSpPr>
          <p:cNvPr id="2" name="Title 1"/>
          <p:cNvSpPr>
            <a:spLocks noGrp="1"/>
          </p:cNvSpPr>
          <p:nvPr>
            <p:ph type="title"/>
          </p:nvPr>
        </p:nvSpPr>
        <p:spPr>
          <a:xfrm>
            <a:off x="-1" y="558"/>
            <a:ext cx="12192001" cy="719442"/>
          </a:xfrm>
        </p:spPr>
        <p:txBody>
          <a:bodyPr/>
          <a:lstStyle>
            <a:lvl1pPr algn="r">
              <a:defRPr>
                <a:solidFill>
                  <a:schemeClr val="bg1"/>
                </a:solidFill>
                <a:latin typeface="Times New Roman" panose="02020603050405020304" pitchFamily="18" charset="0"/>
                <a:ea typeface="楷体" panose="02010609060101010101" pitchFamily="49" charset="-122"/>
                <a:cs typeface="Times New Roman" panose="02020603050405020304" pitchFamily="18" charset="0"/>
              </a:defRPr>
            </a:lvl1pPr>
          </a:lstStyle>
          <a:p>
            <a:r>
              <a:rPr lang="zh-CN" altLang="en-US"/>
              <a:t>单击此处编辑母版标题样式</a:t>
            </a:r>
            <a:endParaRPr lang="en-US" dirty="0"/>
          </a:p>
        </p:txBody>
      </p:sp>
      <p:sp>
        <p:nvSpPr>
          <p:cNvPr id="3" name="Content Placeholder 2"/>
          <p:cNvSpPr>
            <a:spLocks noGrp="1"/>
          </p:cNvSpPr>
          <p:nvPr>
            <p:ph idx="1"/>
          </p:nvPr>
        </p:nvSpPr>
        <p:spPr>
          <a:xfrm>
            <a:off x="295565" y="1191490"/>
            <a:ext cx="11674763" cy="5028896"/>
          </a:xfrm>
        </p:spPr>
        <p:txBody>
          <a:bodyPr/>
          <a:lstStyle>
            <a:lvl1pPr>
              <a:defRPr>
                <a:latin typeface="Times New Roman" panose="02020603050405020304" pitchFamily="18" charset="0"/>
                <a:ea typeface="楷体" panose="02010609060101010101" pitchFamily="49" charset="-122"/>
                <a:cs typeface="Times New Roman" panose="02020603050405020304" pitchFamily="18" charset="0"/>
              </a:defRPr>
            </a:lvl1pPr>
            <a:lvl2pPr>
              <a:defRPr>
                <a:latin typeface="Times New Roman" panose="02020603050405020304" pitchFamily="18" charset="0"/>
                <a:ea typeface="楷体" panose="02010609060101010101" pitchFamily="49" charset="-122"/>
                <a:cs typeface="Times New Roman" panose="02020603050405020304" pitchFamily="18" charset="0"/>
              </a:defRPr>
            </a:lvl2pPr>
            <a:lvl3pPr>
              <a:defRPr>
                <a:latin typeface="Times New Roman" panose="02020603050405020304" pitchFamily="18" charset="0"/>
                <a:ea typeface="楷体" panose="02010609060101010101" pitchFamily="49" charset="-122"/>
                <a:cs typeface="Times New Roman" panose="02020603050405020304" pitchFamily="18" charset="0"/>
              </a:defRPr>
            </a:lvl3pPr>
            <a:lvl4pPr>
              <a:defRPr>
                <a:latin typeface="Times New Roman" panose="02020603050405020304" pitchFamily="18" charset="0"/>
                <a:ea typeface="楷体" panose="02010609060101010101" pitchFamily="49" charset="-122"/>
                <a:cs typeface="Times New Roman" panose="02020603050405020304" pitchFamily="18" charset="0"/>
              </a:defRPr>
            </a:lvl4pPr>
            <a:lvl5pPr>
              <a:defRPr>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2"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D23299E4-3C1B-4BA8-BE4E-1A87EEED11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59492B-D80A-4BB0-99C7-5149924C233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99E4-3C1B-4BA8-BE4E-1A87EEED1177}" type="datetimeFigureOut">
              <a:rPr lang="zh-CN" altLang="en-US" smtClean="0"/>
            </a:fld>
            <a:endParaRPr lang="zh-CN" alt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9492B-D80A-4BB0-99C7-5149924C23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
          <p:cNvSpPr txBox="1"/>
          <p:nvPr/>
        </p:nvSpPr>
        <p:spPr>
          <a:xfrm>
            <a:off x="1524000" y="2139017"/>
            <a:ext cx="9144000" cy="1691640"/>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Communication-Efficient Learning of Deep Networks</a:t>
            </a:r>
            <a:endParaRPr lang="en-US" altLang="zh-CN" sz="3200" dirty="0">
              <a:latin typeface="Times New Roman" panose="02020603050405020304" pitchFamily="18" charset="0"/>
              <a:cs typeface="Times New Roman" panose="02020603050405020304" pitchFamily="18" charset="0"/>
            </a:endParaRPr>
          </a:p>
          <a:p>
            <a:pPr algn="ctr"/>
            <a:r>
              <a:rPr lang="en-US" altLang="zh-CN" sz="3200" dirty="0">
                <a:latin typeface="Times New Roman" panose="02020603050405020304" pitchFamily="18" charset="0"/>
                <a:cs typeface="Times New Roman" panose="02020603050405020304" pitchFamily="18" charset="0"/>
              </a:rPr>
              <a:t>from Decentralized</a:t>
            </a:r>
            <a:endParaRPr lang="en-US" altLang="zh-CN" sz="3200" dirty="0">
              <a:latin typeface="Times New Roman" panose="02020603050405020304" pitchFamily="18" charset="0"/>
              <a:cs typeface="Times New Roman" panose="02020603050405020304" pitchFamily="18" charset="0"/>
            </a:endParaRPr>
          </a:p>
          <a:p>
            <a:pPr algn="ctr"/>
            <a:r>
              <a:rPr lang="en-US" altLang="zh-CN" sz="2000" dirty="0">
                <a:latin typeface="Times New Roman" panose="02020603050405020304" pitchFamily="18" charset="0"/>
                <a:ea typeface="黑体" panose="02010609060101010101" charset="-122"/>
                <a:cs typeface="Times New Roman" panose="02020603050405020304" pitchFamily="18" charset="0"/>
              </a:rPr>
              <a:t>H. Brendan McMahan    Daniel Ramage </a:t>
            </a:r>
            <a:endParaRPr lang="en-US" altLang="zh-CN" sz="2000" dirty="0">
              <a:latin typeface="Times New Roman" panose="02020603050405020304" pitchFamily="18" charset="0"/>
              <a:ea typeface="黑体" panose="02010609060101010101" charset="-122"/>
              <a:cs typeface="Times New Roman" panose="02020603050405020304" pitchFamily="18" charset="0"/>
            </a:endParaRPr>
          </a:p>
          <a:p>
            <a:pPr algn="ctr"/>
            <a:endParaRPr lang="zh-CN" altLang="en-US" sz="2000" dirty="0">
              <a:latin typeface="Times New Roman" panose="02020603050405020304" pitchFamily="18" charset="0"/>
              <a:cs typeface="Times New Roman" panose="02020603050405020304" pitchFamily="18" charset="0"/>
            </a:endParaRPr>
          </a:p>
        </p:txBody>
      </p:sp>
      <p:sp>
        <p:nvSpPr>
          <p:cNvPr id="9" name="文本框 1"/>
          <p:cNvSpPr txBox="1"/>
          <p:nvPr/>
        </p:nvSpPr>
        <p:spPr>
          <a:xfrm>
            <a:off x="1524000" y="5343860"/>
            <a:ext cx="9144000" cy="773430"/>
          </a:xfrm>
          <a:prstGeom prst="rect">
            <a:avLst/>
          </a:prstGeom>
          <a:noFill/>
        </p:spPr>
        <p:txBody>
          <a:bodyPr wrap="square">
            <a:spAutoFit/>
          </a:bodyPr>
          <a:lstStyle/>
          <a:p>
            <a:pPr algn="ctr">
              <a:lnSpc>
                <a:spcPct val="90000"/>
              </a:lnSpc>
              <a:spcBef>
                <a:spcPts val="1000"/>
              </a:spcBef>
              <a:defRPr/>
            </a:pPr>
            <a:r>
              <a:rPr lang="zh-CN" altLang="en-US" sz="2000" dirty="0">
                <a:latin typeface="Times New Roman" panose="02020603050405020304" pitchFamily="18" charset="0"/>
                <a:cs typeface="Times New Roman" panose="02020603050405020304" pitchFamily="18" charset="0"/>
              </a:rPr>
              <a:t>汇报人</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朱永超</a:t>
            </a:r>
            <a:endParaRPr lang="en-US" altLang="zh-CN" sz="2000" dirty="0">
              <a:latin typeface="Times New Roman" panose="02020603050405020304" pitchFamily="18" charset="0"/>
              <a:cs typeface="Times New Roman" panose="02020603050405020304" pitchFamily="18" charset="0"/>
            </a:endParaRPr>
          </a:p>
          <a:p>
            <a:pPr algn="ctr">
              <a:lnSpc>
                <a:spcPct val="90000"/>
              </a:lnSpc>
              <a:spcBef>
                <a:spcPts val="1000"/>
              </a:spcBef>
              <a:defRPr/>
            </a:pPr>
            <a:r>
              <a:rPr lang="en-US" altLang="zh-CN" sz="2000" dirty="0">
                <a:latin typeface="Times New Roman" panose="02020603050405020304" pitchFamily="18" charset="0"/>
                <a:cs typeface="Times New Roman" panose="02020603050405020304" pitchFamily="18" charset="0"/>
              </a:rPr>
              <a:t>2021</a:t>
            </a:r>
            <a:r>
              <a:rPr lang="zh-CN" altLang="en-US" sz="2000" dirty="0">
                <a:latin typeface="Times New Roman" panose="02020603050405020304" pitchFamily="18" charset="0"/>
                <a:cs typeface="Times New Roman" panose="02020603050405020304" pitchFamily="18" charset="0"/>
              </a:rPr>
              <a:t>年</a:t>
            </a:r>
            <a:r>
              <a:rPr lang="en-US" altLang="zh-CN" sz="2000" dirty="0">
                <a:latin typeface="Times New Roman" panose="02020603050405020304" pitchFamily="18" charset="0"/>
                <a:cs typeface="Times New Roman" panose="02020603050405020304" pitchFamily="18" charset="0"/>
              </a:rPr>
              <a:t>10</a:t>
            </a:r>
            <a:r>
              <a:rPr lang="zh-CN" altLang="en-US" sz="2000" dirty="0">
                <a:latin typeface="Times New Roman" panose="02020603050405020304" pitchFamily="18" charset="0"/>
                <a:cs typeface="Times New Roman" panose="02020603050405020304" pitchFamily="18" charset="0"/>
              </a:rPr>
              <a:t>月</a:t>
            </a:r>
            <a:r>
              <a:rPr lang="en-US" altLang="zh-CN" sz="2000" dirty="0">
                <a:latin typeface="Times New Roman" panose="02020603050405020304" pitchFamily="18" charset="0"/>
                <a:cs typeface="Times New Roman" panose="02020603050405020304" pitchFamily="18" charset="0"/>
              </a:rPr>
              <a:t>28</a:t>
            </a:r>
            <a:r>
              <a:rPr lang="zh-CN" altLang="en-US" sz="2000" dirty="0">
                <a:latin typeface="Times New Roman" panose="02020603050405020304" pitchFamily="18" charset="0"/>
                <a:cs typeface="Times New Roman" panose="02020603050405020304" pitchFamily="18" charset="0"/>
              </a:rPr>
              <a:t>日</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The FedAvg Algorithm</a:t>
            </a:r>
            <a:endParaRPr lang="zh-CN" altLang="en-US"/>
          </a:p>
        </p:txBody>
      </p:sp>
      <p:sp>
        <p:nvSpPr>
          <p:cNvPr id="3" name="内容占位符 2"/>
          <p:cNvSpPr>
            <a:spLocks noGrp="1"/>
          </p:cNvSpPr>
          <p:nvPr>
            <p:ph idx="1"/>
          </p:nvPr>
        </p:nvSpPr>
        <p:spPr/>
        <p:txBody>
          <a:bodyPr>
            <a:normAutofit/>
          </a:bodyPr>
          <a:p>
            <a:r>
              <a:rPr lang="zh-CN" altLang="en-US"/>
              <a:t>Baseline算法——FederatedSGD（FedSGD）</a:t>
            </a:r>
            <a:endParaRPr lang="zh-CN" altLang="en-US"/>
          </a:p>
          <a:p>
            <a:r>
              <a:rPr lang="zh-CN" altLang="en-US"/>
              <a:t>直观方法：SGD可以直接应用于联邦优化，即每轮在随机选择的客户端上进行一次梯度计算，然后得到k个梯度一起更新服务器上的总梯度。</a:t>
            </a:r>
            <a:endParaRPr lang="zh-CN" altLang="en-US"/>
          </a:p>
          <a:p>
            <a:r>
              <a:rPr lang="zh-CN" altLang="en-US"/>
              <a:t>问题： 计算效率很高，但需要进行大量轮次训练才能生成好的模型。</a:t>
            </a:r>
            <a:endParaRPr lang="zh-CN" altLang="en-US"/>
          </a:p>
          <a:p>
            <a:endParaRPr lang="zh-CN" altLang="en-US"/>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The FedAvg Algorithm</a:t>
            </a:r>
            <a:endParaRPr lang="zh-CN" altLang="en-US"/>
          </a:p>
        </p:txBody>
      </p:sp>
      <p:pic>
        <p:nvPicPr>
          <p:cNvPr id="4" name="内容占位符 3"/>
          <p:cNvPicPr>
            <a:picLocks noChangeAspect="1"/>
          </p:cNvPicPr>
          <p:nvPr>
            <p:ph idx="1"/>
            <p:custDataLst>
              <p:tags r:id="rId1"/>
            </p:custDataLst>
          </p:nvPr>
        </p:nvPicPr>
        <p:blipFill>
          <a:blip r:embed="rId2"/>
          <a:srcRect l="9666" t="27993" r="63985" b="27354"/>
          <a:stretch>
            <a:fillRect/>
          </a:stretch>
        </p:blipFill>
        <p:spPr>
          <a:xfrm>
            <a:off x="703580" y="1077595"/>
            <a:ext cx="4988560" cy="475615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6133465" y="1282065"/>
                <a:ext cx="4305300" cy="3163570"/>
              </a:xfrm>
              <a:prstGeom prst="rect">
                <a:avLst/>
              </a:prstGeom>
              <a:noFill/>
            </p:spPr>
            <p:txBody>
              <a:bodyPr wrap="square" rtlCol="0">
                <a:spAutoFit/>
              </a:bodyPr>
              <a:p>
                <a:r>
                  <a:rPr lang="en-US" altLang="zh-CN"/>
                  <a:t>1.</a:t>
                </a:r>
                <a:r>
                  <a:rPr lang="zh-CN" altLang="en-US"/>
                  <a:t>初始化权重</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oMath>
                </a14:m>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r>
                  <a:rPr lang="en-US" altLang="zh-CN"/>
                  <a:t>2.进行第t轮模型融合,从所有客户端中随机选取个</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𝑡</m:t>
                        </m:r>
                      </m:sub>
                    </m:sSub>
                  </m:oMath>
                </a14:m>
                <a:r>
                  <a:rPr lang="en-US" altLang="zh-CN"/>
                  <a:t>客户端</a:t>
                </a:r>
                <a:endParaRPr lang="en-US" altLang="zh-CN"/>
              </a:p>
              <a:p>
                <a:endParaRPr lang="en-US" altLang="zh-CN"/>
              </a:p>
              <a:p>
                <a:r>
                  <a:rPr lang="en-US" altLang="zh-CN"/>
                  <a:t>3.基于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0</m:t>
                        </m:r>
                      </m:sub>
                    </m:sSub>
                  </m:oMath>
                </a14:m>
                <a:r>
                  <a:rPr lang="en-US" altLang="zh-CN"/>
                  <a:t>在每个客户端上进行</a:t>
                </a:r>
                <a:r>
                  <a:rPr lang="zh-CN" altLang="en-US"/>
                  <a:t>调整</a:t>
                </a:r>
                <a:r>
                  <a:rPr lang="en-US" altLang="zh-CN"/>
                  <a:t>,</a:t>
                </a:r>
                <a:r>
                  <a:rPr lang="zh-CN" altLang="en-US"/>
                  <a:t>得到新模型</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𝑘</m:t>
                        </m:r>
                      </m:sup>
                    </m:sSubSup>
                  </m:oMath>
                </a14:m>
                <a:endParaRPr lang="en-US" altLang="zh-CN" i="1">
                  <a:latin typeface="Cambria Math" panose="02040503050406030204" charset="0"/>
                  <a:cs typeface="Cambria Math" panose="02040503050406030204" charset="0"/>
                </a:endParaRPr>
              </a:p>
              <a:p>
                <a:endParaRPr lang="en-US" altLang="zh-CN" i="1">
                  <a:latin typeface="Cambria Math" panose="02040503050406030204" charset="0"/>
                  <a:cs typeface="Cambria Math" panose="02040503050406030204" charset="0"/>
                </a:endParaRPr>
              </a:p>
              <a:p>
                <a:r>
                  <a:rPr lang="en-US" altLang="zh-CN"/>
                  <a:t>4.对k个模型取平均得到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endParaRPr lang="en-US" altLang="zh-CN" i="1">
                  <a:latin typeface="Cambria Math" panose="02040503050406030204" charset="0"/>
                  <a:cs typeface="Cambria Math" panose="02040503050406030204" charset="0"/>
                </a:endParaRPr>
              </a:p>
              <a:p>
                <a:endParaRPr lang="en-US" altLang="zh-CN"/>
              </a:p>
              <a:p>
                <a:r>
                  <a:rPr lang="en-US" altLang="zh-CN"/>
                  <a:t>5.依次往复,进行下一轮模型融合</a:t>
                </a:r>
                <a:endParaRPr lang="en-US" altLang="zh-CN"/>
              </a:p>
            </p:txBody>
          </p:sp>
        </mc:Choice>
        <mc:Fallback>
          <p:sp>
            <p:nvSpPr>
              <p:cNvPr id="5" name="文本框 4"/>
              <p:cNvSpPr txBox="1">
                <a:spLocks noRot="1" noChangeAspect="1" noMove="1" noResize="1" noEditPoints="1" noAdjustHandles="1" noChangeArrowheads="1" noChangeShapeType="1" noTextEdit="1"/>
              </p:cNvSpPr>
              <p:nvPr/>
            </p:nvSpPr>
            <p:spPr>
              <a:xfrm>
                <a:off x="6133465" y="1282065"/>
                <a:ext cx="4305300" cy="316357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sym typeface="+mn-ea"/>
              </a:rPr>
              <a:t>The FedAvg Algorithm</a:t>
            </a:r>
            <a:endParaRPr lang="zh-CN" altLang="en-US"/>
          </a:p>
        </p:txBody>
      </p:sp>
      <p:sp>
        <p:nvSpPr>
          <p:cNvPr id="3" name="内容占位符 2"/>
          <p:cNvSpPr>
            <a:spLocks noGrp="1"/>
          </p:cNvSpPr>
          <p:nvPr>
            <p:ph idx="1"/>
          </p:nvPr>
        </p:nvSpPr>
        <p:spPr/>
        <p:txBody>
          <a:bodyPr/>
          <a:p>
            <a:r>
              <a:rPr lang="zh-CN" altLang="en-US"/>
              <a:t>FedSGD vs. FedAvg</a:t>
            </a:r>
            <a:endParaRPr lang="zh-CN" altLang="en-US"/>
          </a:p>
          <a:p>
            <a:endParaRPr lang="zh-CN" altLang="en-US"/>
          </a:p>
        </p:txBody>
      </p:sp>
      <p:pic>
        <p:nvPicPr>
          <p:cNvPr id="4" name="图片 3"/>
          <p:cNvPicPr>
            <a:picLocks noChangeAspect="1"/>
          </p:cNvPicPr>
          <p:nvPr/>
        </p:nvPicPr>
        <p:blipFill>
          <a:blip r:embed="rId1"/>
          <a:srcRect l="35161" t="24440" r="9263" b="15578"/>
          <a:stretch>
            <a:fillRect/>
          </a:stretch>
        </p:blipFill>
        <p:spPr>
          <a:xfrm>
            <a:off x="579120" y="1889125"/>
            <a:ext cx="7133590" cy="4331335"/>
          </a:xfrm>
          <a:prstGeom prst="rect">
            <a:avLst/>
          </a:prstGeom>
        </p:spPr>
      </p:pic>
      <p:sp>
        <p:nvSpPr>
          <p:cNvPr id="5" name="文本框 4"/>
          <p:cNvSpPr txBox="1"/>
          <p:nvPr/>
        </p:nvSpPr>
        <p:spPr>
          <a:xfrm>
            <a:off x="8143875" y="4735195"/>
            <a:ext cx="3342640" cy="1198880"/>
          </a:xfrm>
          <a:prstGeom prst="rect">
            <a:avLst/>
          </a:prstGeom>
          <a:noFill/>
        </p:spPr>
        <p:txBody>
          <a:bodyPr wrap="square" rtlCol="0">
            <a:spAutoFit/>
          </a:bodyPr>
          <a:p>
            <a:r>
              <a:rPr lang="zh-CN" altLang="en-US"/>
              <a:t>解决FedSGD模型融合耗时过长的问题</a:t>
            </a:r>
            <a:endParaRPr lang="zh-CN" altLang="en-US"/>
          </a:p>
          <a:p>
            <a:endParaRPr lang="zh-CN" altLang="en-US"/>
          </a:p>
          <a:p>
            <a:endParaRPr lang="zh-CN" altLang="en-US"/>
          </a:p>
        </p:txBody>
      </p:sp>
      <p:sp>
        <p:nvSpPr>
          <p:cNvPr id="6" name="文本框 5"/>
          <p:cNvSpPr txBox="1"/>
          <p:nvPr/>
        </p:nvSpPr>
        <p:spPr>
          <a:xfrm>
            <a:off x="8112125" y="1638300"/>
            <a:ext cx="3406775" cy="2306955"/>
          </a:xfrm>
          <a:prstGeom prst="rect">
            <a:avLst/>
          </a:prstGeom>
          <a:noFill/>
        </p:spPr>
        <p:txBody>
          <a:bodyPr wrap="square" rtlCol="0">
            <a:spAutoFit/>
          </a:bodyPr>
          <a:p>
            <a:r>
              <a:rPr lang="zh-CN" altLang="en-US"/>
              <a:t>C：cilent数量的分数，C=0.0表示1个cilent。相当于在K个cilent中提取个数的比例</a:t>
            </a:r>
            <a:endParaRPr lang="zh-CN" altLang="en-US"/>
          </a:p>
          <a:p>
            <a:r>
              <a:rPr lang="en-US" altLang="zh-CN"/>
              <a:t>B</a:t>
            </a:r>
            <a:r>
              <a:rPr lang="zh-CN" altLang="en-US"/>
              <a:t>：每个cilent的本地小批量大小</a:t>
            </a:r>
            <a:endParaRPr lang="zh-CN" altLang="en-US"/>
          </a:p>
          <a:p>
            <a:r>
              <a:rPr lang="zh-CN" altLang="en-US"/>
              <a:t>E：每一轮cilent的本地迭代周期数</a:t>
            </a:r>
            <a:endParaRPr lang="zh-CN" altLang="en-US"/>
          </a:p>
          <a:p>
            <a:r>
              <a:rPr lang="zh-CN" altLang="en-US"/>
              <a:t>当B = ∞ ， E = 1 ，FedAVG和FedSGD等价</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实验结果</a:t>
            </a:r>
            <a:endParaRPr lang="zh-CN" altLang="en-US"/>
          </a:p>
        </p:txBody>
      </p:sp>
      <p:sp>
        <p:nvSpPr>
          <p:cNvPr id="3" name="内容占位符 2"/>
          <p:cNvSpPr>
            <a:spLocks noGrp="1"/>
          </p:cNvSpPr>
          <p:nvPr>
            <p:ph idx="1"/>
          </p:nvPr>
        </p:nvSpPr>
        <p:spPr/>
        <p:txBody>
          <a:bodyPr/>
          <a:p>
            <a:r>
              <a:rPr lang="zh-CN" altLang="en-US"/>
              <a:t>分析超参数参数C、E、B对实验结果的影响，以便后续研究</a:t>
            </a:r>
            <a:endParaRPr lang="zh-CN" altLang="en-US"/>
          </a:p>
          <a:p>
            <a:pPr marL="685800" lvl="1" indent="-228600">
              <a:buFont typeface="Arial" panose="020B0604020202020204" pitchFamily="34" charset="0"/>
              <a:buChar char="•"/>
            </a:pPr>
            <a:r>
              <a:rPr lang="zh-CN" altLang="en-US" sz="2800">
                <a:solidFill>
                  <a:schemeClr val="tx1"/>
                </a:solidFill>
              </a:rPr>
              <a:t>提高并行性（fix E，analyze C &amp; B）</a:t>
            </a:r>
            <a:endParaRPr lang="zh-CN" altLang="en-US" sz="2800">
              <a:solidFill>
                <a:schemeClr val="tx1"/>
              </a:solidFill>
            </a:endParaRPr>
          </a:p>
          <a:p>
            <a:endParaRPr lang="zh-CN" altLang="en-US"/>
          </a:p>
          <a:p>
            <a:endParaRPr lang="zh-CN" altLang="en-US"/>
          </a:p>
        </p:txBody>
      </p:sp>
      <p:pic>
        <p:nvPicPr>
          <p:cNvPr id="4" name="图片 3"/>
          <p:cNvPicPr>
            <a:picLocks noChangeAspect="1"/>
          </p:cNvPicPr>
          <p:nvPr/>
        </p:nvPicPr>
        <p:blipFill>
          <a:blip r:embed="rId1"/>
          <a:srcRect l="37351" t="45233" r="36073" b="28160"/>
          <a:stretch>
            <a:fillRect/>
          </a:stretch>
        </p:blipFill>
        <p:spPr>
          <a:xfrm>
            <a:off x="1068705" y="2038985"/>
            <a:ext cx="6702425" cy="4181475"/>
          </a:xfrm>
          <a:prstGeom prst="rect">
            <a:avLst/>
          </a:prstGeom>
        </p:spPr>
      </p:pic>
      <p:sp>
        <p:nvSpPr>
          <p:cNvPr id="7" name="文本框 6"/>
          <p:cNvSpPr txBox="1"/>
          <p:nvPr/>
        </p:nvSpPr>
        <p:spPr>
          <a:xfrm>
            <a:off x="7962265" y="2196465"/>
            <a:ext cx="3406140" cy="2030095"/>
          </a:xfrm>
          <a:prstGeom prst="rect">
            <a:avLst/>
          </a:prstGeom>
          <a:noFill/>
        </p:spPr>
        <p:txBody>
          <a:bodyPr wrap="square" rtlCol="0">
            <a:spAutoFit/>
          </a:bodyPr>
          <a:p>
            <a:r>
              <a:rPr lang="zh-CN" altLang="en-US"/>
              <a:t>对client fraction C进行实验（C：控制多客户端并行的数量，即每轮选取多少客户端）</a:t>
            </a:r>
            <a:endParaRPr lang="zh-CN" altLang="en-US"/>
          </a:p>
          <a:p>
            <a:endParaRPr lang="zh-CN" altLang="en-US"/>
          </a:p>
          <a:p>
            <a:r>
              <a:rPr lang="zh-CN" altLang="en-US"/>
              <a:t>改变参数C，测试集准确性达到目标时的通信轮数，以及与Baseline C=0的对比。</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实验结果</a:t>
            </a:r>
            <a:endParaRPr lang="zh-CN" altLang="en-US"/>
          </a:p>
        </p:txBody>
      </p:sp>
      <p:sp>
        <p:nvSpPr>
          <p:cNvPr id="3" name="内容占位符 2"/>
          <p:cNvSpPr>
            <a:spLocks noGrp="1"/>
          </p:cNvSpPr>
          <p:nvPr>
            <p:ph idx="1"/>
          </p:nvPr>
        </p:nvSpPr>
        <p:spPr>
          <a:xfrm>
            <a:off x="355255" y="1191490"/>
            <a:ext cx="11674763" cy="5028896"/>
          </a:xfrm>
        </p:spPr>
        <p:txBody>
          <a:bodyPr/>
          <a:p>
            <a:r>
              <a:rPr lang="zh-CN" altLang="en-US"/>
              <a:t>提高客户端计算量（fix C=0.1，analyze E &amp; B）</a:t>
            </a:r>
            <a:endParaRPr lang="zh-CN" altLang="en-US"/>
          </a:p>
          <a:p>
            <a:endParaRPr lang="zh-CN" altLang="en-US"/>
          </a:p>
          <a:p>
            <a:endParaRPr lang="zh-CN" altLang="en-US"/>
          </a:p>
        </p:txBody>
      </p:sp>
      <p:pic>
        <p:nvPicPr>
          <p:cNvPr id="4" name="图片 3"/>
          <p:cNvPicPr>
            <a:picLocks noChangeAspect="1"/>
          </p:cNvPicPr>
          <p:nvPr/>
        </p:nvPicPr>
        <p:blipFill>
          <a:blip r:embed="rId1"/>
          <a:srcRect l="37723" t="25195" r="31493" b="11913"/>
          <a:stretch>
            <a:fillRect/>
          </a:stretch>
        </p:blipFill>
        <p:spPr>
          <a:xfrm>
            <a:off x="354965" y="1794510"/>
            <a:ext cx="5353685" cy="4683760"/>
          </a:xfrm>
          <a:prstGeom prst="rect">
            <a:avLst/>
          </a:prstGeom>
        </p:spPr>
      </p:pic>
      <p:pic>
        <p:nvPicPr>
          <p:cNvPr id="6" name="图片 5"/>
          <p:cNvPicPr>
            <a:picLocks noChangeAspect="1"/>
          </p:cNvPicPr>
          <p:nvPr/>
        </p:nvPicPr>
        <p:blipFill>
          <a:blip r:embed="rId2"/>
          <a:srcRect l="10566" t="28579" r="64508" b="38448"/>
          <a:stretch>
            <a:fillRect/>
          </a:stretch>
        </p:blipFill>
        <p:spPr>
          <a:xfrm>
            <a:off x="5949315" y="1873885"/>
            <a:ext cx="6080760" cy="4525645"/>
          </a:xfrm>
          <a:prstGeom prst="rect">
            <a:avLst/>
          </a:prstGeom>
        </p:spPr>
      </p:pic>
      <p:sp>
        <p:nvSpPr>
          <p:cNvPr id="7" name="文本框 6"/>
          <p:cNvSpPr txBox="1"/>
          <p:nvPr/>
        </p:nvSpPr>
        <p:spPr>
          <a:xfrm>
            <a:off x="8042910" y="1326515"/>
            <a:ext cx="3442335" cy="583565"/>
          </a:xfrm>
          <a:prstGeom prst="rect">
            <a:avLst/>
          </a:prstGeom>
          <a:noFill/>
        </p:spPr>
        <p:txBody>
          <a:bodyPr wrap="square" rtlCol="0">
            <a:spAutoFit/>
          </a:bodyPr>
          <a:p>
            <a:r>
              <a:rPr lang="zh-CN" altLang="en-US" sz="1600"/>
              <a:t>每轮添加更多本地SGD更新可以大大降低通信成本，表2量化了这些加速</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实验结果</a:t>
            </a:r>
            <a:endParaRPr lang="zh-CN" altLang="en-US"/>
          </a:p>
        </p:txBody>
      </p:sp>
      <p:sp>
        <p:nvSpPr>
          <p:cNvPr id="3" name="内容占位符 2"/>
          <p:cNvSpPr>
            <a:spLocks noGrp="1"/>
          </p:cNvSpPr>
          <p:nvPr>
            <p:ph idx="1"/>
          </p:nvPr>
        </p:nvSpPr>
        <p:spPr/>
        <p:txBody>
          <a:bodyPr/>
          <a:p>
            <a:pPr marL="228600" lvl="0" indent="-228600">
              <a:buFont typeface="Arial" panose="020B0604020202020204" pitchFamily="34" charset="0"/>
              <a:buChar char="•"/>
            </a:pPr>
            <a:r>
              <a:rPr lang="zh-CN" altLang="en-US">
                <a:solidFill>
                  <a:schemeClr val="tx1"/>
                </a:solidFill>
              </a:rPr>
              <a:t>结果分析</a:t>
            </a:r>
            <a:endParaRPr lang="zh-CN" altLang="en-US">
              <a:solidFill>
                <a:schemeClr val="tx1"/>
              </a:solidFill>
            </a:endParaRPr>
          </a:p>
          <a:p>
            <a:pPr marL="685800" lvl="1" indent="-228600">
              <a:buFont typeface="Arial" panose="020B0604020202020204" pitchFamily="34" charset="0"/>
              <a:buChar char="•"/>
            </a:pPr>
            <a:r>
              <a:rPr lang="zh-CN" altLang="en-US">
                <a:solidFill>
                  <a:schemeClr val="tx1"/>
                </a:solidFill>
              </a:rPr>
              <a:t>FedAvg收敛到比基准FedSGD模型更高的测试集准确性水平。</a:t>
            </a:r>
            <a:endParaRPr lang="zh-CN" altLang="en-US">
              <a:solidFill>
                <a:schemeClr val="tx1"/>
              </a:solidFill>
            </a:endParaRPr>
          </a:p>
          <a:p>
            <a:pPr marL="685800" lvl="1" indent="-228600">
              <a:buFont typeface="Arial" panose="020B0604020202020204" pitchFamily="34" charset="0"/>
              <a:buChar char="•"/>
            </a:pPr>
            <a:r>
              <a:rPr lang="zh-CN" altLang="en-US">
                <a:solidFill>
                  <a:schemeClr val="tx1"/>
                </a:solidFill>
              </a:rPr>
              <a:t>例如，对于CNN，B =∞，E = 1 FedSGD模型最终在1200轮后达到了99.22％的准确度（并且在6000轮之后并没有进一步改善）而B = 10，E = 20的FedAvg模型达到了300轮后达到99.44％。因此推测，除了降低通信成本外，模型平均还产生了与dropout正则化相似的优化效果。（什么是</a:t>
            </a:r>
            <a:r>
              <a:rPr lang="en-US" altLang="zh-CN">
                <a:solidFill>
                  <a:schemeClr val="tx1"/>
                </a:solidFill>
              </a:rPr>
              <a:t>dropout</a:t>
            </a:r>
            <a:r>
              <a:rPr lang="zh-CN" altLang="en-US">
                <a:solidFill>
                  <a:schemeClr val="tx1"/>
                </a:solidFill>
              </a:rPr>
              <a:t>正则化？）</a:t>
            </a:r>
            <a:endParaRPr lang="zh-CN" altLang="en-US">
              <a:solidFill>
                <a:schemeClr val="tx1"/>
              </a:solidFill>
            </a:endParaRPr>
          </a:p>
          <a:p>
            <a:pPr marL="0" lvl="0" indent="0">
              <a:buFont typeface="Arial" panose="020B0604020202020204" pitchFamily="34" charset="0"/>
              <a:buNone/>
            </a:pPr>
            <a:endParaRPr lang="zh-CN" altLang="en-US">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总结与展望</a:t>
            </a:r>
            <a:endParaRPr lang="zh-CN" altLang="en-US"/>
          </a:p>
        </p:txBody>
      </p:sp>
      <p:sp>
        <p:nvSpPr>
          <p:cNvPr id="3" name="内容占位符 2"/>
          <p:cNvSpPr>
            <a:spLocks noGrp="1"/>
          </p:cNvSpPr>
          <p:nvPr>
            <p:ph idx="1"/>
          </p:nvPr>
        </p:nvSpPr>
        <p:spPr>
          <a:xfrm>
            <a:off x="259370" y="1183870"/>
            <a:ext cx="11674763" cy="5028896"/>
          </a:xfrm>
        </p:spPr>
        <p:txBody>
          <a:bodyPr/>
          <a:p>
            <a:r>
              <a:rPr lang="zh-CN" altLang="en-US"/>
              <a:t>当FedAvg使用相对较少的交流轮次来训练高质量的模型时，联邦学习是实际可行的。</a:t>
            </a:r>
            <a:endParaRPr lang="zh-CN" altLang="en-US"/>
          </a:p>
          <a:p>
            <a:r>
              <a:rPr lang="zh-CN" altLang="en-US"/>
              <a:t>虽然这种学习方式可以提供较好的隐私保护，不过可能可以通过差分隐私和多方安全计算或他们相互组合可能可以使隐私保护的效果更好。（这句话不是很理解）</a:t>
            </a:r>
            <a:endParaRPr lang="zh-CN" altLang="en-US"/>
          </a:p>
          <a:p>
            <a:pPr marL="0" indent="0">
              <a:buNone/>
            </a:pP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3"/>
          <p:cNvSpPr>
            <a:spLocks noChangeArrowheads="1"/>
          </p:cNvSpPr>
          <p:nvPr/>
        </p:nvSpPr>
        <p:spPr bwMode="auto">
          <a:xfrm>
            <a:off x="2459040" y="1701107"/>
            <a:ext cx="72739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400" b="1" dirty="0">
                <a:solidFill>
                  <a:srgbClr val="B0252A"/>
                </a:solidFill>
                <a:latin typeface="黑体" panose="02010609060101010101" charset="-122"/>
                <a:ea typeface="黑体" panose="02010609060101010101" charset="-122"/>
              </a:rPr>
              <a:t>谢谢！</a:t>
            </a:r>
            <a:endParaRPr lang="zh-CN" altLang="en-US" sz="4400" b="1" dirty="0">
              <a:solidFill>
                <a:srgbClr val="B0252A"/>
              </a:solidFill>
              <a:latin typeface="黑体" panose="02010609060101010101" charset="-122"/>
              <a:ea typeface="黑体" panose="02010609060101010101" charset="-122"/>
            </a:endParaRPr>
          </a:p>
        </p:txBody>
      </p:sp>
      <p:grpSp>
        <p:nvGrpSpPr>
          <p:cNvPr id="73" name="组合 2"/>
          <p:cNvGrpSpPr/>
          <p:nvPr/>
        </p:nvGrpSpPr>
        <p:grpSpPr>
          <a:xfrm>
            <a:off x="2003331" y="4005064"/>
            <a:ext cx="8185343" cy="1483451"/>
            <a:chOff x="467544" y="4005064"/>
            <a:chExt cx="8185343" cy="1483450"/>
          </a:xfrm>
        </p:grpSpPr>
        <p:pic>
          <p:nvPicPr>
            <p:cNvPr id="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4009781"/>
              <a:ext cx="2589795" cy="14787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54559" y="4005064"/>
              <a:ext cx="2448170" cy="1483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 name="Picture 7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9949" y="4005064"/>
              <a:ext cx="2352938" cy="1483450"/>
            </a:xfrm>
            <a:prstGeom prst="roundRect">
              <a:avLst>
                <a:gd name="adj" fmla="val 5755"/>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7" name="Rectangle 30"/>
          <p:cNvSpPr>
            <a:spLocks noChangeArrowheads="1"/>
          </p:cNvSpPr>
          <p:nvPr/>
        </p:nvSpPr>
        <p:spPr bwMode="auto">
          <a:xfrm>
            <a:off x="1525741" y="6101762"/>
            <a:ext cx="9142259" cy="756239"/>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2700000" scaled="1"/>
            <a:tileRect/>
          </a:gradFill>
          <a:ln w="9525">
            <a:solidFill>
              <a:srgbClr val="B2B2B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i="1">
              <a:latin typeface="Times New Roman" panose="02020603050405020304" pitchFamily="18" charset="0"/>
              <a:ea typeface="黑体" panose="02010609060101010101"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背 景</a:t>
            </a:r>
            <a:endParaRPr lang="en-US" b="1" dirty="0">
              <a:latin typeface="黑体" panose="02010609060101010101" charset="-122"/>
              <a:ea typeface="黑体" panose="02010609060101010101" charset="-122"/>
            </a:endParaRPr>
          </a:p>
        </p:txBody>
      </p:sp>
      <p:sp>
        <p:nvSpPr>
          <p:cNvPr id="3" name="Content Placeholder 2"/>
          <p:cNvSpPr>
            <a:spLocks noGrp="1"/>
          </p:cNvSpPr>
          <p:nvPr>
            <p:ph idx="1"/>
          </p:nvPr>
        </p:nvSpPr>
        <p:spPr>
          <a:xfrm>
            <a:off x="491383" y="998290"/>
            <a:ext cx="11209233" cy="5670958"/>
          </a:xfrm>
        </p:spPr>
        <p:txBody>
          <a:bodyPr>
            <a:normAutofit/>
          </a:bodyPr>
          <a:lstStyle/>
          <a:p>
            <a:pPr marL="0" indent="0">
              <a:lnSpc>
                <a:spcPct val="110000"/>
              </a:lnSpc>
              <a:buNone/>
            </a:pPr>
            <a:r>
              <a:rPr lang="en-US" altLang="zh-CN" dirty="0"/>
              <a:t>移动通信设备中有许多有用的数据，训练模型后可以提高用户体验；但是，这些数据通常是敏感的或者很庞大的，不能直接上传到data center</a:t>
            </a:r>
            <a:r>
              <a:rPr lang="zh-CN" altLang="en-US" dirty="0"/>
              <a:t>和</a:t>
            </a:r>
            <a:r>
              <a:rPr lang="en-US" altLang="zh-CN" dirty="0"/>
              <a:t>使用传统的方法训练模型。</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主要贡献</a:t>
            </a:r>
            <a:endParaRPr lang="en-US" b="1" dirty="0">
              <a:latin typeface="黑体" panose="02010609060101010101" charset="-122"/>
              <a:ea typeface="黑体" panose="02010609060101010101" charset="-122"/>
            </a:endParaRPr>
          </a:p>
        </p:txBody>
      </p:sp>
      <p:sp>
        <p:nvSpPr>
          <p:cNvPr id="3" name="Content Placeholder 2"/>
          <p:cNvSpPr>
            <a:spLocks noGrp="1"/>
          </p:cNvSpPr>
          <p:nvPr>
            <p:ph idx="1"/>
          </p:nvPr>
        </p:nvSpPr>
        <p:spPr>
          <a:xfrm>
            <a:off x="491383" y="998290"/>
            <a:ext cx="11209233" cy="5670958"/>
          </a:xfrm>
        </p:spPr>
        <p:txBody>
          <a:bodyPr>
            <a:normAutofit/>
          </a:bodyPr>
          <a:lstStyle/>
          <a:p>
            <a:pPr>
              <a:lnSpc>
                <a:spcPct val="110000"/>
              </a:lnSpc>
            </a:pPr>
            <a:r>
              <a:rPr lang="en-US" altLang="zh-CN" dirty="0"/>
              <a:t>提出了一种训练模型的替代方法Federated Learning</a:t>
            </a:r>
            <a:endParaRPr lang="en-US" altLang="zh-CN" dirty="0"/>
          </a:p>
          <a:p>
            <a:pPr>
              <a:lnSpc>
                <a:spcPct val="110000"/>
              </a:lnSpc>
            </a:pPr>
            <a:r>
              <a:rPr lang="en-US" altLang="zh-CN" dirty="0"/>
              <a:t>提出一种实用的联邦学习算法——迭代的模型平</a:t>
            </a:r>
            <a:r>
              <a:rPr lang="zh-CN" altLang="en-US" dirty="0"/>
              <a:t>均；</a:t>
            </a:r>
            <a:endParaRPr lang="zh-CN" altLang="en-US" dirty="0"/>
          </a:p>
          <a:p>
            <a:pPr marL="685800" lvl="1" indent="-228600">
              <a:lnSpc>
                <a:spcPct val="110000"/>
              </a:lnSpc>
              <a:buFont typeface="Arial" panose="020B0604020202020204" pitchFamily="34" charset="0"/>
              <a:buChar char="•"/>
            </a:pPr>
            <a:r>
              <a:rPr lang="zh-CN" altLang="en-US" sz="2800" dirty="0">
                <a:solidFill>
                  <a:schemeClr val="tx1"/>
                </a:solidFill>
              </a:rPr>
              <a:t>适用于unbalanced and non-IID data distributions；</a:t>
            </a:r>
            <a:endParaRPr lang="zh-CN" altLang="en-US" sz="2800" dirty="0">
              <a:solidFill>
                <a:schemeClr val="tx1"/>
              </a:solidFill>
            </a:endParaRPr>
          </a:p>
          <a:p>
            <a:pPr marL="685800" lvl="1" indent="-228600">
              <a:lnSpc>
                <a:spcPct val="110000"/>
              </a:lnSpc>
              <a:buFont typeface="Arial" panose="020B0604020202020204" pitchFamily="34" charset="0"/>
              <a:buChar char="•"/>
            </a:pPr>
            <a:r>
              <a:rPr lang="zh-CN" altLang="en-US" sz="2800" dirty="0">
                <a:solidFill>
                  <a:schemeClr val="tx1"/>
                </a:solidFill>
              </a:rPr>
              <a:t>通信成本是主要的约束条件，与同步随机梯度下降相比减少了10–100倍</a:t>
            </a:r>
            <a:endParaRPr lang="zh-CN" altLang="en-US" sz="2800" dirty="0">
              <a:solidFill>
                <a:schemeClr val="tx1"/>
              </a:solidFill>
            </a:endParaRPr>
          </a:p>
          <a:p>
            <a:pPr marL="228600" lvl="0" indent="-228600">
              <a:lnSpc>
                <a:spcPct val="110000"/>
              </a:lnSpc>
              <a:buFont typeface="Arial" panose="020B0604020202020204" pitchFamily="34" charset="0"/>
              <a:buChar char="•"/>
            </a:pPr>
            <a:r>
              <a:rPr lang="zh-CN" altLang="en-US" dirty="0">
                <a:solidFill>
                  <a:schemeClr val="tx1"/>
                </a:solidFill>
              </a:rPr>
              <a:t>提出了FederatedAveraging算法；robust to unbalanced and non-IID data distributions；reduce the rounds of communication needed to train</a:t>
            </a:r>
            <a:endParaRPr lang="zh-CN" altLang="en-US" dirty="0">
              <a:solidFill>
                <a:schemeClr val="tx1"/>
              </a:solidFill>
            </a:endParaRPr>
          </a:p>
          <a:p>
            <a:pPr marL="0" indent="0">
              <a:lnSpc>
                <a:spcPct val="110000"/>
              </a:lnSpc>
              <a:buFont typeface="Wingdings" panose="05000000000000000000" charset="0"/>
              <a:buNone/>
            </a:pPr>
            <a:endParaRPr lang="zh-CN" alt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latin typeface="黑体" panose="02010609060101010101" charset="-122"/>
                <a:ea typeface="黑体" panose="02010609060101010101" charset="-122"/>
              </a:rPr>
              <a:t>联邦学习</a:t>
            </a:r>
            <a:endParaRPr lang="zh-CN" altLang="en-US" b="1" dirty="0">
              <a:latin typeface="黑体" panose="02010609060101010101" charset="-122"/>
              <a:ea typeface="黑体" panose="02010609060101010101" charset="-122"/>
            </a:endParaRPr>
          </a:p>
        </p:txBody>
      </p:sp>
      <p:sp>
        <p:nvSpPr>
          <p:cNvPr id="3" name="Content Placeholder 2"/>
          <p:cNvSpPr>
            <a:spLocks noGrp="1"/>
          </p:cNvSpPr>
          <p:nvPr>
            <p:ph idx="1"/>
          </p:nvPr>
        </p:nvSpPr>
        <p:spPr>
          <a:xfrm>
            <a:off x="491383" y="998290"/>
            <a:ext cx="11209233" cy="5670958"/>
          </a:xfrm>
        </p:spPr>
        <p:txBody>
          <a:bodyPr>
            <a:normAutofit/>
          </a:bodyPr>
          <a:lstStyle/>
          <a:p>
            <a:pPr>
              <a:lnSpc>
                <a:spcPct val="110000"/>
              </a:lnSpc>
            </a:pPr>
            <a:r>
              <a:rPr lang="zh-CN" altLang="en-US" dirty="0"/>
              <a:t>本质：联邦学习本质上是一种分布式机器学习技术，或机器学习框架</a:t>
            </a:r>
            <a:endParaRPr lang="zh-CN" altLang="en-US" dirty="0"/>
          </a:p>
          <a:p>
            <a:pPr>
              <a:lnSpc>
                <a:spcPct val="110000"/>
              </a:lnSpc>
            </a:pPr>
            <a:r>
              <a:rPr lang="zh-CN" altLang="en-US" dirty="0"/>
              <a:t>目标：在保证数据隐私安全及合法合规的基础上，实现共同建模，提升模型的效果</a:t>
            </a:r>
            <a:endParaRPr lang="zh-CN" altLang="en-US" dirty="0"/>
          </a:p>
          <a:p>
            <a:pPr>
              <a:lnSpc>
                <a:spcPct val="110000"/>
              </a:lnSpc>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联邦学习</a:t>
            </a:r>
            <a:endParaRPr lang="zh-CN" altLang="en-US"/>
          </a:p>
        </p:txBody>
      </p:sp>
      <p:sp>
        <p:nvSpPr>
          <p:cNvPr id="3" name="内容占位符 2"/>
          <p:cNvSpPr>
            <a:spLocks noGrp="1"/>
          </p:cNvSpPr>
          <p:nvPr>
            <p:ph idx="1"/>
          </p:nvPr>
        </p:nvSpPr>
        <p:spPr>
          <a:xfrm>
            <a:off x="259370" y="1181965"/>
            <a:ext cx="11674763" cy="5028896"/>
          </a:xfrm>
        </p:spPr>
        <p:txBody>
          <a:bodyPr/>
          <a:p>
            <a:r>
              <a:rPr lang="zh-CN" altLang="en-US"/>
              <a:t>FL的数据具有以下特性：</a:t>
            </a:r>
            <a:endParaRPr lang="zh-CN" altLang="en-US"/>
          </a:p>
          <a:p>
            <a:pPr marL="685800" lvl="1" indent="-228600">
              <a:buFont typeface="Arial" panose="020B0604020202020204" pitchFamily="34" charset="0"/>
              <a:buChar char="•"/>
            </a:pPr>
            <a:r>
              <a:rPr lang="en-US" altLang="zh-CN" sz="2800">
                <a:solidFill>
                  <a:schemeClr val="tx1"/>
                </a:solidFill>
              </a:rPr>
              <a:t>训练来自移动设备的真实数据比数据中心提供的代理数据具有明显的优势；</a:t>
            </a:r>
            <a:endParaRPr lang="en-US" altLang="zh-CN" sz="2800">
              <a:solidFill>
                <a:schemeClr val="tx1"/>
              </a:solidFill>
            </a:endParaRPr>
          </a:p>
          <a:p>
            <a:pPr marL="685800" lvl="1" indent="-228600">
              <a:buFont typeface="Arial" panose="020B0604020202020204" pitchFamily="34" charset="0"/>
              <a:buChar char="•"/>
            </a:pPr>
            <a:r>
              <a:rPr lang="en-US" altLang="zh-CN" sz="2800">
                <a:solidFill>
                  <a:schemeClr val="tx1"/>
                </a:solidFill>
              </a:rPr>
              <a:t>数据是隐私敏感的或较大规模的，不需要仅出于训练模型的目的将其记录在数据中心</a:t>
            </a:r>
            <a:r>
              <a:rPr lang="zh-CN" altLang="en-US" sz="2800">
                <a:solidFill>
                  <a:schemeClr val="tx1"/>
                </a:solidFill>
              </a:rPr>
              <a:t>；</a:t>
            </a:r>
            <a:endParaRPr lang="zh-CN" altLang="en-US" sz="2800">
              <a:solidFill>
                <a:schemeClr val="tx1"/>
              </a:solidFill>
            </a:endParaRPr>
          </a:p>
          <a:p>
            <a:pPr marL="685800" lvl="1" indent="-228600">
              <a:buFont typeface="Arial" panose="020B0604020202020204" pitchFamily="34" charset="0"/>
              <a:buChar char="•"/>
            </a:pPr>
            <a:r>
              <a:rPr lang="zh-CN" altLang="en-US" sz="2800">
                <a:solidFill>
                  <a:schemeClr val="tx1"/>
                </a:solidFill>
              </a:rPr>
              <a:t>对于监督任务，可以从用户交互中自然地推断出数据的标签</a:t>
            </a:r>
            <a:endParaRPr lang="zh-CN" altLang="en-US" sz="28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隐私</a:t>
            </a:r>
            <a:endParaRPr lang="zh-CN" altLang="en-US"/>
          </a:p>
        </p:txBody>
      </p:sp>
      <p:sp>
        <p:nvSpPr>
          <p:cNvPr id="3" name="内容占位符 2"/>
          <p:cNvSpPr>
            <a:spLocks noGrp="1"/>
          </p:cNvSpPr>
          <p:nvPr>
            <p:ph idx="1"/>
          </p:nvPr>
        </p:nvSpPr>
        <p:spPr/>
        <p:txBody>
          <a:bodyPr/>
          <a:p>
            <a:r>
              <a:rPr lang="zh-CN" altLang="en-US"/>
              <a:t>FL 传输的信息是改进特定模型所必需的最小更新（隐私利益的强度取决于更新的内容）;</a:t>
            </a:r>
            <a:endParaRPr lang="zh-CN" altLang="en-US"/>
          </a:p>
          <a:p>
            <a:r>
              <a:rPr lang="zh-CN" altLang="en-US"/>
              <a:t>更新本身是短暂的，所包含的信息绝不会超过原始训练数据且通常会少得多；</a:t>
            </a:r>
            <a:endParaRPr lang="zh-CN" altLang="en-US"/>
          </a:p>
          <a:p>
            <a:r>
              <a:rPr lang="zh-CN" altLang="en-US"/>
              <a:t>聚合算法不需要更新的来源，因此更新可以在不识别元数据的情况下通过Tor之类的混合网络或通过可信的第三方进行传输。</a:t>
            </a:r>
            <a:r>
              <a:rPr lang="en-US" altLang="zh-CN"/>
              <a:t>(</a:t>
            </a:r>
            <a:r>
              <a:rPr lang="zh-CN" altLang="en-US"/>
              <a:t>没太理解）</a:t>
            </a:r>
            <a:endParaRPr lang="zh-CN" altLang="en-US"/>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联邦优化</a:t>
            </a:r>
            <a:endParaRPr lang="zh-CN" altLang="en-US"/>
          </a:p>
        </p:txBody>
      </p:sp>
      <p:sp>
        <p:nvSpPr>
          <p:cNvPr id="3" name="内容占位符 2"/>
          <p:cNvSpPr>
            <a:spLocks noGrp="1"/>
          </p:cNvSpPr>
          <p:nvPr>
            <p:ph idx="1"/>
          </p:nvPr>
        </p:nvSpPr>
        <p:spPr/>
        <p:txBody>
          <a:bodyPr/>
          <a:p>
            <a:r>
              <a:rPr lang="zh-CN" altLang="en-US"/>
              <a:t>联邦优化： 隐含在联邦学习中的优化问题（与典型的分布式优化问题对比）</a:t>
            </a:r>
            <a:endParaRPr lang="zh-CN" altLang="en-US"/>
          </a:p>
          <a:p>
            <a:pPr marL="0" indent="0">
              <a:buNone/>
            </a:pPr>
            <a:endParaRPr lang="zh-CN" altLang="en-US" sz="2800">
              <a:solidFill>
                <a:schemeClr val="tx1"/>
              </a:solidFill>
            </a:endParaRPr>
          </a:p>
        </p:txBody>
      </p:sp>
      <p:pic>
        <p:nvPicPr>
          <p:cNvPr id="5" name="图片 4"/>
          <p:cNvPicPr>
            <a:picLocks noChangeAspect="1"/>
          </p:cNvPicPr>
          <p:nvPr/>
        </p:nvPicPr>
        <p:blipFill>
          <a:blip r:embed="rId1"/>
          <a:srcRect l="17458" t="26941" r="30205" b="29677"/>
          <a:stretch>
            <a:fillRect/>
          </a:stretch>
        </p:blipFill>
        <p:spPr>
          <a:xfrm>
            <a:off x="1480820" y="1995170"/>
            <a:ext cx="8939530" cy="3971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优化方法</a:t>
            </a:r>
            <a:endParaRPr lang="zh-CN" altLang="en-US"/>
          </a:p>
        </p:txBody>
      </p:sp>
      <p:sp>
        <p:nvSpPr>
          <p:cNvPr id="3" name="内容占位符 2"/>
          <p:cNvSpPr>
            <a:spLocks noGrp="1"/>
          </p:cNvSpPr>
          <p:nvPr>
            <p:ph idx="1"/>
          </p:nvPr>
        </p:nvSpPr>
        <p:spPr/>
        <p:txBody>
          <a:bodyPr>
            <a:normAutofit/>
          </a:bodyPr>
          <a:p>
            <a:r>
              <a:rPr lang="zh-CN" altLang="en-US"/>
              <a:t>执行思路：</a:t>
            </a:r>
            <a:endParaRPr lang="zh-CN" altLang="en-US"/>
          </a:p>
          <a:p>
            <a:pPr marL="457200" lvl="1" indent="0">
              <a:buFont typeface="+mj-lt"/>
              <a:buNone/>
            </a:pPr>
            <a:r>
              <a:rPr lang="zh-CN" altLang="en-US">
                <a:solidFill>
                  <a:schemeClr val="tx1"/>
                </a:solidFill>
              </a:rPr>
              <a:t>假设：同步更新方案在各轮通信中进行；有一组固定的客户端集合，大小为K，每个客户端都有一个固定的本地数据集；</a:t>
            </a:r>
            <a:endParaRPr lang="zh-CN" altLang="en-US">
              <a:solidFill>
                <a:schemeClr val="tx1"/>
              </a:solidFill>
            </a:endParaRPr>
          </a:p>
          <a:p>
            <a:pPr marL="914400" lvl="1" indent="-457200">
              <a:buFont typeface="+mj-lt"/>
              <a:buAutoNum type="arabicPeriod"/>
            </a:pPr>
            <a:r>
              <a:rPr lang="zh-CN" altLang="en-US"/>
              <a:t>在每轮更新开始时，随机选择部分客户端，大小为C-fraction（应该是比例，C≤1）；</a:t>
            </a:r>
            <a:endParaRPr lang="zh-CN" altLang="en-US"/>
          </a:p>
          <a:p>
            <a:pPr marL="914400" lvl="1" indent="-457200">
              <a:buFont typeface="+mj-lt"/>
              <a:buAutoNum type="arabicPeriod"/>
            </a:pPr>
            <a:r>
              <a:rPr lang="zh-CN" altLang="en-US"/>
              <a:t>服务器将当前的全局算法的状态发送给这些客户（例如，当前的模型参数）；</a:t>
            </a:r>
            <a:endParaRPr lang="zh-CN" altLang="en-US"/>
          </a:p>
          <a:p>
            <a:pPr marL="914400" lvl="1" indent="-457200">
              <a:buFont typeface="+mj-lt"/>
              <a:buAutoNum type="arabicPeriod"/>
            </a:pPr>
            <a:r>
              <a:rPr lang="zh-CN" altLang="en-US"/>
              <a:t>每个客户端都基于全局状态及其本地数据集执行本地计算，并将更新发送到服务器；</a:t>
            </a:r>
            <a:endParaRPr lang="zh-CN" altLang="en-US"/>
          </a:p>
          <a:p>
            <a:pPr marL="914400" lvl="1" indent="-457200">
              <a:buFont typeface="+mj-lt"/>
              <a:buAutoNum type="arabicPeriod"/>
            </a:pPr>
            <a:r>
              <a:rPr lang="zh-CN" altLang="en-US"/>
              <a:t>服务器将这些更新应用于其全局状态，然后重复该过程。</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通信成本与计算成本的平衡</a:t>
            </a:r>
            <a:endParaRPr lang="zh-CN" altLang="en-US"/>
          </a:p>
        </p:txBody>
      </p:sp>
      <p:sp>
        <p:nvSpPr>
          <p:cNvPr id="3" name="内容占位符 2"/>
          <p:cNvSpPr>
            <a:spLocks noGrp="1"/>
          </p:cNvSpPr>
          <p:nvPr>
            <p:ph idx="1"/>
          </p:nvPr>
        </p:nvSpPr>
        <p:spPr/>
        <p:txBody>
          <a:bodyPr/>
          <a:p>
            <a:r>
              <a:rPr lang="zh-CN" altLang="en-US"/>
              <a:t>在联合优化中，通信成本占主导地位，计算成本相对较小</a:t>
            </a:r>
            <a:endParaRPr lang="zh-CN" altLang="en-US"/>
          </a:p>
          <a:p>
            <a:r>
              <a:rPr lang="zh-CN" altLang="en-US"/>
              <a:t>因此，我们的目标是使用额外的计算，以减少训练模型所需的通信次数</a:t>
            </a:r>
            <a:endParaRPr lang="zh-CN" altLang="en-US"/>
          </a:p>
          <a:p>
            <a:endParaRPr lang="zh-CN" altLang="en-US"/>
          </a:p>
        </p:txBody>
      </p:sp>
      <p:pic>
        <p:nvPicPr>
          <p:cNvPr id="5" name="图片 4"/>
          <p:cNvPicPr>
            <a:picLocks noChangeAspect="1"/>
          </p:cNvPicPr>
          <p:nvPr/>
        </p:nvPicPr>
        <p:blipFill>
          <a:blip r:embed="rId1"/>
          <a:srcRect l="5854" t="28753" r="17934" b="26362"/>
          <a:stretch>
            <a:fillRect/>
          </a:stretch>
        </p:blipFill>
        <p:spPr>
          <a:xfrm>
            <a:off x="487045" y="2225675"/>
            <a:ext cx="11536680" cy="420497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920,&quot;width&quot;:14079}"/>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Template>
  <TotalTime>0</TotalTime>
  <Words>2107</Words>
  <Application>WPS 演示</Application>
  <PresentationFormat>宽屏</PresentationFormat>
  <Paragraphs>129</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Times New Roman</vt:lpstr>
      <vt:lpstr>楷体</vt:lpstr>
      <vt:lpstr>黑体</vt:lpstr>
      <vt:lpstr>Wingdings</vt:lpstr>
      <vt:lpstr>Cambria Math</vt:lpstr>
      <vt:lpstr>MS Mincho</vt:lpstr>
      <vt:lpstr>等线</vt:lpstr>
      <vt:lpstr>微软雅黑</vt:lpstr>
      <vt:lpstr>Arial Unicode MS</vt:lpstr>
      <vt:lpstr>等线 Light</vt:lpstr>
      <vt:lpstr>Calibri Light</vt:lpstr>
      <vt:lpstr>Calibri</vt:lpstr>
      <vt:lpstr>Segoe Print</vt:lpstr>
      <vt:lpstr>Office 主题​​</vt:lpstr>
      <vt:lpstr>PowerPoint 演示文稿</vt:lpstr>
      <vt:lpstr>背 景</vt:lpstr>
      <vt:lpstr>主要贡献</vt:lpstr>
      <vt:lpstr>联邦学习</vt:lpstr>
      <vt:lpstr>联邦学习</vt:lpstr>
      <vt:lpstr>隐私</vt:lpstr>
      <vt:lpstr>联邦优化</vt:lpstr>
      <vt:lpstr>优化方法</vt:lpstr>
      <vt:lpstr>通信成本与计算成本的平衡</vt:lpstr>
      <vt:lpstr>The FedAvg Algorithm</vt:lpstr>
      <vt:lpstr>PowerPoint 演示文稿</vt:lpstr>
      <vt:lpstr>The FedAvg Algorithm</vt:lpstr>
      <vt:lpstr>实验结果</vt:lpstr>
      <vt:lpstr>PowerPoint 演示文稿</vt:lpstr>
      <vt:lpstr>实验结果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吕 春阳</dc:creator>
  <cp:lastModifiedBy>Zhuyo</cp:lastModifiedBy>
  <cp:revision>26</cp:revision>
  <dcterms:created xsi:type="dcterms:W3CDTF">2020-03-27T07:27:00Z</dcterms:created>
  <dcterms:modified xsi:type="dcterms:W3CDTF">2021-10-28T00:56:55Z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2052-11.1.0.10395</vt:lpwstr>
  </property>
  <property fmtid="{D5CDD505-2E9C-101B-9397-08002B2CF9AE}" pid="3" name="ICV">
    <vt:lpwstr>76E1DB5728724B0DA55C1103FFC44401</vt:lpwstr>
  </property>
</Properties>
</file>